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1"/>
  </p:notesMasterIdLst>
  <p:handoutMasterIdLst>
    <p:handoutMasterId r:id="rId22"/>
  </p:handoutMasterIdLst>
  <p:sldIdLst>
    <p:sldId id="277" r:id="rId3"/>
    <p:sldId id="394" r:id="rId4"/>
    <p:sldId id="487" r:id="rId5"/>
    <p:sldId id="351" r:id="rId6"/>
    <p:sldId id="352" r:id="rId7"/>
    <p:sldId id="479" r:id="rId8"/>
    <p:sldId id="471" r:id="rId9"/>
    <p:sldId id="488" r:id="rId10"/>
    <p:sldId id="495" r:id="rId11"/>
    <p:sldId id="490" r:id="rId12"/>
    <p:sldId id="491" r:id="rId13"/>
    <p:sldId id="509" r:id="rId14"/>
    <p:sldId id="492" r:id="rId15"/>
    <p:sldId id="496" r:id="rId16"/>
    <p:sldId id="493" r:id="rId17"/>
    <p:sldId id="497" r:id="rId18"/>
    <p:sldId id="498" r:id="rId19"/>
    <p:sldId id="438" r:id="rId20"/>
  </p:sldIdLst>
  <p:sldSz cx="9144000" cy="6858000" type="screen4x3"/>
  <p:notesSz cx="9774238" cy="664845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ina.gutjahr" initials="" lastIdx="13" clrIdx="0"/>
  <p:cmAuthor id="1" name="charkazi" initials="N.Ch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8886"/>
    <a:srgbClr val="C45B58"/>
    <a:srgbClr val="8A8A8A"/>
    <a:srgbClr val="A9A9A9"/>
    <a:srgbClr val="797979"/>
    <a:srgbClr val="646464"/>
    <a:srgbClr val="6699FF"/>
    <a:srgbClr val="996633"/>
    <a:srgbClr val="66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Mittlere Formatvorlage 4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226" autoAdjust="0"/>
  </p:normalViewPr>
  <p:slideViewPr>
    <p:cSldViewPr>
      <p:cViewPr>
        <p:scale>
          <a:sx n="80" d="100"/>
          <a:sy n="80" d="100"/>
        </p:scale>
        <p:origin x="-1037" y="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20" y="-108"/>
      </p:cViewPr>
      <p:guideLst>
        <p:guide orient="horz" pos="2094"/>
        <p:guide pos="30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kumente%20und%20Einstellungen\charkazi\Lokale%20Einstellungen\Temporary%20Internet%20Files\Content.Outlook\3TORCUU7\Abfallmengen_Geb&#252;hren_Lebenshaltungsindex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874999999999994E-2"/>
          <c:y val="0.16329966329966331"/>
          <c:w val="0.91979166666666834"/>
          <c:h val="0.72390572390572394"/>
        </c:manualLayout>
      </c:layout>
      <c:lineChart>
        <c:grouping val="standard"/>
        <c:varyColors val="0"/>
        <c:ser>
          <c:idx val="2"/>
          <c:order val="0"/>
          <c:tx>
            <c:v>Abfallgebühren</c:v>
          </c:tx>
          <c:marker>
            <c:symbol val="none"/>
          </c:marker>
          <c:cat>
            <c:numRef>
              <c:f>Tabelle2!$D$11:$Y$11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Tabelle2!$D$16:$Y$16</c:f>
              <c:numCache>
                <c:formatCode>General</c:formatCode>
                <c:ptCount val="22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97.5</c:v>
                </c:pt>
                <c:pt idx="11">
                  <c:v>97.5</c:v>
                </c:pt>
                <c:pt idx="12">
                  <c:v>97.5</c:v>
                </c:pt>
                <c:pt idx="13">
                  <c:v>97.5</c:v>
                </c:pt>
                <c:pt idx="14">
                  <c:v>97.5</c:v>
                </c:pt>
                <c:pt idx="15">
                  <c:v>97.5</c:v>
                </c:pt>
                <c:pt idx="16">
                  <c:v>97.5</c:v>
                </c:pt>
                <c:pt idx="17">
                  <c:v>97.5</c:v>
                </c:pt>
                <c:pt idx="18">
                  <c:v>121.1</c:v>
                </c:pt>
                <c:pt idx="19">
                  <c:v>121.1</c:v>
                </c:pt>
                <c:pt idx="20">
                  <c:v>121.1</c:v>
                </c:pt>
                <c:pt idx="21">
                  <c:v>121.1</c:v>
                </c:pt>
              </c:numCache>
            </c:numRef>
          </c:val>
          <c:smooth val="0"/>
        </c:ser>
        <c:ser>
          <c:idx val="3"/>
          <c:order val="1"/>
          <c:tx>
            <c:v> Lebenshaltungsindex</c:v>
          </c:tx>
          <c:marker>
            <c:symbol val="none"/>
          </c:marker>
          <c:cat>
            <c:numRef>
              <c:f>Tabelle2!$D$11:$Y$11</c:f>
              <c:numCache>
                <c:formatCode>General</c:formatCode>
                <c:ptCount val="22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</c:numCache>
            </c:numRef>
          </c:cat>
          <c:val>
            <c:numRef>
              <c:f>Tabelle2!$D$15:$Y$15</c:f>
              <c:numCache>
                <c:formatCode>##,#00</c:formatCode>
                <c:ptCount val="22"/>
                <c:pt idx="0" formatCode="General">
                  <c:v>100</c:v>
                </c:pt>
                <c:pt idx="1">
                  <c:v>101.96078431372533</c:v>
                </c:pt>
                <c:pt idx="2">
                  <c:v>102.94117647058826</c:v>
                </c:pt>
                <c:pt idx="3">
                  <c:v>103.55392156862746</c:v>
                </c:pt>
                <c:pt idx="4">
                  <c:v>105.02450980392155</c:v>
                </c:pt>
                <c:pt idx="5">
                  <c:v>107.10784313725463</c:v>
                </c:pt>
                <c:pt idx="6">
                  <c:v>108.57843137254865</c:v>
                </c:pt>
                <c:pt idx="7">
                  <c:v>109.80392156862747</c:v>
                </c:pt>
                <c:pt idx="8">
                  <c:v>111.51960784313729</c:v>
                </c:pt>
                <c:pt idx="9">
                  <c:v>113.3578431372546</c:v>
                </c:pt>
                <c:pt idx="10">
                  <c:v>115.07352941176474</c:v>
                </c:pt>
                <c:pt idx="11">
                  <c:v>117.76960784313729</c:v>
                </c:pt>
                <c:pt idx="12">
                  <c:v>120.8333333333332</c:v>
                </c:pt>
                <c:pt idx="13">
                  <c:v>121.20098039215665</c:v>
                </c:pt>
                <c:pt idx="14">
                  <c:v>122.54901960784348</c:v>
                </c:pt>
                <c:pt idx="15">
                  <c:v>125.12254901960785</c:v>
                </c:pt>
                <c:pt idx="16">
                  <c:v>127.57352941176475</c:v>
                </c:pt>
                <c:pt idx="17">
                  <c:v>129.57352941176475</c:v>
                </c:pt>
                <c:pt idx="18">
                  <c:v>131.57352941176475</c:v>
                </c:pt>
                <c:pt idx="19">
                  <c:v>133.57352941176475</c:v>
                </c:pt>
                <c:pt idx="20">
                  <c:v>135.57352941176475</c:v>
                </c:pt>
                <c:pt idx="21">
                  <c:v>137.57352941176475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/>
        <c:marker val="1"/>
        <c:smooth val="0"/>
        <c:axId val="66665856"/>
        <c:axId val="66679936"/>
      </c:lineChart>
      <c:catAx>
        <c:axId val="6666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666799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79936"/>
        <c:scaling>
          <c:orientation val="minMax"/>
          <c:min val="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>
                    <a:latin typeface="Arial" pitchFamily="34" charset="0"/>
                    <a:cs typeface="Arial" pitchFamily="34" charset="0"/>
                  </a:defRPr>
                </a:pPr>
                <a:r>
                  <a:rPr lang="de-DE" sz="1000">
                    <a:latin typeface="Arial" pitchFamily="34" charset="0"/>
                    <a:cs typeface="Arial" pitchFamily="34" charset="0"/>
                  </a:rPr>
                  <a:t>in %</a:t>
                </a:r>
              </a:p>
            </c:rich>
          </c:tx>
          <c:layout>
            <c:manualLayout>
              <c:xMode val="edge"/>
              <c:yMode val="edge"/>
              <c:x val="4.895837140495387E-2"/>
              <c:y val="9.2592638511875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1">
                <a:latin typeface="Arial" pitchFamily="34" charset="0"/>
                <a:cs typeface="Arial" pitchFamily="34" charset="0"/>
              </a:defRPr>
            </a:pPr>
            <a:endParaRPr lang="de-DE"/>
          </a:p>
        </c:txPr>
        <c:crossAx val="66665856"/>
        <c:crosses val="autoZero"/>
        <c:crossBetween val="midCat"/>
        <c:majorUnit val="10"/>
      </c:valAx>
      <c:spPr>
        <a:solidFill>
          <a:schemeClr val="accent2">
            <a:lumMod val="20000"/>
            <a:lumOff val="80000"/>
          </a:schemeClr>
        </a:solidFill>
      </c:spPr>
    </c:plotArea>
    <c:legend>
      <c:legendPos val="b"/>
      <c:layout>
        <c:manualLayout>
          <c:xMode val="edge"/>
          <c:yMode val="edge"/>
          <c:x val="5.2083290018316235E-2"/>
          <c:y val="0.95454551895172113"/>
          <c:w val="0.91979167646954307"/>
          <c:h val="4.0403983154025942E-2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" y="1"/>
            <a:ext cx="4234494" cy="33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t" anchorCtr="0" compatLnSpc="1">
            <a:prstTxWarp prst="textNoShape">
              <a:avLst/>
            </a:prstTxWarp>
          </a:bodyPr>
          <a:lstStyle>
            <a:lvl1pPr defTabSz="86942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37421" y="1"/>
            <a:ext cx="4234494" cy="33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t" anchorCtr="0" compatLnSpc="1">
            <a:prstTxWarp prst="textNoShape">
              <a:avLst/>
            </a:prstTxWarp>
          </a:bodyPr>
          <a:lstStyle>
            <a:lvl1pPr algn="r" defTabSz="869428">
              <a:defRPr sz="1200"/>
            </a:lvl1pPr>
          </a:lstStyle>
          <a:p>
            <a:pPr>
              <a:defRPr/>
            </a:pPr>
            <a:fld id="{B3AC4FB7-3015-4A1F-BEAC-09087CE78674}" type="datetimeFigureOut">
              <a:rPr lang="de-DE"/>
              <a:pPr>
                <a:defRPr/>
              </a:pPr>
              <a:t>30.09.2013</a:t>
            </a:fld>
            <a:endParaRPr lang="de-DE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" y="6314593"/>
            <a:ext cx="4234494" cy="33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b" anchorCtr="0" compatLnSpc="1">
            <a:prstTxWarp prst="textNoShape">
              <a:avLst/>
            </a:prstTxWarp>
          </a:bodyPr>
          <a:lstStyle>
            <a:lvl1pPr defTabSz="869428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37421" y="6314593"/>
            <a:ext cx="4234494" cy="33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b" anchorCtr="0" compatLnSpc="1">
            <a:prstTxWarp prst="textNoShape">
              <a:avLst/>
            </a:prstTxWarp>
          </a:bodyPr>
          <a:lstStyle>
            <a:lvl1pPr algn="r" defTabSz="869428">
              <a:defRPr sz="1200"/>
            </a:lvl1pPr>
          </a:lstStyle>
          <a:p>
            <a:pPr>
              <a:defRPr/>
            </a:pPr>
            <a:fld id="{EE44F307-3433-448B-85DD-327E0F8AA77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164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6" y="1"/>
            <a:ext cx="4234494" cy="33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t" anchorCtr="0" compatLnSpc="1">
            <a:prstTxWarp prst="textNoShape">
              <a:avLst/>
            </a:prstTxWarp>
          </a:bodyPr>
          <a:lstStyle>
            <a:lvl1pPr defTabSz="8694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5537421" y="1"/>
            <a:ext cx="4234494" cy="332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t" anchorCtr="0" compatLnSpc="1">
            <a:prstTxWarp prst="textNoShape">
              <a:avLst/>
            </a:prstTxWarp>
          </a:bodyPr>
          <a:lstStyle>
            <a:lvl1pPr algn="r" defTabSz="8694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CA58882-524D-4126-A763-C07286920E64}" type="datetimeFigureOut">
              <a:rPr lang="de-DE"/>
              <a:pPr>
                <a:defRPr/>
              </a:pPr>
              <a:t>30.09.2013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25800" y="500063"/>
            <a:ext cx="3322638" cy="2490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15" tIns="47458" rIns="94915" bIns="47458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977192" y="3157829"/>
            <a:ext cx="7819857" cy="299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6" y="6314593"/>
            <a:ext cx="4234494" cy="33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b" anchorCtr="0" compatLnSpc="1">
            <a:prstTxWarp prst="textNoShape">
              <a:avLst/>
            </a:prstTxWarp>
          </a:bodyPr>
          <a:lstStyle>
            <a:lvl1pPr defTabSz="8694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5537421" y="6314593"/>
            <a:ext cx="4234494" cy="332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871" tIns="45436" rIns="90871" bIns="45436" numCol="1" anchor="b" anchorCtr="0" compatLnSpc="1">
            <a:prstTxWarp prst="textNoShape">
              <a:avLst/>
            </a:prstTxWarp>
          </a:bodyPr>
          <a:lstStyle>
            <a:lvl1pPr algn="r" defTabSz="869428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7C34101B-0353-48AF-9AFB-66F2577CCF9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33980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dirty="0" smtClean="0"/>
              <a:t>Wer muss</a:t>
            </a:r>
            <a:r>
              <a:rPr lang="de-DE" baseline="0" dirty="0" smtClean="0"/>
              <a:t> die Grundgebühr zahlen</a:t>
            </a:r>
            <a:endParaRPr lang="de-D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34101B-0353-48AF-9AFB-66F2577CCF9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AB389-974E-4FDD-A0EC-BF1FADA9807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7CAC990-8595-4424-A290-D322E00ECBD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52" y="2420888"/>
            <a:ext cx="7632848" cy="106613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4645769-A33B-46D6-8943-ABC666BE3D4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52" y="2420888"/>
            <a:ext cx="7632848" cy="106613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A179F2F-97CE-43E6-A7B6-9C796679E78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52" y="2420888"/>
            <a:ext cx="7632848" cy="106613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876DE9D-F8BA-4550-9BB5-922DB4A66A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7334250" y="6237288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1258888" y="6237288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316913" y="6237288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B89AA1-4BE4-460D-90F5-18BEC535AD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02B1B5C-0072-41E0-A60F-0EC554CA66A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C43A682-C0DF-4879-AFEA-34D6450DDE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52" y="2420888"/>
            <a:ext cx="7632848" cy="106613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15616" y="2420887"/>
            <a:ext cx="7632848" cy="331236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77DB7B7-B957-49A6-95F8-9262434B01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FD49601-7F07-4E9D-94FA-14BDD94AC8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8E278-9A02-4EAE-84D6-D6CFD6D17CC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258888" y="6237288"/>
            <a:ext cx="5689600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8188325" y="6237288"/>
            <a:ext cx="820738" cy="36512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BECD225-6DEC-4F37-8C25-B941EE33268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9A1A-0F9E-420D-800B-9AA2D1280DC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A540F-A8E6-4E87-9CC6-46EF4AB0E4D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A8008-D37A-4C9D-83D8-46FB1E61F60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C484-7930-4037-960E-DECF06537322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5186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8983EBF-9655-46D0-B639-756ADA7E89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152" y="2420888"/>
            <a:ext cx="7632848" cy="106613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15616" y="2420887"/>
            <a:ext cx="7632848" cy="33123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7334250" y="6381750"/>
            <a:ext cx="9096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258888" y="6381750"/>
            <a:ext cx="5689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316913" y="6381750"/>
            <a:ext cx="69215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D238A5D-27BE-40DD-953A-6AE8393AAB3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 userDrawn="1"/>
        </p:nvSpPr>
        <p:spPr>
          <a:xfrm>
            <a:off x="0" y="5957888"/>
            <a:ext cx="900113" cy="9001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1" name="Rechteck 20"/>
          <p:cNvSpPr/>
          <p:nvPr userDrawn="1"/>
        </p:nvSpPr>
        <p:spPr>
          <a:xfrm>
            <a:off x="1042988" y="5940425"/>
            <a:ext cx="8101012" cy="91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2" name="Rechteck 21"/>
          <p:cNvSpPr/>
          <p:nvPr userDrawn="1"/>
        </p:nvSpPr>
        <p:spPr>
          <a:xfrm>
            <a:off x="0" y="0"/>
            <a:ext cx="900113" cy="580548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29" name="Titelplatzhalter 1"/>
          <p:cNvSpPr>
            <a:spLocks noGrp="1"/>
          </p:cNvSpPr>
          <p:nvPr>
            <p:ph type="title"/>
          </p:nvPr>
        </p:nvSpPr>
        <p:spPr bwMode="auto">
          <a:xfrm>
            <a:off x="1116013" y="1052513"/>
            <a:ext cx="76327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30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116013" y="2420938"/>
            <a:ext cx="7632700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59632" y="6309320"/>
            <a:ext cx="684076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16416" y="6309320"/>
            <a:ext cx="692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E13FFE-E1D1-4BC8-9E55-E219955A4A9B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364163" y="260350"/>
            <a:ext cx="34559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9" r:id="rId2"/>
    <p:sldLayoutId id="2147483695" r:id="rId3"/>
    <p:sldLayoutId id="2147483688" r:id="rId4"/>
    <p:sldLayoutId id="2147483687" r:id="rId5"/>
    <p:sldLayoutId id="2147483685" r:id="rId6"/>
    <p:sldLayoutId id="2147483707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20"/>
          <p:cNvSpPr/>
          <p:nvPr userDrawn="1"/>
        </p:nvSpPr>
        <p:spPr>
          <a:xfrm>
            <a:off x="1042988" y="5940425"/>
            <a:ext cx="936625" cy="91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2" name="Rechteck 21"/>
          <p:cNvSpPr/>
          <p:nvPr userDrawn="1"/>
        </p:nvSpPr>
        <p:spPr>
          <a:xfrm>
            <a:off x="0" y="4868863"/>
            <a:ext cx="900113" cy="936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1042988" y="4868863"/>
            <a:ext cx="900112" cy="9001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2" name="Rechteck 11"/>
          <p:cNvSpPr/>
          <p:nvPr userDrawn="1"/>
        </p:nvSpPr>
        <p:spPr>
          <a:xfrm>
            <a:off x="2124075" y="4868863"/>
            <a:ext cx="935038" cy="91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124075" y="5921375"/>
            <a:ext cx="900113" cy="936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4" name="Rechteck 13"/>
          <p:cNvSpPr/>
          <p:nvPr userDrawn="1"/>
        </p:nvSpPr>
        <p:spPr>
          <a:xfrm>
            <a:off x="0" y="2708275"/>
            <a:ext cx="900113" cy="936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5" name="Rechteck 14"/>
          <p:cNvSpPr/>
          <p:nvPr userDrawn="1"/>
        </p:nvSpPr>
        <p:spPr>
          <a:xfrm>
            <a:off x="0" y="3789363"/>
            <a:ext cx="900113" cy="91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3203575" y="5940425"/>
            <a:ext cx="936625" cy="91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" name="Rechteck 16"/>
          <p:cNvSpPr/>
          <p:nvPr userDrawn="1"/>
        </p:nvSpPr>
        <p:spPr>
          <a:xfrm>
            <a:off x="1042988" y="3789363"/>
            <a:ext cx="900112" cy="9350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3" name="Rechteck 22"/>
          <p:cNvSpPr/>
          <p:nvPr userDrawn="1"/>
        </p:nvSpPr>
        <p:spPr>
          <a:xfrm>
            <a:off x="0" y="1628775"/>
            <a:ext cx="900113" cy="936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4" name="Rechteck 23"/>
          <p:cNvSpPr/>
          <p:nvPr userDrawn="1"/>
        </p:nvSpPr>
        <p:spPr>
          <a:xfrm>
            <a:off x="4284663" y="5940425"/>
            <a:ext cx="935037" cy="91757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3325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364163" y="260350"/>
            <a:ext cx="3455987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el 1"/>
          <p:cNvSpPr>
            <a:spLocks noGrp="1"/>
          </p:cNvSpPr>
          <p:nvPr>
            <p:ph type="ctrTitle" idx="4294967295"/>
          </p:nvPr>
        </p:nvSpPr>
        <p:spPr bwMode="auto">
          <a:xfrm>
            <a:off x="2051050" y="1916832"/>
            <a:ext cx="7129462" cy="2016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3600" dirty="0" smtClean="0">
                <a:latin typeface="Arial" charset="0"/>
                <a:cs typeface="Arial" charset="0"/>
              </a:rPr>
              <a:t>Neue </a:t>
            </a:r>
            <a:br>
              <a:rPr lang="de-DE" sz="3600" dirty="0" smtClean="0">
                <a:latin typeface="Arial" charset="0"/>
                <a:cs typeface="Arial" charset="0"/>
              </a:rPr>
            </a:br>
            <a:r>
              <a:rPr lang="de-DE" sz="3600" dirty="0" smtClean="0">
                <a:latin typeface="Arial" charset="0"/>
                <a:cs typeface="Arial" charset="0"/>
              </a:rPr>
              <a:t>Abfallgebührenstruktur 2014</a:t>
            </a:r>
            <a:br>
              <a:rPr lang="de-DE" sz="3600" dirty="0" smtClean="0">
                <a:latin typeface="Arial" charset="0"/>
                <a:cs typeface="Arial" charset="0"/>
              </a:rPr>
            </a:br>
            <a:r>
              <a:rPr lang="de-DE" sz="3600" dirty="0" smtClean="0">
                <a:latin typeface="Arial" charset="0"/>
                <a:cs typeface="Arial" charset="0"/>
              </a:rPr>
              <a:t/>
            </a:r>
            <a:br>
              <a:rPr lang="de-DE" sz="3600" dirty="0" smtClean="0">
                <a:latin typeface="Arial" charset="0"/>
                <a:cs typeface="Arial" charset="0"/>
              </a:rPr>
            </a:br>
            <a:r>
              <a:rPr lang="de-DE" sz="3600" dirty="0" err="1" smtClean="0">
                <a:latin typeface="Arial" charset="0"/>
                <a:cs typeface="Arial" charset="0"/>
              </a:rPr>
              <a:t>Beirätekonferenz</a:t>
            </a:r>
            <a:r>
              <a:rPr lang="de-DE" sz="4600" dirty="0" smtClean="0">
                <a:latin typeface="Arial" charset="0"/>
                <a:cs typeface="Arial" charset="0"/>
              </a:rPr>
              <a:t/>
            </a:r>
            <a:br>
              <a:rPr lang="de-DE" sz="4600" dirty="0" smtClean="0">
                <a:latin typeface="Arial" charset="0"/>
                <a:cs typeface="Arial" charset="0"/>
              </a:rPr>
            </a:br>
            <a:endParaRPr lang="de-DE" sz="4600" dirty="0" smtClean="0">
              <a:latin typeface="Arial" charset="0"/>
              <a:cs typeface="Arial" charset="0"/>
            </a:endParaRPr>
          </a:p>
        </p:txBody>
      </p:sp>
      <p:sp>
        <p:nvSpPr>
          <p:cNvPr id="27650" name="Rechteck 2"/>
          <p:cNvSpPr>
            <a:spLocks noChangeArrowheads="1"/>
          </p:cNvSpPr>
          <p:nvPr/>
        </p:nvSpPr>
        <p:spPr bwMode="auto">
          <a:xfrm>
            <a:off x="3132138" y="5281613"/>
            <a:ext cx="2987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dirty="0" smtClean="0">
                <a:cs typeface="Arial" charset="0"/>
              </a:rPr>
              <a:t>08.08.2013</a:t>
            </a:r>
            <a:r>
              <a:rPr lang="de-DE" sz="2800" dirty="0" smtClean="0">
                <a:solidFill>
                  <a:srgbClr val="000000"/>
                </a:solidFill>
                <a:cs typeface="Arial" charset="0"/>
              </a:rPr>
              <a:t> 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1042988" y="868511"/>
            <a:ext cx="7164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3.  </a:t>
            </a:r>
            <a:r>
              <a:rPr lang="de-DE" sz="2800" b="1" dirty="0" smtClean="0">
                <a:cs typeface="Arial" charset="0"/>
              </a:rPr>
              <a:t>Gebühren ab 2014</a:t>
            </a:r>
            <a:endParaRPr lang="de-DE" sz="2800" b="1" dirty="0">
              <a:cs typeface="Arial" charset="0"/>
            </a:endParaRPr>
          </a:p>
        </p:txBody>
      </p:sp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164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3.3.  </a:t>
            </a:r>
            <a:r>
              <a:rPr lang="de-DE" sz="2000" b="1" dirty="0" smtClean="0">
                <a:cs typeface="Arial" charset="0"/>
              </a:rPr>
              <a:t>Grundgebühr</a:t>
            </a:r>
            <a:endParaRPr lang="de-DE" sz="2000" b="1" dirty="0">
              <a:cs typeface="Arial" charset="0"/>
            </a:endParaRPr>
          </a:p>
        </p:txBody>
      </p:sp>
      <p:sp>
        <p:nvSpPr>
          <p:cNvPr id="8" name="Rectangle 3"/>
          <p:cNvSpPr txBox="1">
            <a:spLocks/>
          </p:cNvSpPr>
          <p:nvPr/>
        </p:nvSpPr>
        <p:spPr bwMode="auto">
          <a:xfrm>
            <a:off x="1691680" y="2061492"/>
            <a:ext cx="7272808" cy="388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Gründe für eine Grundgebühr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de-DE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gerechtere Verteilung der fixen und variablen Kosten</a:t>
            </a:r>
          </a:p>
          <a:p>
            <a:pPr marL="742950" lvl="1" indent="-285750" eaLnBrk="0" hangingPunct="0"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  <a:defRPr/>
            </a:pPr>
            <a:r>
              <a:rPr kumimoji="0" lang="de-DE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Beteiligung aller Gebührenschuldner an den Vorhaltekosten (auch Gewerbe</a:t>
            </a:r>
            <a:r>
              <a:rPr lang="de-DE" altLang="ja-JP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742950" lvl="1" indent="-285750" eaLnBrk="0" hangingPunct="0">
              <a:spcBef>
                <a:spcPts val="0"/>
              </a:spcBef>
              <a:spcAft>
                <a:spcPts val="600"/>
              </a:spcAft>
              <a:buFont typeface="Arial" charset="0"/>
              <a:buChar char="–"/>
              <a:defRPr/>
            </a:pPr>
            <a:r>
              <a:rPr lang="de-DE" altLang="ja-JP" sz="2000" dirty="0" smtClean="0">
                <a:latin typeface="Arial" pitchFamily="34" charset="0"/>
                <a:cs typeface="Arial" pitchFamily="34" charset="0"/>
              </a:rPr>
              <a:t>Minderung des Gebührenausfallrisikos / Kostendeckungssicherheit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charset="0"/>
              <a:buChar char="–"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012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1042988" y="868511"/>
            <a:ext cx="7164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3.  </a:t>
            </a:r>
            <a:r>
              <a:rPr lang="de-DE" sz="2800" b="1" dirty="0" smtClean="0">
                <a:cs typeface="Arial" charset="0"/>
              </a:rPr>
              <a:t>Gebühren ab 2014</a:t>
            </a:r>
            <a:endParaRPr lang="de-DE" sz="2800" b="1" dirty="0">
              <a:cs typeface="Arial" charset="0"/>
            </a:endParaRPr>
          </a:p>
        </p:txBody>
      </p:sp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164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3.4.  </a:t>
            </a:r>
            <a:r>
              <a:rPr lang="de-DE" sz="2000" b="1" dirty="0" smtClean="0">
                <a:cs typeface="Arial" charset="0"/>
              </a:rPr>
              <a:t>Grundgebühr</a:t>
            </a:r>
            <a:endParaRPr lang="de-DE" sz="2000" b="1" dirty="0">
              <a:cs typeface="Arial" charset="0"/>
            </a:endParaRPr>
          </a:p>
        </p:txBody>
      </p:sp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1115616" y="2060848"/>
          <a:ext cx="7704856" cy="26212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320480"/>
                <a:gridCol w="3384376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de-D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Private Haushalte</a:t>
                      </a:r>
                      <a:endParaRPr lang="de-DE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0"/>
                      <a:r>
                        <a:rPr kumimoji="0" lang="de-D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Jeder Haushalt </a:t>
                      </a:r>
                      <a:r>
                        <a:rPr kumimoji="0" lang="de-DE" sz="1800" b="0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eine</a:t>
                      </a:r>
                      <a:r>
                        <a:rPr kumimoji="0" lang="de-D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 Grundgebühr</a:t>
                      </a:r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de-DE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Gewerbliche Nutzungseinheit</a:t>
                      </a:r>
                      <a:r>
                        <a:rPr kumimoji="0" lang="de-D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Arial" charset="0"/>
                        </a:rPr>
                        <a:t>, z. B.</a:t>
                      </a:r>
                      <a:r>
                        <a:rPr kumimoji="0" lang="de-DE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144000" lv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itchFamily="18" charset="2"/>
                        <a:buChar char="-"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 Industrie- und Handwerksbetriebe</a:t>
                      </a:r>
                    </a:p>
                    <a:p>
                      <a:pPr marL="144000" lv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itchFamily="18" charset="2"/>
                        <a:buChar char="-"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 Öffentliche und private Verwaltungen</a:t>
                      </a:r>
                    </a:p>
                    <a:p>
                      <a:pPr marL="144000" lvl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Symbol" pitchFamily="18" charset="2"/>
                        <a:buChar char="-"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rPr>
                        <a:t> Krankenhäuser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de-DE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u="sng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720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Je</a:t>
                      </a:r>
                      <a:r>
                        <a:rPr lang="de-DE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angefangene 120 m² Bürofläche </a:t>
                      </a:r>
                      <a:r>
                        <a:rPr lang="de-DE" sz="1800" u="sng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eine Grundgebühr</a:t>
                      </a:r>
                    </a:p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AutoShape 5"/>
          <p:cNvSpPr>
            <a:spLocks/>
          </p:cNvSpPr>
          <p:nvPr/>
        </p:nvSpPr>
        <p:spPr bwMode="auto">
          <a:xfrm>
            <a:off x="5436096" y="2708920"/>
            <a:ext cx="648072" cy="1944687"/>
          </a:xfrm>
          <a:prstGeom prst="rightBrace">
            <a:avLst>
              <a:gd name="adj1" fmla="val 44971"/>
              <a:gd name="adj2" fmla="val 45121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de-DE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62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83" name="Group 8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4938627"/>
              </p:ext>
            </p:extLst>
          </p:nvPr>
        </p:nvGraphicFramePr>
        <p:xfrm>
          <a:off x="1187451" y="1989138"/>
          <a:ext cx="6264869" cy="3561716"/>
        </p:xfrm>
        <a:graphic>
          <a:graphicData uri="http://schemas.openxmlformats.org/drawingml/2006/table">
            <a:tbl>
              <a:tblPr firstRow="1">
                <a:tableStyleId>{5DA37D80-6434-44D0-A028-1B22A696006F}</a:tableStyleId>
              </a:tblPr>
              <a:tblGrid>
                <a:gridCol w="1728365"/>
                <a:gridCol w="2732231"/>
                <a:gridCol w="1804273"/>
              </a:tblGrid>
              <a:tr h="449263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Mittlere stadtweite Schüttdichten </a:t>
                      </a:r>
                      <a:b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de-DE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des Restabfalls und Schüttdichtfaktoren</a:t>
                      </a: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551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Behältergrößen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Mittlere stadtweite </a:t>
                      </a:r>
                      <a:b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Schüttdichte des Restabfalls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Schüttdichtefaktor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2276">
                <a:tc vMerge="1"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kg/m³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latin typeface="Arial" pitchFamily="34" charset="0"/>
                          <a:cs typeface="Arial" pitchFamily="34" charset="0"/>
                        </a:rPr>
                        <a:t>[-]</a:t>
                      </a:r>
                      <a:endParaRPr lang="de-DE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60l Behälter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238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1,17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/>
                </a:tc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90 l Behälter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219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1,08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120 l Behälter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rgbClr val="D4888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203  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rgbClr val="D48886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1,0   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>
                    <a:solidFill>
                      <a:srgbClr val="D48886"/>
                    </a:solidFill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240 l Behälter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159   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0,78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</a:tr>
              <a:tr h="14120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770 l Behälter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109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0,53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</a:tr>
              <a:tr h="18539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1.100 l Behälter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kumimoji="0" lang="de-DE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0,48</a:t>
                      </a:r>
                      <a:endParaRPr kumimoji="0" lang="de-DE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b" horzOverflow="overflow"/>
                </a:tc>
              </a:tr>
            </a:tbl>
          </a:graphicData>
        </a:graphic>
      </p:graphicFrame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1042988" y="868511"/>
            <a:ext cx="7164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3.  </a:t>
            </a:r>
            <a:r>
              <a:rPr lang="de-DE" sz="2800" b="1" dirty="0" smtClean="0">
                <a:cs typeface="Arial" charset="0"/>
              </a:rPr>
              <a:t>Gebühren ab 2014</a:t>
            </a:r>
            <a:endParaRPr lang="de-DE" sz="2800" b="1" dirty="0">
              <a:cs typeface="Arial" charset="0"/>
            </a:endParaRPr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164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3.5.  </a:t>
            </a:r>
            <a:r>
              <a:rPr lang="de-DE" sz="2000" b="1" dirty="0" smtClean="0">
                <a:cs typeface="Arial" charset="0"/>
              </a:rPr>
              <a:t>Umrechnung Schüttdichte für die Leistungsgebühr </a:t>
            </a:r>
            <a:endParaRPr lang="de-DE" sz="2000" b="1" dirty="0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9" name="Richtungspfeil 8"/>
          <p:cNvSpPr/>
          <p:nvPr/>
        </p:nvSpPr>
        <p:spPr>
          <a:xfrm flipH="1">
            <a:off x="7524328" y="4293096"/>
            <a:ext cx="1440160" cy="309278"/>
          </a:xfrm>
          <a:prstGeom prst="homePlate">
            <a:avLst>
              <a:gd name="adj" fmla="val 87736"/>
            </a:avLst>
          </a:prstGeom>
          <a:solidFill>
            <a:srgbClr val="D48886"/>
          </a:solidFill>
          <a:ln w="9525">
            <a:solidFill>
              <a:srgbClr val="C45B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Referenzgröße</a:t>
            </a:r>
            <a:endParaRPr lang="de-DE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6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83" name="Group 8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94938627"/>
              </p:ext>
            </p:extLst>
          </p:nvPr>
        </p:nvGraphicFramePr>
        <p:xfrm>
          <a:off x="1187451" y="1989138"/>
          <a:ext cx="7538012" cy="3580766"/>
        </p:xfrm>
        <a:graphic>
          <a:graphicData uri="http://schemas.openxmlformats.org/drawingml/2006/table">
            <a:tbl>
              <a:tblPr firstRow="1"/>
              <a:tblGrid>
                <a:gridCol w="2100580"/>
                <a:gridCol w="863797"/>
                <a:gridCol w="1791001"/>
                <a:gridCol w="1268730"/>
                <a:gridCol w="1513904"/>
              </a:tblGrid>
              <a:tr h="449263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Grundgebühr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43,26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Leistungsgebühr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Jahresgebühr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Zusatzgebühr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60-1 l 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69,16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[€/Leerung]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5,32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60-2 l 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106,40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09550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 l 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147,40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[€/Leerung]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7,37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120 l 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182,20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[€/Leerung]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9,11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138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240 l 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284,20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[€/Leerung]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14,21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01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770 l 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1.611,22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393"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1.100 l 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[€/a]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2.084,60   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extfeld 1"/>
          <p:cNvSpPr txBox="1">
            <a:spLocks noChangeArrowheads="1"/>
          </p:cNvSpPr>
          <p:nvPr/>
        </p:nvSpPr>
        <p:spPr bwMode="auto">
          <a:xfrm>
            <a:off x="1042988" y="868511"/>
            <a:ext cx="7164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3.  </a:t>
            </a:r>
            <a:r>
              <a:rPr lang="de-DE" sz="2800" b="1" dirty="0" smtClean="0">
                <a:cs typeface="Arial" charset="0"/>
              </a:rPr>
              <a:t>Gebühren ab 2014</a:t>
            </a:r>
            <a:endParaRPr lang="de-DE" sz="2800" b="1" dirty="0">
              <a:cs typeface="Arial" charset="0"/>
            </a:endParaRPr>
          </a:p>
        </p:txBody>
      </p:sp>
      <p:sp>
        <p:nvSpPr>
          <p:cNvPr id="5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164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3.6.  </a:t>
            </a:r>
            <a:r>
              <a:rPr lang="de-DE" sz="2000" b="1" dirty="0" smtClean="0">
                <a:cs typeface="Arial" charset="0"/>
              </a:rPr>
              <a:t>Wie sieht die neue Gebühr aus </a:t>
            </a:r>
            <a:endParaRPr lang="de-DE" sz="2000" b="1" dirty="0">
              <a:cs typeface="Arial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2163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633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4.1   </a:t>
            </a:r>
            <a:r>
              <a:rPr lang="de-DE" sz="2000" b="1" dirty="0" smtClean="0">
                <a:cs typeface="Arial" charset="0"/>
              </a:rPr>
              <a:t>Gründe für die Erhöhung bei Einpersonenhaushalten</a:t>
            </a:r>
            <a:endParaRPr lang="de-DE" sz="2000" b="1" dirty="0">
              <a:cs typeface="Arial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547664" y="2132856"/>
            <a:ext cx="7272808" cy="36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Maßgeblicher Faktor: Einführung der Grundgebühr</a:t>
            </a:r>
          </a:p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e-DE" sz="2000" noProof="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Reduzierung der Leerungen von 17 auf 13 pro Jahr</a:t>
            </a:r>
          </a:p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Keine</a:t>
            </a:r>
            <a:r>
              <a:rPr kumimoji="0" lang="de-DE" sz="2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 „geschenkten“ Leerungen mehr</a:t>
            </a:r>
          </a:p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e-DE" sz="2000" baseline="0" noProof="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Drei Leerungen pro</a:t>
            </a:r>
            <a:r>
              <a:rPr lang="de-DE" sz="2000" noProof="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 Jahr mehr als bei Mehrpersonenhaushalten aus hygienischen Gründen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1043608" y="908720"/>
            <a:ext cx="76684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cs typeface="Arial" charset="0"/>
              </a:rPr>
              <a:t>4</a:t>
            </a:r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.  </a:t>
            </a:r>
            <a:r>
              <a:rPr lang="de-DE" sz="2800" b="1" dirty="0" smtClean="0">
                <a:cs typeface="Arial" charset="0"/>
              </a:rPr>
              <a:t>Auswirkungen </a:t>
            </a:r>
            <a:endParaRPr lang="de-DE" sz="2800" b="1" dirty="0">
              <a:cs typeface="Arial" charset="0"/>
            </a:endParaRPr>
          </a:p>
          <a:p>
            <a:endParaRPr lang="de-DE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667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43608" y="1484784"/>
            <a:ext cx="7164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4.2.  </a:t>
            </a:r>
            <a:r>
              <a:rPr lang="de-DE" sz="2000" b="1" dirty="0" smtClean="0">
                <a:cs typeface="Arial" charset="0"/>
              </a:rPr>
              <a:t>Einpersonenhaushalte</a:t>
            </a:r>
            <a:endParaRPr lang="de-DE" sz="2000" b="1" dirty="0">
              <a:cs typeface="Arial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547664" y="2132930"/>
            <a:ext cx="7272808" cy="36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Derzeit Gebühr Ein-Personen-Haushalte Individualgefäß (60-Liter) </a:t>
            </a:r>
            <a:r>
              <a:rPr kumimoji="0" lang="de-D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93,00 Euro bei 17 Leerungen</a:t>
            </a:r>
          </a:p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e-DE" sz="2000" baseline="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Zukünftig Haushaltsgrundgebühr 43,26 Euro zuzüglich</a:t>
            </a:r>
            <a:r>
              <a:rPr lang="de-DE" sz="200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 </a:t>
            </a:r>
            <a:r>
              <a:rPr lang="de-DE" sz="2000" baseline="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Leistungsgebühr 63,16 Euro:</a:t>
            </a:r>
          </a:p>
          <a:p>
            <a:pPr marL="817200" lvl="2" indent="-3600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Symbol" pitchFamily="18" charset="2"/>
              <a:buChar char="-"/>
              <a:defRPr/>
            </a:pPr>
            <a:r>
              <a:rPr kumimoji="0" lang="de-D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Gesamt </a:t>
            </a:r>
            <a:r>
              <a:rPr kumimoji="0" lang="de-DE" sz="2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112,42 Euro bei 13 Leerungen</a:t>
            </a:r>
          </a:p>
          <a:p>
            <a:pPr marL="360000" lvl="1" indent="-3600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lang="de-DE" sz="2000" noProof="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Steigerung um 19,42 Euro im Jahr oder 21% (durchschnittliche Gebührenerhöhung um 23 %)</a:t>
            </a:r>
          </a:p>
          <a:p>
            <a:pPr marL="360000" lvl="1" indent="-360000"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Font typeface="Wingdings" pitchFamily="2" charset="2"/>
              <a:buChar char="§"/>
              <a:defRPr/>
            </a:pPr>
            <a:r>
              <a:rPr kumimoji="0" lang="de-DE" sz="2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69% der Ein-</a:t>
            </a:r>
            <a:r>
              <a:rPr lang="de-DE" sz="200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Personen-Haushalte </a:t>
            </a:r>
            <a:r>
              <a:rPr kumimoji="0" lang="de-DE" sz="200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kommen derzeit mit 13 Leerungen, 85 % kommen mit 17 Leerungen im Jahr aus</a:t>
            </a:r>
            <a:endParaRPr kumimoji="0" lang="de-DE" sz="2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1043608" y="908720"/>
            <a:ext cx="76684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  <a:cs typeface="Arial" charset="0"/>
              </a:rPr>
              <a:t>4.   </a:t>
            </a:r>
            <a:r>
              <a:rPr lang="de-DE" sz="2800" b="1" dirty="0" smtClean="0">
                <a:cs typeface="Arial" charset="0"/>
              </a:rPr>
              <a:t>Auswirkungen</a:t>
            </a:r>
            <a:endParaRPr lang="de-DE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23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81010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4.3.  </a:t>
            </a:r>
            <a:r>
              <a:rPr lang="de-DE" sz="2000" b="1" dirty="0" smtClean="0">
                <a:cs typeface="Arial" charset="0"/>
              </a:rPr>
              <a:t>Beispiele Gebühren andere Großstädte für   </a:t>
            </a:r>
          </a:p>
          <a:p>
            <a:r>
              <a:rPr lang="de-DE" sz="2000" b="1" dirty="0" smtClean="0">
                <a:cs typeface="Arial" charset="0"/>
              </a:rPr>
              <a:t>        Einpersonenhaushalte</a:t>
            </a:r>
            <a:endParaRPr lang="de-DE" sz="2000" b="1" dirty="0">
              <a:cs typeface="Arial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691680" y="2348880"/>
            <a:ext cx="7272808" cy="36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398206"/>
              </p:ext>
            </p:extLst>
          </p:nvPr>
        </p:nvGraphicFramePr>
        <p:xfrm>
          <a:off x="1115616" y="2204864"/>
          <a:ext cx="7555776" cy="3413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5055"/>
                <a:gridCol w="1627125"/>
                <a:gridCol w="1734798"/>
                <a:gridCol w="1477325"/>
                <a:gridCol w="1641473"/>
              </a:tblGrid>
              <a:tr h="811744"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Stadt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Haushalts-</a:t>
                      </a:r>
                      <a:r>
                        <a:rPr lang="de-DE" sz="1600" dirty="0" err="1" smtClean="0">
                          <a:latin typeface="Arial" pitchFamily="34" charset="0"/>
                          <a:cs typeface="Arial" pitchFamily="34" charset="0"/>
                        </a:rPr>
                        <a:t>grundgebühr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Leistungs-gebühr Rest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60 bzw. 80 Liter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Biotonne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Gesamt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71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Hamburg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78,72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90,24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20,64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189,60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71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Frankfurt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66,00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98,52 Euro*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Frei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164,52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71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München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Keine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115,44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Frei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115,44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71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Duisburg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46,92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80,72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74,00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201,64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71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Stuttgart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Keine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105,60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29,40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135,00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071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Köln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Keine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148,44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148,44 Euro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71228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Bremen </a:t>
                      </a:r>
                      <a:b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ab 2014</a:t>
                      </a:r>
                      <a:endParaRPr lang="de-DE" sz="16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43,26 Euro</a:t>
                      </a:r>
                      <a:endParaRPr lang="de-DE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69,16 Euro</a:t>
                      </a:r>
                      <a:endParaRPr lang="de-DE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Frei</a:t>
                      </a:r>
                      <a:endParaRPr lang="de-DE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112,42 Euro</a:t>
                      </a:r>
                      <a:endParaRPr lang="de-DE" sz="16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043608" y="558924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*</a:t>
            </a:r>
            <a:r>
              <a:rPr lang="de-DE" sz="1200" dirty="0" smtClean="0"/>
              <a:t>rechnerisch ermittelt, da wöchentliche Abfuhr</a:t>
            </a:r>
            <a:endParaRPr lang="de-DE" sz="1200" dirty="0"/>
          </a:p>
        </p:txBody>
      </p:sp>
      <p:sp>
        <p:nvSpPr>
          <p:cNvPr id="11" name="Textfeld 1"/>
          <p:cNvSpPr txBox="1">
            <a:spLocks noChangeArrowheads="1"/>
          </p:cNvSpPr>
          <p:nvPr/>
        </p:nvSpPr>
        <p:spPr bwMode="auto">
          <a:xfrm>
            <a:off x="1043608" y="908720"/>
            <a:ext cx="7668443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  <a:cs typeface="Arial" charset="0"/>
              </a:rPr>
              <a:t>4.   </a:t>
            </a:r>
            <a:r>
              <a:rPr lang="de-DE" sz="2400" b="1" dirty="0" smtClean="0">
                <a:cs typeface="Arial" charset="0"/>
              </a:rPr>
              <a:t>Auswirkungen</a:t>
            </a:r>
            <a:endParaRPr lang="de-DE" sz="2400" b="1" dirty="0">
              <a:cs typeface="Arial" charset="0"/>
            </a:endParaRPr>
          </a:p>
          <a:p>
            <a:endParaRPr lang="de-DE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20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6334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4.4   </a:t>
            </a:r>
            <a:r>
              <a:rPr lang="de-DE" sz="2000" b="1" dirty="0" smtClean="0">
                <a:cs typeface="Arial" charset="0"/>
              </a:rPr>
              <a:t>Gründe für die Erhöhung bei </a:t>
            </a:r>
            <a:r>
              <a:rPr lang="de-DE" sz="2000" b="1" dirty="0">
                <a:cs typeface="Arial" charset="0"/>
              </a:rPr>
              <a:t>A</a:t>
            </a:r>
            <a:r>
              <a:rPr lang="de-DE" sz="2000" b="1" dirty="0" smtClean="0">
                <a:cs typeface="Arial" charset="0"/>
              </a:rPr>
              <a:t>bfallgroßbehältern</a:t>
            </a:r>
            <a:endParaRPr lang="de-DE" sz="2000" b="1" dirty="0">
              <a:cs typeface="Arial" charset="0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1547664" y="2132856"/>
            <a:ext cx="7272808" cy="36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de-D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Beendigung der bestehenden erheblichen</a:t>
            </a:r>
            <a:r>
              <a:rPr kumimoji="0" lang="de-D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Times New Roman" pitchFamily="18" charset="0"/>
              </a:rPr>
              <a:t> Degression</a:t>
            </a:r>
          </a:p>
          <a:p>
            <a:pPr marL="360000" marR="0" lvl="1" indent="-36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FF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de-DE" sz="2000" baseline="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Ermittlung</a:t>
            </a:r>
            <a:r>
              <a:rPr lang="de-DE" sz="200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 der Gebühr über die </a:t>
            </a:r>
            <a:r>
              <a:rPr lang="de-DE" sz="2000" dirty="0" err="1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bremenspezifische</a:t>
            </a:r>
            <a:r>
              <a:rPr lang="de-DE" sz="2000" dirty="0" smtClean="0">
                <a:latin typeface="Arial" pitchFamily="34" charset="0"/>
                <a:ea typeface="ＭＳ Ｐゴシック" charset="-128"/>
                <a:cs typeface="Times New Roman" pitchFamily="18" charset="0"/>
              </a:rPr>
              <a:t> Erhebung der Schüttdichte pro Behälterklasse</a:t>
            </a: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Times New Roman" pitchFamily="18" charset="0"/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8" name="Textfeld 1"/>
          <p:cNvSpPr txBox="1">
            <a:spLocks noChangeArrowheads="1"/>
          </p:cNvSpPr>
          <p:nvPr/>
        </p:nvSpPr>
        <p:spPr bwMode="auto">
          <a:xfrm>
            <a:off x="1043608" y="908720"/>
            <a:ext cx="76684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  <a:cs typeface="Arial" charset="0"/>
              </a:rPr>
              <a:t>4.   </a:t>
            </a:r>
            <a:r>
              <a:rPr lang="de-DE" sz="2400" b="1" dirty="0" smtClean="0">
                <a:cs typeface="Arial" charset="0"/>
              </a:rPr>
              <a:t>Auswirkungen</a:t>
            </a:r>
            <a:endParaRPr lang="de-DE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798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076056" y="2708920"/>
            <a:ext cx="900112" cy="9001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</a:t>
            </a:r>
            <a:endParaRPr lang="de-DE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059832" y="2708920"/>
            <a:ext cx="900112" cy="9350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</a:t>
            </a:r>
            <a:endParaRPr lang="de-DE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051720" y="2717800"/>
            <a:ext cx="900113" cy="93662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</a:t>
            </a:r>
            <a:endParaRPr lang="de-DE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067944" y="2708920"/>
            <a:ext cx="900112" cy="9350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endParaRPr lang="de-DE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084168" y="2708920"/>
            <a:ext cx="900113" cy="9366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7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endParaRPr lang="de-DE" sz="7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/>
          </p:cNvSpPr>
          <p:nvPr>
            <p:ph type="title" idx="4294967295"/>
          </p:nvPr>
        </p:nvSpPr>
        <p:spPr>
          <a:xfrm>
            <a:off x="1115616" y="836166"/>
            <a:ext cx="7632700" cy="648618"/>
          </a:xfrm>
        </p:spPr>
        <p:txBody>
          <a:bodyPr/>
          <a:lstStyle/>
          <a:p>
            <a:r>
              <a:rPr lang="de-DE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Themen</a:t>
            </a:r>
          </a:p>
        </p:txBody>
      </p:sp>
      <p:sp>
        <p:nvSpPr>
          <p:cNvPr id="28677" name="Rectangle 3"/>
          <p:cNvSpPr>
            <a:spLocks noGrp="1"/>
          </p:cNvSpPr>
          <p:nvPr>
            <p:ph type="body" idx="4294967295"/>
          </p:nvPr>
        </p:nvSpPr>
        <p:spPr>
          <a:xfrm>
            <a:off x="1187624" y="1700808"/>
            <a:ext cx="7956376" cy="4248472"/>
          </a:xfrm>
        </p:spPr>
        <p:txBody>
          <a:bodyPr/>
          <a:lstStyle/>
          <a:p>
            <a:pPr marL="0" lvl="1" indent="538163">
              <a:spcBef>
                <a:spcPct val="0"/>
              </a:spcBef>
              <a:spcAft>
                <a:spcPts val="1200"/>
              </a:spcAft>
              <a:buClr>
                <a:srgbClr val="FF0000"/>
              </a:buClr>
              <a:buFont typeface="Arial" charset="0"/>
              <a:buAutoNum type="arabicPeriod"/>
            </a:pPr>
            <a:r>
              <a:rPr lang="de-DE" b="1" dirty="0" smtClean="0">
                <a:latin typeface="Arial" charset="0"/>
                <a:cs typeface="Arial" charset="0"/>
              </a:rPr>
              <a:t>Rahmenbedingungen</a:t>
            </a:r>
          </a:p>
          <a:p>
            <a:pPr marL="0" lvl="1" indent="538163"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de-DE" b="1" dirty="0" smtClean="0">
                <a:latin typeface="Arial" charset="0"/>
                <a:cs typeface="Arial" charset="0"/>
              </a:rPr>
              <a:t>Kosten und Ursachen Gebührenmehrbedarf</a:t>
            </a:r>
          </a:p>
          <a:p>
            <a:pPr marL="0" lvl="1" indent="538163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AutoNum type="arabicPeriod"/>
            </a:pPr>
            <a:r>
              <a:rPr lang="de-DE" b="1" dirty="0" smtClean="0">
                <a:latin typeface="Arial" charset="0"/>
                <a:cs typeface="Arial" charset="0"/>
              </a:rPr>
              <a:t>Gebühren ab 2014</a:t>
            </a:r>
          </a:p>
          <a:p>
            <a:pPr marL="0" lvl="1" indent="538163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AutoNum type="arabicPeriod"/>
            </a:pPr>
            <a:r>
              <a:rPr lang="de-DE" b="1" dirty="0" smtClean="0">
                <a:latin typeface="Arial" charset="0"/>
                <a:cs typeface="Arial" charset="0"/>
              </a:rPr>
              <a:t>Auswirkungen</a:t>
            </a:r>
          </a:p>
          <a:p>
            <a:pPr marL="0" lvl="1" indent="-360000">
              <a:lnSpc>
                <a:spcPct val="150000"/>
              </a:lnSpc>
              <a:spcBef>
                <a:spcPct val="0"/>
              </a:spcBef>
              <a:spcAft>
                <a:spcPts val="600"/>
              </a:spcAft>
              <a:buClr>
                <a:srgbClr val="FF0000"/>
              </a:buClr>
              <a:buFont typeface="Arial" charset="0"/>
              <a:buAutoNum type="arabicPeriod"/>
            </a:pPr>
            <a:endParaRPr lang="de-DE" b="1" dirty="0" smtClean="0">
              <a:latin typeface="Arial" charset="0"/>
              <a:cs typeface="Arial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6" name="Textfeld 1"/>
          <p:cNvSpPr txBox="1">
            <a:spLocks noChangeArrowheads="1"/>
          </p:cNvSpPr>
          <p:nvPr/>
        </p:nvSpPr>
        <p:spPr bwMode="auto">
          <a:xfrm>
            <a:off x="1042988" y="871686"/>
            <a:ext cx="7777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cs typeface="Arial" charset="0"/>
              </a:rPr>
              <a:t>1</a:t>
            </a:r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.   </a:t>
            </a:r>
            <a:r>
              <a:rPr lang="de-DE" sz="2400" b="1" dirty="0" smtClean="0">
                <a:cs typeface="Arial" charset="0"/>
              </a:rPr>
              <a:t>Rahmenbedingungen</a:t>
            </a:r>
            <a:endParaRPr lang="de-DE" sz="2400" b="1" dirty="0">
              <a:cs typeface="Arial" charset="0"/>
            </a:endParaRPr>
          </a:p>
        </p:txBody>
      </p:sp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42988" y="1447949"/>
            <a:ext cx="81010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1.1. </a:t>
            </a:r>
            <a:r>
              <a:rPr lang="de-DE" sz="2000" b="1" dirty="0">
                <a:cs typeface="Arial" charset="0"/>
              </a:rPr>
              <a:t>Entwicklung der Abfallgebühren und </a:t>
            </a:r>
            <a:r>
              <a:rPr lang="de-DE" sz="2000" b="1" dirty="0" smtClean="0">
                <a:cs typeface="Arial" charset="0"/>
              </a:rPr>
              <a:t>des  </a:t>
            </a:r>
          </a:p>
          <a:p>
            <a:r>
              <a:rPr lang="de-DE" sz="2000" b="1" dirty="0" smtClean="0">
                <a:cs typeface="Arial" charset="0"/>
              </a:rPr>
              <a:t>       Lebenshaltungsindex</a:t>
            </a:r>
            <a:endParaRPr lang="de-DE" sz="2000" b="1" dirty="0">
              <a:cs typeface="Arial" charset="0"/>
            </a:endParaRPr>
          </a:p>
          <a:p>
            <a:endParaRPr lang="de-DE" sz="2000" b="1" dirty="0">
              <a:solidFill>
                <a:srgbClr val="E96023"/>
              </a:solidFill>
              <a:cs typeface="Arial" charset="0"/>
            </a:endParaRPr>
          </a:p>
        </p:txBody>
      </p:sp>
      <p:graphicFrame>
        <p:nvGraphicFramePr>
          <p:cNvPr id="8" name="Diagramm 7"/>
          <p:cNvGraphicFramePr>
            <a:graphicFrameLocks noGrp="1"/>
          </p:cNvGraphicFramePr>
          <p:nvPr/>
        </p:nvGraphicFramePr>
        <p:xfrm>
          <a:off x="1043608" y="1988840"/>
          <a:ext cx="7848872" cy="3843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Gerade Verbindung 8"/>
          <p:cNvCxnSpPr/>
          <p:nvPr/>
        </p:nvCxnSpPr>
        <p:spPr>
          <a:xfrm flipV="1">
            <a:off x="7308304" y="3068960"/>
            <a:ext cx="1368152" cy="360040"/>
          </a:xfrm>
          <a:prstGeom prst="line">
            <a:avLst/>
          </a:prstGeom>
          <a:ln w="38100">
            <a:solidFill>
              <a:schemeClr val="accent2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Fußzeilenplatzhalt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54274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9AFED4-D647-4282-A055-87159DF14F5E}" type="slidenum">
              <a:rPr lang="de-DE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54275" name="Textfeld 1"/>
          <p:cNvSpPr txBox="1">
            <a:spLocks noChangeArrowheads="1"/>
          </p:cNvSpPr>
          <p:nvPr/>
        </p:nvSpPr>
        <p:spPr bwMode="auto">
          <a:xfrm>
            <a:off x="1042988" y="871686"/>
            <a:ext cx="77774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800" b="1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.   </a:t>
            </a:r>
            <a:r>
              <a:rPr lang="de-DE" sz="2400" b="1" dirty="0" smtClean="0">
                <a:cs typeface="Arial" charset="0"/>
              </a:rPr>
              <a:t>Kosten und Ursachen Gebührenmehrbedarf</a:t>
            </a:r>
            <a:endParaRPr lang="de-DE" sz="2400" b="1" dirty="0">
              <a:cs typeface="Arial" charset="0"/>
            </a:endParaRPr>
          </a:p>
        </p:txBody>
      </p:sp>
      <p:sp>
        <p:nvSpPr>
          <p:cNvPr id="54276" name="Textfeld 3"/>
          <p:cNvSpPr txBox="1">
            <a:spLocks noChangeArrowheads="1"/>
          </p:cNvSpPr>
          <p:nvPr/>
        </p:nvSpPr>
        <p:spPr bwMode="auto">
          <a:xfrm>
            <a:off x="1042988" y="1447949"/>
            <a:ext cx="7164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2.1.  </a:t>
            </a:r>
            <a:r>
              <a:rPr lang="de-DE" sz="2000" b="1" dirty="0">
                <a:cs typeface="Arial" charset="0"/>
              </a:rPr>
              <a:t>Differenzierte </a:t>
            </a:r>
            <a:r>
              <a:rPr lang="de-DE" sz="2000" b="1" dirty="0" smtClean="0">
                <a:cs typeface="Arial" charset="0"/>
              </a:rPr>
              <a:t>Kostendarstellung</a:t>
            </a:r>
            <a:endParaRPr lang="de-DE" sz="2000" b="1" dirty="0">
              <a:solidFill>
                <a:srgbClr val="E96023"/>
              </a:solidFill>
              <a:cs typeface="Arial" charset="0"/>
            </a:endParaRPr>
          </a:p>
        </p:txBody>
      </p:sp>
      <p:graphicFrame>
        <p:nvGraphicFramePr>
          <p:cNvPr id="9" name="Group 48"/>
          <p:cNvGraphicFramePr>
            <a:graphicFrameLocks noGrp="1"/>
          </p:cNvGraphicFramePr>
          <p:nvPr/>
        </p:nvGraphicFramePr>
        <p:xfrm>
          <a:off x="1115616" y="1988840"/>
          <a:ext cx="7560840" cy="3816424"/>
        </p:xfrm>
        <a:graphic>
          <a:graphicData uri="http://schemas.openxmlformats.org/drawingml/2006/table">
            <a:tbl>
              <a:tblPr/>
              <a:tblGrid>
                <a:gridCol w="5256584"/>
                <a:gridCol w="2304256"/>
              </a:tblGrid>
              <a:tr h="3600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Kosten Hausmüllentsorgung (Planung 2014)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5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Sammlung, Verwertung und Beseitigung</a:t>
                      </a:r>
                      <a:endParaRPr kumimoji="0" lang="de-D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Restmüll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20,60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Bioabfall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6,71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Papier und Pappe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2,72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Sperrmüll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7,04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Gartenabfall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1,26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Weihnachtsbäume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0,17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Schadstoffe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0,48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53624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Bauabfälle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0,38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28744"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 39,36 Mio. Euro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427" marR="9427" marT="9427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ußzeilenplatzhalter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55298" name="Foliennummernplatzhalt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DB7826E-4424-44DC-99C8-C1FCC9E64095}" type="slidenum">
              <a:rPr lang="de-DE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de-DE" smtClean="0">
              <a:latin typeface="Arial" charset="0"/>
              <a:cs typeface="Arial" charset="0"/>
            </a:endParaRPr>
          </a:p>
        </p:txBody>
      </p:sp>
      <p:sp>
        <p:nvSpPr>
          <p:cNvPr id="55299" name="Textfeld 1"/>
          <p:cNvSpPr txBox="1">
            <a:spLocks noChangeArrowheads="1"/>
          </p:cNvSpPr>
          <p:nvPr/>
        </p:nvSpPr>
        <p:spPr bwMode="auto">
          <a:xfrm>
            <a:off x="1042988" y="868511"/>
            <a:ext cx="71643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de-DE" sz="2400" b="1" dirty="0" smtClean="0">
                <a:solidFill>
                  <a:srgbClr val="FF0000"/>
                </a:solidFill>
                <a:cs typeface="Arial" charset="0"/>
              </a:rPr>
              <a:t>.   </a:t>
            </a:r>
            <a:r>
              <a:rPr lang="de-DE" sz="2400" b="1" dirty="0">
                <a:cs typeface="Arial" charset="0"/>
              </a:rPr>
              <a:t>Kosten und Ursachen Gebührenmehrbedarf</a:t>
            </a:r>
          </a:p>
          <a:p>
            <a:endParaRPr lang="de-DE" sz="2800" b="1" dirty="0">
              <a:cs typeface="Arial" charset="0"/>
            </a:endParaRPr>
          </a:p>
        </p:txBody>
      </p:sp>
      <p:sp>
        <p:nvSpPr>
          <p:cNvPr id="55300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164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2.1.  </a:t>
            </a:r>
            <a:r>
              <a:rPr lang="de-DE" sz="2000" b="1" dirty="0">
                <a:cs typeface="Arial" charset="0"/>
              </a:rPr>
              <a:t>Differenzierte Kostendarstellung</a:t>
            </a:r>
          </a:p>
        </p:txBody>
      </p:sp>
      <p:graphicFrame>
        <p:nvGraphicFramePr>
          <p:cNvPr id="7" name="Group 48"/>
          <p:cNvGraphicFramePr>
            <a:graphicFrameLocks noGrp="1"/>
          </p:cNvGraphicFramePr>
          <p:nvPr/>
        </p:nvGraphicFramePr>
        <p:xfrm>
          <a:off x="1115616" y="1916831"/>
          <a:ext cx="7776716" cy="3901440"/>
        </p:xfrm>
        <a:graphic>
          <a:graphicData uri="http://schemas.openxmlformats.org/drawingml/2006/table">
            <a:tbl>
              <a:tblPr/>
              <a:tblGrid>
                <a:gridCol w="3770284"/>
                <a:gridCol w="2235321"/>
                <a:gridCol w="1771111"/>
              </a:tblGrid>
              <a:tr h="324232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Kosten Hausmüllentsorgung (Planung 2014)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904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Sauberkeit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9047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Unzulässige Abfallablagerungen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0,61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2,08 Mio. Euro</a:t>
                      </a:r>
                    </a:p>
                    <a:p>
                      <a:pPr marL="0" marR="0" lvl="1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9047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Schrottautos und Schrottfahrräder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0,06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9047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Öffentliche Abfallbehälter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1,41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904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Infrastruktur und Service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627776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Gebührenmanagement, Abfallberatung, telefonisches Kundencenter und kaufmännische Dienstleistungen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4,95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Summe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12,78 Mio. Euro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69047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Betrieb von 15 Recycling-Stationen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5,59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9047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Betrieb von 440 Containerplätzen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0,50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69047">
                <a:tc>
                  <a:txBody>
                    <a:bodyPr/>
                    <a:lstStyle/>
                    <a:p>
                      <a:pPr marL="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Sonstiges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1,74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841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Vorbereitung auf das neue Kreislaufwirtschaftsgesetz /</a:t>
                      </a:r>
                      <a:b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neue Erfassungs- und Verwertungssysteme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1,04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269047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Gesamtsumme                       55,26 Mio. Euro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feld 1"/>
          <p:cNvSpPr txBox="1">
            <a:spLocks noChangeArrowheads="1"/>
          </p:cNvSpPr>
          <p:nvPr/>
        </p:nvSpPr>
        <p:spPr bwMode="auto">
          <a:xfrm>
            <a:off x="1008013" y="920899"/>
            <a:ext cx="71643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de-DE" sz="2400" b="1" dirty="0" smtClean="0">
                <a:solidFill>
                  <a:srgbClr val="FF0000"/>
                </a:solidFill>
                <a:cs typeface="Arial" charset="0"/>
              </a:rPr>
              <a:t>.   </a:t>
            </a:r>
            <a:r>
              <a:rPr lang="de-DE" sz="2400" b="1" dirty="0">
                <a:cs typeface="Arial" charset="0"/>
              </a:rPr>
              <a:t>Kosten und Ursachen Gebührenmehrbedarf</a:t>
            </a:r>
          </a:p>
          <a:p>
            <a:endParaRPr lang="de-DE" sz="2800" b="1" dirty="0">
              <a:cs typeface="Arial" charset="0"/>
            </a:endParaRPr>
          </a:p>
        </p:txBody>
      </p:sp>
      <p:sp>
        <p:nvSpPr>
          <p:cNvPr id="52228" name="Textfeld 3"/>
          <p:cNvSpPr txBox="1">
            <a:spLocks noChangeArrowheads="1"/>
          </p:cNvSpPr>
          <p:nvPr/>
        </p:nvSpPr>
        <p:spPr bwMode="auto">
          <a:xfrm>
            <a:off x="1042988" y="1477233"/>
            <a:ext cx="71643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2.2. </a:t>
            </a:r>
            <a:r>
              <a:rPr lang="de-DE" sz="2000" b="1" dirty="0"/>
              <a:t>Maßgebliche Ursachen für den Gebührenmehrbedarf </a:t>
            </a:r>
            <a:endParaRPr lang="de-DE" sz="2000" b="1" dirty="0" smtClean="0"/>
          </a:p>
          <a:p>
            <a:r>
              <a:rPr lang="de-DE" sz="2000" b="1" dirty="0" smtClean="0"/>
              <a:t>       im </a:t>
            </a:r>
            <a:r>
              <a:rPr lang="de-DE" sz="2000" b="1" dirty="0"/>
              <a:t>Planungszeitraum </a:t>
            </a:r>
            <a:r>
              <a:rPr lang="de-DE" sz="2000" b="1" dirty="0" smtClean="0"/>
              <a:t>2014 </a:t>
            </a:r>
            <a:r>
              <a:rPr lang="de-DE" sz="2000" b="1" dirty="0"/>
              <a:t>bis 2016</a:t>
            </a:r>
          </a:p>
          <a:p>
            <a:endParaRPr lang="de-DE" sz="2000" b="1" dirty="0">
              <a:cs typeface="Arial" charset="0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90274"/>
              </p:ext>
            </p:extLst>
          </p:nvPr>
        </p:nvGraphicFramePr>
        <p:xfrm>
          <a:off x="1187624" y="2204864"/>
          <a:ext cx="7704856" cy="3627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88232"/>
                <a:gridCol w="5616624"/>
              </a:tblGrid>
              <a:tr h="4539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Abfallwirtschaftlich </a:t>
                      </a:r>
                      <a:b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begründet: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smtClean="0">
                          <a:latin typeface="Arial" pitchFamily="34" charset="0"/>
                          <a:cs typeface="Arial" pitchFamily="34" charset="0"/>
                        </a:rPr>
                        <a:t>kkkk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67011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Neue Aufgaben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Entsorgung von öffentlichen Abfallbehältern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3919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Umsetzung Kreislaufwirt-</a:t>
                      </a:r>
                      <a:r>
                        <a:rPr lang="de-DE" sz="1600" b="1" dirty="0" err="1" smtClean="0">
                          <a:latin typeface="Arial" pitchFamily="34" charset="0"/>
                          <a:cs typeface="Arial" pitchFamily="34" charset="0"/>
                        </a:rPr>
                        <a:t>schaftsgesetz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Aufbau einer Kunststoffsammlung</a:t>
                      </a:r>
                    </a:p>
                    <a:p>
                      <a:pPr>
                        <a:buFont typeface="Symbol" pitchFamily="18" charset="2"/>
                        <a:buNone/>
                      </a:pP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Ausbau der Wiederverwendung von Abfällen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40827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Service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Zusätzliche Recycling-Station in </a:t>
                      </a:r>
                      <a:r>
                        <a:rPr lang="de-DE" sz="1600" dirty="0" err="1" smtClean="0">
                          <a:latin typeface="Arial" pitchFamily="34" charset="0"/>
                          <a:cs typeface="Arial" pitchFamily="34" charset="0"/>
                        </a:rPr>
                        <a:t>Borgfeld</a:t>
                      </a:r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</a:p>
                    <a:p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Neubau der Recycling-Station </a:t>
                      </a:r>
                      <a:r>
                        <a:rPr lang="de-DE" sz="1600" dirty="0" err="1" smtClean="0">
                          <a:latin typeface="Arial" pitchFamily="34" charset="0"/>
                          <a:cs typeface="Arial" pitchFamily="34" charset="0"/>
                        </a:rPr>
                        <a:t>Hohentor</a:t>
                      </a:r>
                      <a:endParaRPr lang="de-DE" sz="16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Ausbau der Abfallberatung und der Umweltbildung</a:t>
                      </a:r>
                    </a:p>
                  </a:txBody>
                  <a:tcPr/>
                </a:tc>
              </a:tr>
              <a:tr h="992635">
                <a:tc>
                  <a:txBody>
                    <a:bodyPr/>
                    <a:lstStyle/>
                    <a:p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Zusätzliche </a:t>
                      </a:r>
                      <a:b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600" b="1" dirty="0" smtClean="0">
                          <a:latin typeface="Arial" pitchFamily="34" charset="0"/>
                          <a:cs typeface="Arial" pitchFamily="34" charset="0"/>
                        </a:rPr>
                        <a:t>Leistungen</a:t>
                      </a:r>
                      <a:endParaRPr lang="de-DE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Sammlungsausbau Elektrogroßgeräte von 1 auf 12 auf den Recycling-Stationen</a:t>
                      </a:r>
                    </a:p>
                    <a:p>
                      <a:r>
                        <a:rPr lang="de-DE" sz="1600" dirty="0" smtClean="0">
                          <a:latin typeface="Arial" pitchFamily="34" charset="0"/>
                          <a:cs typeface="Arial" pitchFamily="34" charset="0"/>
                        </a:rPr>
                        <a:t>Erweiterung der Sperrmüllannahme von 1 auf 5 Stationen Ausbau der Kontrollen</a:t>
                      </a:r>
                      <a:endParaRPr lang="de-DE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65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feld 1"/>
          <p:cNvSpPr txBox="1">
            <a:spLocks noChangeArrowheads="1"/>
          </p:cNvSpPr>
          <p:nvPr/>
        </p:nvSpPr>
        <p:spPr bwMode="auto">
          <a:xfrm>
            <a:off x="1080021" y="920899"/>
            <a:ext cx="7164387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400" b="1" dirty="0">
                <a:solidFill>
                  <a:srgbClr val="FF0000"/>
                </a:solidFill>
                <a:cs typeface="Arial" charset="0"/>
              </a:rPr>
              <a:t>2</a:t>
            </a:r>
            <a:r>
              <a:rPr lang="de-DE" sz="2400" b="1" dirty="0" smtClean="0">
                <a:solidFill>
                  <a:srgbClr val="FF0000"/>
                </a:solidFill>
                <a:cs typeface="Arial" charset="0"/>
              </a:rPr>
              <a:t>.   </a:t>
            </a:r>
            <a:r>
              <a:rPr lang="de-DE" sz="2400" b="1" dirty="0">
                <a:cs typeface="Arial" charset="0"/>
              </a:rPr>
              <a:t>Kosten und Ursachen Gebührenmehrbedarf</a:t>
            </a:r>
          </a:p>
          <a:p>
            <a:endParaRPr lang="de-DE" sz="2800" b="1" dirty="0">
              <a:cs typeface="Arial" charset="0"/>
            </a:endParaRP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18686"/>
              </p:ext>
            </p:extLst>
          </p:nvPr>
        </p:nvGraphicFramePr>
        <p:xfrm>
          <a:off x="1043608" y="2204864"/>
          <a:ext cx="7956376" cy="3697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70845"/>
                <a:gridCol w="5985531"/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Finanz- und gebührentechnisch begründet: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itchFamily="34" charset="0"/>
                          <a:cs typeface="Arial" pitchFamily="34" charset="0"/>
                        </a:rPr>
                        <a:t>Zeitpunkt Gebührenerhöhung</a:t>
                      </a:r>
                      <a:endParaRPr lang="de-DE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Durch Verschiebung der Anpassung von 2013 auf 2014 höherer Vortrag an Unterdeckung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98592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itchFamily="34" charset="0"/>
                          <a:cs typeface="Arial" pitchFamily="34" charset="0"/>
                        </a:rPr>
                        <a:t>Anpassung</a:t>
                      </a:r>
                      <a:r>
                        <a:rPr lang="de-DE" sz="14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1400" b="1" dirty="0" smtClean="0">
                          <a:latin typeface="Arial" pitchFamily="34" charset="0"/>
                          <a:cs typeface="Arial" pitchFamily="34" charset="0"/>
                        </a:rPr>
                        <a:t>Vertragsentgelte</a:t>
                      </a:r>
                      <a:endParaRPr lang="de-DE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Regelmäßige Preisanpassungen auf der Basis von Preissteigerungen in den Sektoren Personal, Dieselkraftstoffe und Investitionen (Grundlage: Indizes des Stat. Bundesamtes, Entwicklung der Tarifverträge).</a:t>
                      </a:r>
                    </a:p>
                    <a:p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Nur ca. 75 % der realen Preissteigerungen werden übernommen, </a:t>
                      </a:r>
                      <a:b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ca. 25 % verbleiben bei den Auftragnehmern Rationalisierungseffekt).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itchFamily="34" charset="0"/>
                          <a:cs typeface="Arial" pitchFamily="34" charset="0"/>
                        </a:rPr>
                        <a:t>Gebührenerlöse</a:t>
                      </a:r>
                      <a:endParaRPr lang="de-DE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Rückläufige Gebührenerlöse durch Einsatz von Abfallwirtschaftsdienstleistern in Wohnanlagen und anderen Herkunftsbereichen (u.a. Schulen)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latin typeface="Arial" pitchFamily="34" charset="0"/>
                          <a:cs typeface="Arial" pitchFamily="34" charset="0"/>
                        </a:rPr>
                        <a:t>Sonstige Erlöse</a:t>
                      </a:r>
                      <a:endParaRPr lang="de-DE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smtClean="0">
                          <a:latin typeface="Arial" pitchFamily="34" charset="0"/>
                          <a:cs typeface="Arial" pitchFamily="34" charset="0"/>
                        </a:rPr>
                        <a:t>Rückläufige Erlöse bei den Nebenentgelten der Systembetreiber für die Verpackungsentsorgung</a:t>
                      </a:r>
                      <a:endParaRPr lang="de-DE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feld 3"/>
          <p:cNvSpPr txBox="1">
            <a:spLocks noChangeArrowheads="1"/>
          </p:cNvSpPr>
          <p:nvPr/>
        </p:nvSpPr>
        <p:spPr bwMode="auto">
          <a:xfrm>
            <a:off x="1080021" y="1477233"/>
            <a:ext cx="71643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2.2. </a:t>
            </a:r>
            <a:r>
              <a:rPr lang="de-DE" sz="2000" b="1" dirty="0"/>
              <a:t>Maßgebliche Ursachen für den Gebührenmehrbedarf </a:t>
            </a:r>
            <a:endParaRPr lang="de-DE" sz="2000" b="1" dirty="0" smtClean="0"/>
          </a:p>
          <a:p>
            <a:r>
              <a:rPr lang="de-DE" sz="2000" b="1" dirty="0" smtClean="0"/>
              <a:t>       im </a:t>
            </a:r>
            <a:r>
              <a:rPr lang="de-DE" sz="2000" b="1" dirty="0"/>
              <a:t>Planungszeitraum </a:t>
            </a:r>
            <a:r>
              <a:rPr lang="de-DE" sz="2000" b="1" dirty="0" smtClean="0"/>
              <a:t>2014 </a:t>
            </a:r>
            <a:r>
              <a:rPr lang="de-DE" sz="2000" b="1" dirty="0"/>
              <a:t>bis 2016</a:t>
            </a:r>
          </a:p>
          <a:p>
            <a:endParaRPr lang="de-DE" sz="20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/>
          </p:cNvSpPr>
          <p:nvPr/>
        </p:nvSpPr>
        <p:spPr bwMode="auto">
          <a:xfrm>
            <a:off x="1691680" y="2060848"/>
            <a:ext cx="7056636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60000" lvl="0" indent="-36000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/>
              <a:t>Anzahl der Nutzungseinheiten private Haushalte und andere Herkunftsbereiche</a:t>
            </a:r>
          </a:p>
          <a:p>
            <a:pPr marL="360000" lvl="0" indent="-36000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/>
              <a:t>Anzahl und Größe der Restabfallbehälter </a:t>
            </a:r>
          </a:p>
          <a:p>
            <a:pPr marL="360000" lvl="0" indent="-36000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/>
              <a:t>Auswertung der Leerungshäufigkeiten </a:t>
            </a:r>
          </a:p>
          <a:p>
            <a:pPr marL="360000" lvl="0" indent="-36000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/>
              <a:t>Schüttdichteuntersuchung für alle Behälterklassen</a:t>
            </a:r>
          </a:p>
          <a:p>
            <a:pPr marL="360000" lvl="0" indent="-360000">
              <a:spcAft>
                <a:spcPts val="600"/>
              </a:spcAft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/>
              <a:t>Gebührenbedarf gemäß Wirtschaftsplan 2014 ff</a:t>
            </a:r>
            <a:endParaRPr kumimoji="0" lang="de-DE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de-DE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BECD225-6DEC-4F37-8C25-B941EE33268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Abfallgebühr 2014 – Beirätekonferenz      08.08.2013</a:t>
            </a:r>
            <a:endParaRPr lang="de-DE" dirty="0"/>
          </a:p>
        </p:txBody>
      </p:sp>
      <p:sp>
        <p:nvSpPr>
          <p:cNvPr id="9" name="Textfeld 1"/>
          <p:cNvSpPr txBox="1">
            <a:spLocks noChangeArrowheads="1"/>
          </p:cNvSpPr>
          <p:nvPr/>
        </p:nvSpPr>
        <p:spPr bwMode="auto">
          <a:xfrm>
            <a:off x="1042988" y="868511"/>
            <a:ext cx="71643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800" b="1" dirty="0" smtClean="0">
                <a:solidFill>
                  <a:srgbClr val="FF0000"/>
                </a:solidFill>
                <a:cs typeface="Arial" charset="0"/>
              </a:rPr>
              <a:t>3.  </a:t>
            </a:r>
            <a:r>
              <a:rPr lang="de-DE" sz="2800" b="1" dirty="0" smtClean="0">
                <a:cs typeface="Arial" charset="0"/>
              </a:rPr>
              <a:t>Gebühren ab 2014</a:t>
            </a:r>
            <a:endParaRPr lang="de-DE" sz="2800" b="1" dirty="0">
              <a:cs typeface="Arial" charset="0"/>
            </a:endParaRPr>
          </a:p>
        </p:txBody>
      </p:sp>
      <p:sp>
        <p:nvSpPr>
          <p:cNvPr id="10" name="Textfeld 3"/>
          <p:cNvSpPr txBox="1">
            <a:spLocks noChangeArrowheads="1"/>
          </p:cNvSpPr>
          <p:nvPr/>
        </p:nvSpPr>
        <p:spPr bwMode="auto">
          <a:xfrm>
            <a:off x="1042988" y="1444774"/>
            <a:ext cx="7164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3.1.  </a:t>
            </a:r>
            <a:r>
              <a:rPr lang="de-DE" sz="2000" b="1" dirty="0" smtClean="0">
                <a:cs typeface="Arial" charset="0"/>
              </a:rPr>
              <a:t>Daten für die Gebührenkalkulation</a:t>
            </a:r>
            <a:endParaRPr lang="de-DE" sz="20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3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9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40432" y="2204864"/>
            <a:ext cx="7603568" cy="53780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Berechnungsweg Grundgebühr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rgbClr val="FF0000"/>
              </a:buClr>
              <a:buFont typeface="Symbol" pitchFamily="18" charset="2"/>
              <a:buChar char="-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Grundgebühr (25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% des Gebührenbedarfs)</a:t>
            </a:r>
            <a:br>
              <a:rPr lang="de-DE" sz="2000" dirty="0"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latin typeface="Arial" pitchFamily="34" charset="0"/>
                <a:cs typeface="Arial" pitchFamily="34" charset="0"/>
              </a:rPr>
              <a:t>13.491.250 </a:t>
            </a:r>
            <a:r>
              <a:rPr lang="de-DE" sz="2000" dirty="0" smtClean="0"/>
              <a:t>Euro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marL="360362" lvl="1" indent="0">
              <a:spcBef>
                <a:spcPts val="1200"/>
              </a:spcBef>
              <a:buClr>
                <a:srgbClr val="FF0000"/>
              </a:buClr>
              <a:buNone/>
            </a:pPr>
            <a:r>
              <a:rPr lang="de-DE" sz="2000" i="1" dirty="0">
                <a:latin typeface="Arial" pitchFamily="34" charset="0"/>
                <a:cs typeface="Arial" pitchFamily="34" charset="0"/>
              </a:rPr>
              <a:t>geteilt durch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Anzahl Nutzungseinheiten (Grundgebühr-Einheiten)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§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311.850 Grundgebühr-Einheiten</a:t>
            </a:r>
            <a:endParaRPr lang="de-DE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1200"/>
              </a:spcBef>
              <a:buClr>
                <a:srgbClr val="FF0000"/>
              </a:buClr>
              <a:buSzTx/>
              <a:buNone/>
            </a:pPr>
            <a:r>
              <a:rPr lang="de-D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Grundgebühr: 43,26 Euro/Einheit </a:t>
            </a:r>
            <a:endParaRPr lang="de-DE" sz="2000" b="1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feld 3"/>
          <p:cNvSpPr txBox="1">
            <a:spLocks noChangeArrowheads="1"/>
          </p:cNvSpPr>
          <p:nvPr/>
        </p:nvSpPr>
        <p:spPr bwMode="auto">
          <a:xfrm>
            <a:off x="1043608" y="1484784"/>
            <a:ext cx="71643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  <a:cs typeface="Arial" charset="0"/>
              </a:rPr>
              <a:t>3.2.  </a:t>
            </a:r>
            <a:r>
              <a:rPr lang="de-DE" sz="2000" b="1" dirty="0" smtClean="0">
                <a:cs typeface="Arial" charset="0"/>
              </a:rPr>
              <a:t>Berechnung von Grund- und Leistungsgebühr</a:t>
            </a:r>
            <a:endParaRPr lang="de-DE" sz="2000" b="1" dirty="0">
              <a:cs typeface="Arial" charset="0"/>
            </a:endParaRPr>
          </a:p>
        </p:txBody>
      </p:sp>
      <p:sp>
        <p:nvSpPr>
          <p:cNvPr id="5" name="Textfeld 1"/>
          <p:cNvSpPr txBox="1">
            <a:spLocks noChangeArrowheads="1"/>
          </p:cNvSpPr>
          <p:nvPr/>
        </p:nvSpPr>
        <p:spPr bwMode="auto">
          <a:xfrm>
            <a:off x="1043608" y="908720"/>
            <a:ext cx="766844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  <a:cs typeface="Arial" charset="0"/>
              </a:rPr>
              <a:t>3.   </a:t>
            </a:r>
            <a:r>
              <a:rPr lang="de-DE" sz="2800" b="1" dirty="0" smtClean="0">
                <a:cs typeface="Arial" charset="0"/>
              </a:rPr>
              <a:t>Gebühren ab 2014</a:t>
            </a:r>
            <a:endParaRPr lang="de-DE" sz="2800" b="1" dirty="0">
              <a:cs typeface="Arial" charset="0"/>
            </a:endParaRPr>
          </a:p>
          <a:p>
            <a:endParaRPr lang="de-DE" sz="2800" b="1" dirty="0">
              <a:cs typeface="Arial" charset="0"/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1907704" y="5013176"/>
            <a:ext cx="360040" cy="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0C484-7930-4037-960E-DECF06537322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Abfallgebühr 2014 – Beirätekonferenz      08.08.2013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0735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1006</Words>
  <Application>Microsoft Office PowerPoint</Application>
  <PresentationFormat>Bildschirmpräsentation (4:3)</PresentationFormat>
  <Paragraphs>283</Paragraphs>
  <Slides>18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18</vt:i4>
      </vt:variant>
    </vt:vector>
  </HeadingPairs>
  <TitlesOfParts>
    <vt:vector size="20" baseType="lpstr">
      <vt:lpstr>Benutzerdefiniertes Design</vt:lpstr>
      <vt:lpstr>1_Benutzerdefiniertes Design</vt:lpstr>
      <vt:lpstr>Neue  Abfallgebührenstruktur 2014  Beirätekonferenz </vt:lpstr>
      <vt:lpstr>Themen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Bremer Entsorgungsbetriebe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charkazi</dc:creator>
  <cp:lastModifiedBy>Rohlfs, Angelika (OA West)</cp:lastModifiedBy>
  <cp:revision>488</cp:revision>
  <cp:lastPrinted>2013-06-13T14:51:13Z</cp:lastPrinted>
  <dcterms:created xsi:type="dcterms:W3CDTF">2011-12-14T11:09:32Z</dcterms:created>
  <dcterms:modified xsi:type="dcterms:W3CDTF">2013-09-30T08:53:56Z</dcterms:modified>
</cp:coreProperties>
</file>