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4" r:id="rId3"/>
    <p:sldId id="320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3" r:id="rId12"/>
    <p:sldId id="323" r:id="rId1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89" autoAdjust="0"/>
  </p:normalViewPr>
  <p:slideViewPr>
    <p:cSldViewPr>
      <p:cViewPr>
        <p:scale>
          <a:sx n="70" d="100"/>
          <a:sy n="70" d="100"/>
        </p:scale>
        <p:origin x="-116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400-FS\B400_1$\Mitarbeiter_Ressort\Fl&#252;chtlinge\Zugangsstatistik\Zugangszahlen%20Stadt%20Bremen%202009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/>
            </a:pPr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Zuweisungen</a:t>
            </a:r>
            <a:r>
              <a:rPr lang="de-DE" sz="1200" baseline="0">
                <a:latin typeface="Arial" panose="020B0604020202020204" pitchFamily="34" charset="0"/>
                <a:cs typeface="Arial" panose="020B0604020202020204" pitchFamily="34" charset="0"/>
              </a:rPr>
              <a:t> Land Bremen nach dem EASY Verwaltungsverfahren</a:t>
            </a:r>
          </a:p>
          <a:p>
            <a:pPr>
              <a:defRPr/>
            </a:pPr>
            <a:endParaRPr lang="de-DE" sz="1200" baseline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999067926966646"/>
          <c:y val="7.788161993769470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889166451163406"/>
          <c:y val="0.14800558308457185"/>
          <c:w val="0.82417911031367497"/>
          <c:h val="0.55027188703904095"/>
        </c:manualLayout>
      </c:layout>
      <c:lineChart>
        <c:grouping val="standard"/>
        <c:varyColors val="0"/>
        <c:ser>
          <c:idx val="0"/>
          <c:order val="0"/>
          <c:tx>
            <c:v>2009 (248 Zuweisungen)</c:v>
          </c:tx>
          <c:marker>
            <c:symbol val="circle"/>
            <c:size val="4"/>
          </c:marker>
          <c:cat>
            <c:strRef>
              <c:f>'bereinigte Zugänge Stadt'!$B$4:$M$4</c:f>
              <c:strCache>
                <c:ptCount val="12"/>
                <c:pt idx="0">
                  <c:v>Jan. </c:v>
                </c:pt>
                <c:pt idx="1">
                  <c:v>Febr.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Aug.</c:v>
                </c:pt>
                <c:pt idx="8">
                  <c:v>Sept.</c:v>
                </c:pt>
                <c:pt idx="9">
                  <c:v>Okt.</c:v>
                </c:pt>
                <c:pt idx="10">
                  <c:v>Nov.</c:v>
                </c:pt>
                <c:pt idx="11">
                  <c:v>Dez.</c:v>
                </c:pt>
              </c:strCache>
            </c:strRef>
          </c:cat>
          <c:val>
            <c:numRef>
              <c:f>'bereinigte Zugänge Stadt'!$B$5:$M$5</c:f>
              <c:numCache>
                <c:formatCode>General</c:formatCode>
                <c:ptCount val="12"/>
                <c:pt idx="0">
                  <c:v>27</c:v>
                </c:pt>
                <c:pt idx="1">
                  <c:v>12</c:v>
                </c:pt>
                <c:pt idx="2">
                  <c:v>20</c:v>
                </c:pt>
                <c:pt idx="3">
                  <c:v>18</c:v>
                </c:pt>
                <c:pt idx="4">
                  <c:v>18</c:v>
                </c:pt>
                <c:pt idx="5">
                  <c:v>19</c:v>
                </c:pt>
                <c:pt idx="6">
                  <c:v>21</c:v>
                </c:pt>
                <c:pt idx="7">
                  <c:v>45</c:v>
                </c:pt>
                <c:pt idx="8">
                  <c:v>10</c:v>
                </c:pt>
                <c:pt idx="9">
                  <c:v>15</c:v>
                </c:pt>
                <c:pt idx="10">
                  <c:v>26</c:v>
                </c:pt>
                <c:pt idx="11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v>2010 (378 Zuweisungen)</c:v>
          </c:tx>
          <c:marker>
            <c:symbol val="circle"/>
            <c:size val="4"/>
          </c:marker>
          <c:cat>
            <c:strRef>
              <c:f>'bereinigte Zugänge Stadt'!$B$4:$M$4</c:f>
              <c:strCache>
                <c:ptCount val="12"/>
                <c:pt idx="0">
                  <c:v>Jan. </c:v>
                </c:pt>
                <c:pt idx="1">
                  <c:v>Febr.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Aug.</c:v>
                </c:pt>
                <c:pt idx="8">
                  <c:v>Sept.</c:v>
                </c:pt>
                <c:pt idx="9">
                  <c:v>Okt.</c:v>
                </c:pt>
                <c:pt idx="10">
                  <c:v>Nov.</c:v>
                </c:pt>
                <c:pt idx="11">
                  <c:v>Dez.</c:v>
                </c:pt>
              </c:strCache>
            </c:strRef>
          </c:cat>
          <c:val>
            <c:numRef>
              <c:f>'bereinigte Zugänge Stadt'!$B$6:$M$6</c:f>
              <c:numCache>
                <c:formatCode>General</c:formatCode>
                <c:ptCount val="12"/>
                <c:pt idx="0">
                  <c:v>32</c:v>
                </c:pt>
                <c:pt idx="1">
                  <c:v>13</c:v>
                </c:pt>
                <c:pt idx="2">
                  <c:v>27</c:v>
                </c:pt>
                <c:pt idx="3">
                  <c:v>21</c:v>
                </c:pt>
                <c:pt idx="4">
                  <c:v>22</c:v>
                </c:pt>
                <c:pt idx="5">
                  <c:v>25</c:v>
                </c:pt>
                <c:pt idx="6">
                  <c:v>27</c:v>
                </c:pt>
                <c:pt idx="7">
                  <c:v>41</c:v>
                </c:pt>
                <c:pt idx="8">
                  <c:v>43</c:v>
                </c:pt>
                <c:pt idx="9">
                  <c:v>51</c:v>
                </c:pt>
                <c:pt idx="10">
                  <c:v>38</c:v>
                </c:pt>
                <c:pt idx="11">
                  <c:v>38</c:v>
                </c:pt>
              </c:numCache>
            </c:numRef>
          </c:val>
          <c:smooth val="0"/>
        </c:ser>
        <c:ser>
          <c:idx val="2"/>
          <c:order val="2"/>
          <c:tx>
            <c:v>2011 (427 Zuweisungen)</c:v>
          </c:tx>
          <c:marker>
            <c:symbol val="circle"/>
            <c:size val="4"/>
          </c:marker>
          <c:cat>
            <c:strRef>
              <c:f>'bereinigte Zugänge Stadt'!$B$4:$M$4</c:f>
              <c:strCache>
                <c:ptCount val="12"/>
                <c:pt idx="0">
                  <c:v>Jan. </c:v>
                </c:pt>
                <c:pt idx="1">
                  <c:v>Febr.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Aug.</c:v>
                </c:pt>
                <c:pt idx="8">
                  <c:v>Sept.</c:v>
                </c:pt>
                <c:pt idx="9">
                  <c:v>Okt.</c:v>
                </c:pt>
                <c:pt idx="10">
                  <c:v>Nov.</c:v>
                </c:pt>
                <c:pt idx="11">
                  <c:v>Dez.</c:v>
                </c:pt>
              </c:strCache>
            </c:strRef>
          </c:cat>
          <c:val>
            <c:numRef>
              <c:f>'bereinigte Zugänge Stadt'!$B$7:$M$7</c:f>
              <c:numCache>
                <c:formatCode>General</c:formatCode>
                <c:ptCount val="12"/>
                <c:pt idx="0">
                  <c:v>30</c:v>
                </c:pt>
                <c:pt idx="1">
                  <c:v>39</c:v>
                </c:pt>
                <c:pt idx="2">
                  <c:v>20</c:v>
                </c:pt>
                <c:pt idx="3">
                  <c:v>24</c:v>
                </c:pt>
                <c:pt idx="4">
                  <c:v>28</c:v>
                </c:pt>
                <c:pt idx="5">
                  <c:v>33</c:v>
                </c:pt>
                <c:pt idx="6">
                  <c:v>34</c:v>
                </c:pt>
                <c:pt idx="7">
                  <c:v>34</c:v>
                </c:pt>
                <c:pt idx="8">
                  <c:v>48</c:v>
                </c:pt>
                <c:pt idx="9">
                  <c:v>38</c:v>
                </c:pt>
                <c:pt idx="10">
                  <c:v>44</c:v>
                </c:pt>
                <c:pt idx="11">
                  <c:v>55</c:v>
                </c:pt>
              </c:numCache>
            </c:numRef>
          </c:val>
          <c:smooth val="0"/>
        </c:ser>
        <c:ser>
          <c:idx val="3"/>
          <c:order val="3"/>
          <c:tx>
            <c:v>2012 (631 Zuweisungen)</c:v>
          </c:tx>
          <c:marker>
            <c:symbol val="circle"/>
            <c:size val="4"/>
          </c:marker>
          <c:cat>
            <c:strRef>
              <c:f>'bereinigte Zugänge Stadt'!$B$4:$M$4</c:f>
              <c:strCache>
                <c:ptCount val="12"/>
                <c:pt idx="0">
                  <c:v>Jan. </c:v>
                </c:pt>
                <c:pt idx="1">
                  <c:v>Febr.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Aug.</c:v>
                </c:pt>
                <c:pt idx="8">
                  <c:v>Sept.</c:v>
                </c:pt>
                <c:pt idx="9">
                  <c:v>Okt.</c:v>
                </c:pt>
                <c:pt idx="10">
                  <c:v>Nov.</c:v>
                </c:pt>
                <c:pt idx="11">
                  <c:v>Dez.</c:v>
                </c:pt>
              </c:strCache>
            </c:strRef>
          </c:cat>
          <c:val>
            <c:numRef>
              <c:f>'bereinigte Zugänge Stadt'!$B$8:$M$8</c:f>
              <c:numCache>
                <c:formatCode>General</c:formatCode>
                <c:ptCount val="12"/>
                <c:pt idx="0">
                  <c:v>38</c:v>
                </c:pt>
                <c:pt idx="1">
                  <c:v>35</c:v>
                </c:pt>
                <c:pt idx="2">
                  <c:v>38</c:v>
                </c:pt>
                <c:pt idx="3">
                  <c:v>25</c:v>
                </c:pt>
                <c:pt idx="4">
                  <c:v>35</c:v>
                </c:pt>
                <c:pt idx="5">
                  <c:v>45</c:v>
                </c:pt>
                <c:pt idx="6">
                  <c:v>48</c:v>
                </c:pt>
                <c:pt idx="7">
                  <c:v>54</c:v>
                </c:pt>
                <c:pt idx="8">
                  <c:v>86</c:v>
                </c:pt>
                <c:pt idx="9">
                  <c:v>102</c:v>
                </c:pt>
                <c:pt idx="10">
                  <c:v>71</c:v>
                </c:pt>
                <c:pt idx="11">
                  <c:v>54</c:v>
                </c:pt>
              </c:numCache>
            </c:numRef>
          </c:val>
          <c:smooth val="0"/>
        </c:ser>
        <c:ser>
          <c:idx val="4"/>
          <c:order val="4"/>
          <c:tx>
            <c:v>2013 (1.111 Zuweisungen)</c:v>
          </c:tx>
          <c:marker>
            <c:symbol val="circle"/>
            <c:size val="4"/>
          </c:marker>
          <c:cat>
            <c:strRef>
              <c:f>'bereinigte Zugänge Stadt'!$B$4:$M$4</c:f>
              <c:strCache>
                <c:ptCount val="12"/>
                <c:pt idx="0">
                  <c:v>Jan. </c:v>
                </c:pt>
                <c:pt idx="1">
                  <c:v>Febr.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Aug.</c:v>
                </c:pt>
                <c:pt idx="8">
                  <c:v>Sept.</c:v>
                </c:pt>
                <c:pt idx="9">
                  <c:v>Okt.</c:v>
                </c:pt>
                <c:pt idx="10">
                  <c:v>Nov.</c:v>
                </c:pt>
                <c:pt idx="11">
                  <c:v>Dez.</c:v>
                </c:pt>
              </c:strCache>
            </c:strRef>
          </c:cat>
          <c:val>
            <c:numRef>
              <c:f>'bereinigte Zugänge Stadt'!$B$9:$M$9</c:f>
              <c:numCache>
                <c:formatCode>General</c:formatCode>
                <c:ptCount val="12"/>
                <c:pt idx="0">
                  <c:v>70</c:v>
                </c:pt>
                <c:pt idx="1">
                  <c:v>51</c:v>
                </c:pt>
                <c:pt idx="2">
                  <c:v>62</c:v>
                </c:pt>
                <c:pt idx="3">
                  <c:v>83</c:v>
                </c:pt>
                <c:pt idx="4">
                  <c:v>86</c:v>
                </c:pt>
                <c:pt idx="5">
                  <c:v>85</c:v>
                </c:pt>
                <c:pt idx="6">
                  <c:v>99</c:v>
                </c:pt>
                <c:pt idx="7">
                  <c:v>108</c:v>
                </c:pt>
                <c:pt idx="8">
                  <c:v>120</c:v>
                </c:pt>
                <c:pt idx="9">
                  <c:v>137</c:v>
                </c:pt>
                <c:pt idx="10">
                  <c:v>103</c:v>
                </c:pt>
                <c:pt idx="11">
                  <c:v>107</c:v>
                </c:pt>
              </c:numCache>
            </c:numRef>
          </c:val>
          <c:smooth val="0"/>
        </c:ser>
        <c:ser>
          <c:idx val="5"/>
          <c:order val="5"/>
          <c:tx>
            <c:v>2014 (2.233 Zuweisungen)</c:v>
          </c:tx>
          <c:marker>
            <c:symbol val="circle"/>
            <c:size val="4"/>
          </c:marker>
          <c:cat>
            <c:strRef>
              <c:f>'bereinigte Zugänge Stadt'!$B$4:$M$4</c:f>
              <c:strCache>
                <c:ptCount val="12"/>
                <c:pt idx="0">
                  <c:v>Jan. </c:v>
                </c:pt>
                <c:pt idx="1">
                  <c:v>Febr.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Aug.</c:v>
                </c:pt>
                <c:pt idx="8">
                  <c:v>Sept.</c:v>
                </c:pt>
                <c:pt idx="9">
                  <c:v>Okt.</c:v>
                </c:pt>
                <c:pt idx="10">
                  <c:v>Nov.</c:v>
                </c:pt>
                <c:pt idx="11">
                  <c:v>Dez.</c:v>
                </c:pt>
              </c:strCache>
            </c:strRef>
          </c:cat>
          <c:val>
            <c:numRef>
              <c:f>'bereinigte Zugänge Stadt'!$B$10:$M$10</c:f>
              <c:numCache>
                <c:formatCode>General</c:formatCode>
                <c:ptCount val="12"/>
                <c:pt idx="0">
                  <c:v>121</c:v>
                </c:pt>
                <c:pt idx="1">
                  <c:v>86</c:v>
                </c:pt>
                <c:pt idx="2">
                  <c:v>105</c:v>
                </c:pt>
                <c:pt idx="3">
                  <c:v>111</c:v>
                </c:pt>
                <c:pt idx="4">
                  <c:v>144</c:v>
                </c:pt>
                <c:pt idx="5">
                  <c:v>160</c:v>
                </c:pt>
                <c:pt idx="6">
                  <c:v>188</c:v>
                </c:pt>
                <c:pt idx="7">
                  <c:v>206</c:v>
                </c:pt>
                <c:pt idx="8">
                  <c:v>259</c:v>
                </c:pt>
                <c:pt idx="9">
                  <c:v>280</c:v>
                </c:pt>
                <c:pt idx="10">
                  <c:v>269</c:v>
                </c:pt>
                <c:pt idx="11">
                  <c:v>304</c:v>
                </c:pt>
              </c:numCache>
            </c:numRef>
          </c:val>
          <c:smooth val="0"/>
        </c:ser>
        <c:ser>
          <c:idx val="6"/>
          <c:order val="6"/>
          <c:tx>
            <c:v>2015 (634 Zuw. Bis 23.02.15)</c:v>
          </c:tx>
          <c:marker>
            <c:symbol val="circle"/>
            <c:size val="4"/>
            <c:spPr>
              <a:solidFill>
                <a:srgbClr val="FF0000"/>
              </a:solidFill>
            </c:spPr>
          </c:marker>
          <c:cat>
            <c:strRef>
              <c:f>'bereinigte Zugänge Stadt'!$B$4:$M$4</c:f>
              <c:strCache>
                <c:ptCount val="12"/>
                <c:pt idx="0">
                  <c:v>Jan. </c:v>
                </c:pt>
                <c:pt idx="1">
                  <c:v>Febr.</c:v>
                </c:pt>
                <c:pt idx="2">
                  <c:v>März</c:v>
                </c:pt>
                <c:pt idx="3">
                  <c:v>April</c:v>
                </c:pt>
                <c:pt idx="4">
                  <c:v>Mai</c:v>
                </c:pt>
                <c:pt idx="5">
                  <c:v>Juni</c:v>
                </c:pt>
                <c:pt idx="6">
                  <c:v>Juli</c:v>
                </c:pt>
                <c:pt idx="7">
                  <c:v>Aug.</c:v>
                </c:pt>
                <c:pt idx="8">
                  <c:v>Sept.</c:v>
                </c:pt>
                <c:pt idx="9">
                  <c:v>Okt.</c:v>
                </c:pt>
                <c:pt idx="10">
                  <c:v>Nov.</c:v>
                </c:pt>
                <c:pt idx="11">
                  <c:v>Dez.</c:v>
                </c:pt>
              </c:strCache>
            </c:strRef>
          </c:cat>
          <c:val>
            <c:numRef>
              <c:f>'bereinigte Zugänge Stadt'!$B$11:$M$11</c:f>
              <c:numCache>
                <c:formatCode>General</c:formatCode>
                <c:ptCount val="12"/>
                <c:pt idx="0">
                  <c:v>334</c:v>
                </c:pt>
                <c:pt idx="1">
                  <c:v>327</c:v>
                </c:pt>
                <c:pt idx="2">
                  <c:v>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628288"/>
        <c:axId val="111630208"/>
      </c:lineChart>
      <c:catAx>
        <c:axId val="11162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11630208"/>
        <c:crosses val="autoZero"/>
        <c:auto val="1"/>
        <c:lblAlgn val="ctr"/>
        <c:lblOffset val="100"/>
        <c:noMultiLvlLbl val="0"/>
      </c:catAx>
      <c:valAx>
        <c:axId val="11163020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de-DE" sz="800">
                    <a:latin typeface="Arial" panose="020B0604020202020204" pitchFamily="34" charset="0"/>
                    <a:cs typeface="Arial" panose="020B0604020202020204" pitchFamily="34" charset="0"/>
                  </a:rPr>
                  <a:t>Anz. Pers.</a:t>
                </a:r>
              </a:p>
            </c:rich>
          </c:tx>
          <c:layout>
            <c:manualLayout>
              <c:xMode val="edge"/>
              <c:yMode val="edge"/>
              <c:x val="7.9883863289117493E-2"/>
              <c:y val="7.349158174344264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162828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</c:legendEntry>
      <c:legendEntry>
        <c:idx val="4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</c:legendEntry>
      <c:legendEntry>
        <c:idx val="5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</c:legendEntry>
      <c:legendEntry>
        <c:idx val="6"/>
        <c:txPr>
          <a:bodyPr/>
          <a:lstStyle/>
          <a:p>
            <a:pPr>
              <a:defRPr sz="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de-DE"/>
              <a:t>Die Senatorin für Soziales, Kinder, Jugend und Frauen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04E650-B0C5-485E-A7E6-7572B633ED1F}" type="datetimeFigureOut">
              <a:rPr lang="de-DE" altLang="de-DE"/>
              <a:pPr>
                <a:defRPr/>
              </a:pPr>
              <a:t>13.04.2015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98758B-0764-45BE-8834-65190293E7B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0432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de-DE"/>
              <a:t>Die Senatorin für Soziales, Kinder, Jugend und Frauen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79215D-9CF1-4EBA-A59E-2D901595A929}" type="datetimeFigureOut">
              <a:rPr lang="de-DE" altLang="de-DE"/>
              <a:pPr>
                <a:defRPr/>
              </a:pPr>
              <a:t>13.04.2015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360F8C-D26F-4F6C-AF83-349A5EF2CD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94449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01" indent="-2857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925" indent="-2285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095" indent="-2285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265" indent="-2285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435" indent="-2285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605" indent="-2285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775" indent="-2285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945" indent="-2285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0F692C-EC54-4915-B699-6CC4CBE45902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>
              <a:latin typeface="Arial" charset="0"/>
            </a:endParaRPr>
          </a:p>
        </p:txBody>
      </p:sp>
      <p:sp>
        <p:nvSpPr>
          <p:cNvPr id="22533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01" indent="-2857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925" indent="-2285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095" indent="-2285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265" indent="-2285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435" indent="-2285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605" indent="-2285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775" indent="-2285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945" indent="-2285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latin typeface="Arial" charset="0"/>
              </a:rPr>
              <a:t>Die Senatorin für Soziales, Kinder, Jugend und Frauen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43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F17BD-8446-4571-A6C5-96661C84F3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11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A13D1-1305-4EBF-B9B6-6753432617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89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D9EA0-A370-4BCB-A361-1A5E995143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806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B506C-7602-42A1-9886-7814A19D444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86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5E0FE-EBB3-4459-A5EA-7E3A548349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83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0C71-59BF-4200-AE05-1F74CA3DD98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40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BD21-93A5-4DC2-B8E3-BF4336A3B7C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62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96015-7770-45E9-8479-4CE6238BB64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48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1C60-170B-4A96-B381-1EDFBC18BE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79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D5DD9-DA82-4A63-A7E8-564ECF1057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98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BC53B-843E-470D-BF9F-D3BA0D6AA18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08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8C82-6342-423F-8F58-B2039BA2AB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23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2DCCDC7B-22E7-4914-AD74-7DBFA6435DB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2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 smtClean="0"/>
              <a:t>19.11.2012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  <p:sldLayoutId id="2147484463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628775"/>
            <a:ext cx="7772400" cy="2663825"/>
          </a:xfrm>
        </p:spPr>
        <p:txBody>
          <a:bodyPr/>
          <a:lstStyle/>
          <a:p>
            <a:pPr algn="r" eaLnBrk="1" hangingPunct="1"/>
            <a:r>
              <a:rPr lang="de-DE" altLang="de-DE" sz="4000" b="1" dirty="0" smtClean="0">
                <a:solidFill>
                  <a:schemeClr val="accent1"/>
                </a:solidFill>
              </a:rPr>
              <a:t>Unterbringung von AsylbewerberInnen </a:t>
            </a:r>
            <a:br>
              <a:rPr lang="de-DE" altLang="de-DE" sz="4000" b="1" dirty="0" smtClean="0">
                <a:solidFill>
                  <a:schemeClr val="accent1"/>
                </a:solidFill>
              </a:rPr>
            </a:br>
            <a:r>
              <a:rPr lang="de-DE" altLang="de-DE" sz="4000" b="1" dirty="0" smtClean="0">
                <a:solidFill>
                  <a:schemeClr val="accent1"/>
                </a:solidFill>
              </a:rPr>
              <a:t>und Flüchtlingen in Bremen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437063"/>
            <a:ext cx="8281987" cy="1752600"/>
          </a:xfrm>
        </p:spPr>
        <p:txBody>
          <a:bodyPr/>
          <a:lstStyle/>
          <a:p>
            <a:pPr eaLnBrk="1" hangingPunct="1"/>
            <a:endParaRPr lang="de-DE" altLang="de-DE" sz="2400" dirty="0" smtClean="0"/>
          </a:p>
          <a:p>
            <a:pPr eaLnBrk="1" hangingPunct="1"/>
            <a:r>
              <a:rPr lang="de-DE" altLang="de-DE" sz="2400" dirty="0" smtClean="0"/>
              <a:t>14.4.2015				Beiratssitzung </a:t>
            </a:r>
            <a:r>
              <a:rPr lang="de-DE" altLang="de-DE" sz="2400" dirty="0" err="1" smtClean="0"/>
              <a:t>Findorff</a:t>
            </a:r>
            <a:endParaRPr lang="de-DE" altLang="de-DE" sz="2400" dirty="0" smtClean="0"/>
          </a:p>
          <a:p>
            <a:pPr eaLnBrk="1" hangingPunct="1"/>
            <a:r>
              <a:rPr lang="de-DE" altLang="de-DE" sz="2400" dirty="0" smtClean="0"/>
              <a:t>Dr. Karl Bronke</a:t>
            </a:r>
            <a:br>
              <a:rPr lang="de-DE" altLang="de-DE" sz="2400" dirty="0" smtClean="0"/>
            </a:br>
            <a:endParaRPr lang="de-DE" altLang="de-DE" sz="2400" dirty="0" smtClean="0"/>
          </a:p>
        </p:txBody>
      </p:sp>
      <p:pic>
        <p:nvPicPr>
          <p:cNvPr id="1026" name="Grafik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949280"/>
            <a:ext cx="3824284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 smtClean="0">
                <a:solidFill>
                  <a:schemeClr val="accent6">
                    <a:lumMod val="75000"/>
                  </a:schemeClr>
                </a:solidFill>
              </a:rPr>
              <a:t>Erweiterung Spielplatzfläche</a:t>
            </a:r>
            <a:endParaRPr lang="de-DE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11266" name="Picture 2" descr="C:\Users\karl.bronke\Desktop\Spielfläch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68" y="1844824"/>
            <a:ext cx="7802064" cy="438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52525"/>
          </a:xfrm>
        </p:spPr>
        <p:txBody>
          <a:bodyPr/>
          <a:lstStyle/>
          <a:p>
            <a:r>
              <a:rPr lang="de-DE" altLang="de-DE" sz="3200" b="1" dirty="0" smtClean="0">
                <a:solidFill>
                  <a:srgbClr val="666699"/>
                </a:solidFill>
              </a:rPr>
              <a:t>Weitere Vorgehensweise (Beirat 22.1.15)</a:t>
            </a:r>
            <a:br>
              <a:rPr lang="de-DE" altLang="de-DE" sz="3200" b="1" dirty="0" smtClean="0">
                <a:solidFill>
                  <a:srgbClr val="666699"/>
                </a:solidFill>
              </a:rPr>
            </a:br>
            <a:endParaRPr lang="de-DE" altLang="de-DE" sz="3200" b="1" dirty="0" smtClean="0"/>
          </a:p>
        </p:txBody>
      </p:sp>
      <p:sp>
        <p:nvSpPr>
          <p:cNvPr id="13315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altLang="de-DE" smtClean="0"/>
              <a:t>  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38150" y="1412875"/>
            <a:ext cx="8229600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Font typeface="Wingdings" pitchFamily="2" charset="2"/>
              <a:buNone/>
              <a:defRPr/>
            </a:pPr>
            <a:endParaRPr lang="de-DE" sz="1400" kern="0" dirty="0" smtClean="0"/>
          </a:p>
          <a:p>
            <a:pPr>
              <a:spcBef>
                <a:spcPts val="600"/>
              </a:spcBef>
              <a:defRPr/>
            </a:pPr>
            <a:r>
              <a:rPr lang="de-DE" sz="2400" dirty="0">
                <a:solidFill>
                  <a:schemeClr val="bg2"/>
                </a:solidFill>
              </a:rPr>
              <a:t>Beratung im Beirat und Bitte um Zustimmung zum neuen </a:t>
            </a:r>
            <a:r>
              <a:rPr lang="de-DE" sz="2400" dirty="0" smtClean="0">
                <a:solidFill>
                  <a:schemeClr val="bg2"/>
                </a:solidFill>
              </a:rPr>
              <a:t>Standort </a:t>
            </a:r>
            <a:r>
              <a:rPr lang="de-DE" sz="2400" dirty="0" smtClean="0">
                <a:solidFill>
                  <a:schemeClr val="bg2"/>
                </a:solidFill>
                <a:latin typeface="Wingdings" panose="05000000000000000000" pitchFamily="2" charset="2"/>
              </a:rPr>
              <a:t>ü</a:t>
            </a:r>
            <a:r>
              <a:rPr lang="de-DE" sz="2400" dirty="0" smtClean="0">
                <a:solidFill>
                  <a:schemeClr val="bg2"/>
                </a:solidFill>
              </a:rPr>
              <a:t> </a:t>
            </a:r>
            <a:endParaRPr lang="de-DE" sz="2400" dirty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2400" dirty="0">
                <a:solidFill>
                  <a:schemeClr val="bg2"/>
                </a:solidFill>
              </a:rPr>
              <a:t>Abschluss der </a:t>
            </a:r>
            <a:r>
              <a:rPr lang="de-DE" sz="2400" dirty="0" smtClean="0">
                <a:solidFill>
                  <a:schemeClr val="bg2"/>
                </a:solidFill>
              </a:rPr>
              <a:t>Machbarkeitsprüfung </a:t>
            </a:r>
            <a:r>
              <a:rPr lang="de-DE" sz="2400" dirty="0">
                <a:solidFill>
                  <a:schemeClr val="bg2"/>
                </a:solidFill>
                <a:latin typeface="Wingdings" panose="05000000000000000000" pitchFamily="2" charset="2"/>
              </a:rPr>
              <a:t>ü</a:t>
            </a:r>
            <a:r>
              <a:rPr lang="de-DE" sz="2400" dirty="0" smtClean="0">
                <a:solidFill>
                  <a:schemeClr val="bg2"/>
                </a:solidFill>
              </a:rPr>
              <a:t> </a:t>
            </a:r>
            <a:endParaRPr lang="de-DE" sz="2400" dirty="0">
              <a:solidFill>
                <a:schemeClr val="bg2"/>
              </a:solidFill>
            </a:endParaRPr>
          </a:p>
          <a:p>
            <a:pPr marL="342900" lvl="1" indent="-342900"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r>
              <a:rPr lang="de-DE" sz="2400" dirty="0">
                <a:solidFill>
                  <a:schemeClr val="bg2"/>
                </a:solidFill>
              </a:rPr>
              <a:t>Befassung der Deputation und des Haushalts- und Finanzausschusses</a:t>
            </a:r>
          </a:p>
          <a:p>
            <a:pPr marL="342900" lvl="1" indent="-342900">
              <a:lnSpc>
                <a:spcPct val="150000"/>
              </a:lnSpc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r>
              <a:rPr lang="de-DE" sz="2400" dirty="0">
                <a:solidFill>
                  <a:schemeClr val="bg2"/>
                </a:solidFill>
              </a:rPr>
              <a:t>Planungsphase</a:t>
            </a:r>
          </a:p>
          <a:p>
            <a:pPr marL="342900" lvl="1" indent="-342900">
              <a:lnSpc>
                <a:spcPct val="150000"/>
              </a:lnSpc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r>
              <a:rPr lang="de-DE" sz="2400" dirty="0">
                <a:solidFill>
                  <a:schemeClr val="bg2"/>
                </a:solidFill>
              </a:rPr>
              <a:t>Aufbau und Einrichtung der </a:t>
            </a:r>
            <a:r>
              <a:rPr lang="de-DE" sz="2400" dirty="0" smtClean="0">
                <a:solidFill>
                  <a:schemeClr val="bg2"/>
                </a:solidFill>
              </a:rPr>
              <a:t>Modulbauten</a:t>
            </a:r>
          </a:p>
          <a:p>
            <a:pPr marL="342900" lvl="1" indent="-342900">
              <a:lnSpc>
                <a:spcPct val="150000"/>
              </a:lnSpc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r>
              <a:rPr lang="de-DE" sz="2400" dirty="0" smtClean="0">
                <a:solidFill>
                  <a:schemeClr val="bg2"/>
                </a:solidFill>
              </a:rPr>
              <a:t>Umsetzungszeit: voraussichtlich ein Jahr</a:t>
            </a:r>
          </a:p>
          <a:p>
            <a:pPr marL="342900" lvl="1" indent="-342900">
              <a:lnSpc>
                <a:spcPct val="150000"/>
              </a:lnSpc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endParaRPr lang="de-DE" sz="2400" dirty="0">
              <a:solidFill>
                <a:schemeClr val="bg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sz="2400" dirty="0" smtClean="0">
              <a:solidFill>
                <a:schemeClr val="bg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sz="2400" dirty="0" smtClean="0">
              <a:solidFill>
                <a:schemeClr val="bg2"/>
              </a:solidFill>
            </a:endParaRPr>
          </a:p>
        </p:txBody>
      </p:sp>
      <p:pic>
        <p:nvPicPr>
          <p:cNvPr id="8" name="Grafik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340248"/>
            <a:ext cx="2000114" cy="31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000066"/>
                </a:solidFill>
              </a:rPr>
              <a:t>Vielen Dank </a:t>
            </a:r>
            <a:br>
              <a:rPr lang="de-DE" dirty="0" smtClean="0">
                <a:solidFill>
                  <a:srgbClr val="000066"/>
                </a:solidFill>
              </a:rPr>
            </a:br>
            <a:r>
              <a:rPr lang="de-DE" dirty="0" smtClean="0">
                <a:solidFill>
                  <a:srgbClr val="000066"/>
                </a:solidFill>
              </a:rPr>
              <a:t>für Ihre Aufmerksamkeit.</a:t>
            </a:r>
          </a:p>
          <a:p>
            <a:pPr marL="0" indent="0">
              <a:buNone/>
            </a:pPr>
            <a:endParaRPr lang="de-DE" dirty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0066"/>
                </a:solidFill>
              </a:rPr>
              <a:t>Ich freue mich auf </a:t>
            </a:r>
            <a:br>
              <a:rPr lang="de-DE" dirty="0" smtClean="0">
                <a:solidFill>
                  <a:srgbClr val="000066"/>
                </a:solidFill>
              </a:rPr>
            </a:br>
            <a:r>
              <a:rPr lang="de-DE" dirty="0" smtClean="0">
                <a:solidFill>
                  <a:srgbClr val="000066"/>
                </a:solidFill>
              </a:rPr>
              <a:t>Fragen und Anregungen.</a:t>
            </a:r>
            <a:endParaRPr lang="de-DE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smtClean="0">
                <a:solidFill>
                  <a:schemeClr val="accent6">
                    <a:lumMod val="75000"/>
                  </a:schemeClr>
                </a:solidFill>
              </a:rPr>
              <a:t>Entwicklung der Flüchtlingszahlen</a:t>
            </a:r>
            <a:endParaRPr lang="de-DE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762000" y="2019300"/>
          <a:ext cx="76200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Diagramm 4" title="Zuweisungen im Land Bremen nach dem EASY Verwaltungsverfahre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137633"/>
              </p:ext>
            </p:extLst>
          </p:nvPr>
        </p:nvGraphicFramePr>
        <p:xfrm>
          <a:off x="395536" y="1628800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2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52525"/>
          </a:xfrm>
        </p:spPr>
        <p:txBody>
          <a:bodyPr/>
          <a:lstStyle/>
          <a:p>
            <a:r>
              <a:rPr lang="de-DE" altLang="de-DE" sz="3200" b="1" dirty="0" smtClean="0">
                <a:solidFill>
                  <a:srgbClr val="666699"/>
                </a:solidFill>
              </a:rPr>
              <a:t>Weitere Vorgehensweise (Beirat 22.1.15)</a:t>
            </a:r>
            <a:br>
              <a:rPr lang="de-DE" altLang="de-DE" sz="3200" b="1" dirty="0" smtClean="0">
                <a:solidFill>
                  <a:srgbClr val="666699"/>
                </a:solidFill>
              </a:rPr>
            </a:br>
            <a:endParaRPr lang="de-DE" altLang="de-DE" sz="3200" b="1" dirty="0" smtClean="0"/>
          </a:p>
        </p:txBody>
      </p:sp>
      <p:sp>
        <p:nvSpPr>
          <p:cNvPr id="13315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altLang="de-DE" smtClean="0"/>
              <a:t>  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38150" y="1412875"/>
            <a:ext cx="8229600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Font typeface="Wingdings" pitchFamily="2" charset="2"/>
              <a:buNone/>
              <a:defRPr/>
            </a:pPr>
            <a:endParaRPr lang="de-DE" sz="1400" kern="0" dirty="0" smtClean="0"/>
          </a:p>
          <a:p>
            <a:pPr>
              <a:spcBef>
                <a:spcPts val="600"/>
              </a:spcBef>
              <a:defRPr/>
            </a:pPr>
            <a:r>
              <a:rPr lang="de-DE" sz="2400" dirty="0">
                <a:solidFill>
                  <a:schemeClr val="bg2"/>
                </a:solidFill>
              </a:rPr>
              <a:t>Beratung im Beirat und Bitte um Zustimmung zum neuen </a:t>
            </a:r>
            <a:r>
              <a:rPr lang="de-DE" sz="2400" dirty="0" smtClean="0">
                <a:solidFill>
                  <a:schemeClr val="bg2"/>
                </a:solidFill>
              </a:rPr>
              <a:t>Standort </a:t>
            </a:r>
            <a:r>
              <a:rPr lang="de-DE" sz="2400" dirty="0" smtClean="0">
                <a:solidFill>
                  <a:schemeClr val="bg2"/>
                </a:solidFill>
                <a:latin typeface="Wingdings" panose="05000000000000000000" pitchFamily="2" charset="2"/>
              </a:rPr>
              <a:t>ü</a:t>
            </a:r>
            <a:r>
              <a:rPr lang="de-DE" sz="2400" dirty="0" smtClean="0">
                <a:solidFill>
                  <a:schemeClr val="bg2"/>
                </a:solidFill>
              </a:rPr>
              <a:t> </a:t>
            </a:r>
            <a:endParaRPr lang="de-DE" sz="2400" dirty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2400" dirty="0">
                <a:solidFill>
                  <a:schemeClr val="bg2"/>
                </a:solidFill>
              </a:rPr>
              <a:t>Abschluss der </a:t>
            </a:r>
            <a:r>
              <a:rPr lang="de-DE" sz="2400" dirty="0" smtClean="0">
                <a:solidFill>
                  <a:schemeClr val="bg2"/>
                </a:solidFill>
              </a:rPr>
              <a:t>Machbarkeitsprüfung </a:t>
            </a:r>
            <a:r>
              <a:rPr lang="de-DE" sz="2400" dirty="0">
                <a:solidFill>
                  <a:schemeClr val="bg2"/>
                </a:solidFill>
                <a:latin typeface="Wingdings" panose="05000000000000000000" pitchFamily="2" charset="2"/>
              </a:rPr>
              <a:t>ü</a:t>
            </a:r>
            <a:r>
              <a:rPr lang="de-DE" sz="2400" dirty="0" smtClean="0">
                <a:solidFill>
                  <a:schemeClr val="bg2"/>
                </a:solidFill>
              </a:rPr>
              <a:t> </a:t>
            </a:r>
            <a:endParaRPr lang="de-DE" sz="2400" dirty="0">
              <a:solidFill>
                <a:schemeClr val="bg2"/>
              </a:solidFill>
            </a:endParaRPr>
          </a:p>
          <a:p>
            <a:pPr marL="342900" lvl="1" indent="-342900"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r>
              <a:rPr lang="de-DE" sz="2400" dirty="0">
                <a:solidFill>
                  <a:schemeClr val="bg2"/>
                </a:solidFill>
              </a:rPr>
              <a:t>Befassung der Deputation und des Haushalts- und Finanzausschusses</a:t>
            </a:r>
          </a:p>
          <a:p>
            <a:pPr marL="342900" lvl="1" indent="-342900">
              <a:lnSpc>
                <a:spcPct val="150000"/>
              </a:lnSpc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r>
              <a:rPr lang="de-DE" sz="2400" dirty="0">
                <a:solidFill>
                  <a:schemeClr val="bg2"/>
                </a:solidFill>
              </a:rPr>
              <a:t>Planungsphase</a:t>
            </a:r>
          </a:p>
          <a:p>
            <a:pPr marL="342900" lvl="1" indent="-342900">
              <a:lnSpc>
                <a:spcPct val="150000"/>
              </a:lnSpc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r>
              <a:rPr lang="de-DE" sz="2400" dirty="0">
                <a:solidFill>
                  <a:schemeClr val="bg2"/>
                </a:solidFill>
              </a:rPr>
              <a:t>Aufbau und Einrichtung der </a:t>
            </a:r>
            <a:r>
              <a:rPr lang="de-DE" sz="2400" dirty="0" smtClean="0">
                <a:solidFill>
                  <a:schemeClr val="bg2"/>
                </a:solidFill>
              </a:rPr>
              <a:t>Modulbauten</a:t>
            </a:r>
          </a:p>
          <a:p>
            <a:pPr marL="342900" lvl="1" indent="-342900">
              <a:lnSpc>
                <a:spcPct val="150000"/>
              </a:lnSpc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r>
              <a:rPr lang="de-DE" sz="2400" dirty="0" smtClean="0">
                <a:solidFill>
                  <a:schemeClr val="bg2"/>
                </a:solidFill>
              </a:rPr>
              <a:t>Umsetzungszeit: voraussichtlich ein Jahr</a:t>
            </a:r>
          </a:p>
          <a:p>
            <a:pPr marL="342900" lvl="1" indent="-342900">
              <a:lnSpc>
                <a:spcPct val="150000"/>
              </a:lnSpc>
              <a:buClr>
                <a:schemeClr val="bg2"/>
              </a:buClr>
              <a:buSzPct val="60000"/>
              <a:buFont typeface="Wingdings" pitchFamily="2" charset="2"/>
              <a:buChar char="n"/>
              <a:defRPr/>
            </a:pPr>
            <a:endParaRPr lang="de-DE" sz="2400" dirty="0">
              <a:solidFill>
                <a:schemeClr val="bg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sz="2400" dirty="0" smtClean="0">
              <a:solidFill>
                <a:schemeClr val="bg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sz="2400" dirty="0" smtClean="0">
              <a:solidFill>
                <a:schemeClr val="bg2"/>
              </a:solidFill>
            </a:endParaRPr>
          </a:p>
        </p:txBody>
      </p:sp>
      <p:pic>
        <p:nvPicPr>
          <p:cNvPr id="8" name="Grafik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340248"/>
            <a:ext cx="2000114" cy="31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5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 smtClean="0">
                <a:solidFill>
                  <a:schemeClr val="accent6">
                    <a:lumMod val="75000"/>
                  </a:schemeClr>
                </a:solidFill>
              </a:rPr>
              <a:t>Ergebnis Machbarkeitsprüfung</a:t>
            </a:r>
            <a:endParaRPr lang="de-DE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43807"/>
            <a:ext cx="7082900" cy="420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3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6">
                    <a:lumMod val="75000"/>
                  </a:schemeClr>
                </a:solidFill>
              </a:rPr>
              <a:t>Ergebnis Machbarkeitsprüfung</a:t>
            </a:r>
            <a:endParaRPr lang="de-DE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62" y="1700808"/>
            <a:ext cx="7097253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0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6">
                    <a:lumMod val="75000"/>
                  </a:schemeClr>
                </a:solidFill>
              </a:rPr>
              <a:t>Ergebnis Machbarkeitsprüfung</a:t>
            </a:r>
            <a:endParaRPr lang="de-DE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10753"/>
            <a:ext cx="6481655" cy="43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3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6">
                    <a:lumMod val="75000"/>
                  </a:schemeClr>
                </a:solidFill>
              </a:rPr>
              <a:t>Ergebnis Machbarkeitsprüfung</a:t>
            </a:r>
            <a:endParaRPr lang="de-DE" sz="36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153" y="2348880"/>
            <a:ext cx="6329928" cy="278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916832"/>
            <a:ext cx="83629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7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6">
                    <a:lumMod val="75000"/>
                  </a:schemeClr>
                </a:solidFill>
              </a:rPr>
              <a:t>Ergebnis Machbarkeitsprüfung</a:t>
            </a:r>
            <a:endParaRPr lang="de-DE" sz="36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013" y="2095499"/>
            <a:ext cx="6539193" cy="457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24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8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accent6">
                    <a:lumMod val="75000"/>
                  </a:schemeClr>
                </a:solidFill>
              </a:rPr>
              <a:t>Ergebnis Machbarkeitsprüfung</a:t>
            </a:r>
            <a:endParaRPr lang="de-DE" sz="36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344815" cy="42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060848"/>
            <a:ext cx="81915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0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128</Words>
  <Application>Microsoft Office PowerPoint</Application>
  <PresentationFormat>Bildschirmpräsentation (4:3)</PresentationFormat>
  <Paragraphs>40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Pixel</vt:lpstr>
      <vt:lpstr>Unterbringung von AsylbewerberInnen  und Flüchtlingen in Bremen</vt:lpstr>
      <vt:lpstr>Entwicklung der Flüchtlingszahlen</vt:lpstr>
      <vt:lpstr>Weitere Vorgehensweise (Beirat 22.1.15) </vt:lpstr>
      <vt:lpstr>Ergebnis Machbarkeitsprüfung</vt:lpstr>
      <vt:lpstr>Ergebnis Machbarkeitsprüfung</vt:lpstr>
      <vt:lpstr>Ergebnis Machbarkeitsprüfung</vt:lpstr>
      <vt:lpstr>Ergebnis Machbarkeitsprüfung</vt:lpstr>
      <vt:lpstr>Ergebnis Machbarkeitsprüfung</vt:lpstr>
      <vt:lpstr>Ergebnis Machbarkeitsprüfung</vt:lpstr>
      <vt:lpstr>Erweiterung Spielplatzfläche</vt:lpstr>
      <vt:lpstr>Weitere Vorgehensweise (Beirat 22.1.15) </vt:lpstr>
      <vt:lpstr> </vt:lpstr>
    </vt:vector>
  </TitlesOfParts>
  <Company>Freie Hansestadt Bremen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Sitzung  des Beirat Mitte  am 19.11.2012</dc:title>
  <dc:creator>Heins</dc:creator>
  <cp:lastModifiedBy>Bronke, Karl (SOZIALES)</cp:lastModifiedBy>
  <cp:revision>257</cp:revision>
  <cp:lastPrinted>2015-04-13T10:13:11Z</cp:lastPrinted>
  <dcterms:created xsi:type="dcterms:W3CDTF">2012-11-14T10:31:59Z</dcterms:created>
  <dcterms:modified xsi:type="dcterms:W3CDTF">2015-04-13T13:02:55Z</dcterms:modified>
</cp:coreProperties>
</file>