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  <p:sldMasterId id="2147483708" r:id="rId2"/>
  </p:sldMasterIdLst>
  <p:notesMasterIdLst>
    <p:notesMasterId r:id="rId17"/>
  </p:notesMasterIdLst>
  <p:handoutMasterIdLst>
    <p:handoutMasterId r:id="rId18"/>
  </p:handoutMasterIdLst>
  <p:sldIdLst>
    <p:sldId id="256" r:id="rId3"/>
    <p:sldId id="1210" r:id="rId4"/>
    <p:sldId id="1263" r:id="rId5"/>
    <p:sldId id="1264" r:id="rId6"/>
    <p:sldId id="1265" r:id="rId7"/>
    <p:sldId id="1268" r:id="rId8"/>
    <p:sldId id="1266" r:id="rId9"/>
    <p:sldId id="1267" r:id="rId10"/>
    <p:sldId id="1269" r:id="rId11"/>
    <p:sldId id="1270" r:id="rId12"/>
    <p:sldId id="1271" r:id="rId13"/>
    <p:sldId id="262" r:id="rId14"/>
    <p:sldId id="1227" r:id="rId15"/>
    <p:sldId id="1256" r:id="rId16"/>
  </p:sldIdLst>
  <p:sldSz cx="10691813" cy="7559675"/>
  <p:notesSz cx="6797675" cy="9926638"/>
  <p:defaultTextStyle>
    <a:defPPr>
      <a:defRPr lang="en-US"/>
    </a:defPPr>
    <a:lvl1pPr marL="0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1pPr>
    <a:lvl2pPr marL="437969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2pPr>
    <a:lvl3pPr marL="875936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3pPr>
    <a:lvl4pPr marL="1313904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4pPr>
    <a:lvl5pPr marL="1751873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5pPr>
    <a:lvl6pPr marL="2189841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6pPr>
    <a:lvl7pPr marL="2627809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7pPr>
    <a:lvl8pPr marL="3065778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8pPr>
    <a:lvl9pPr marL="3503745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942DFCE-AE29-44D4-9D76-4DD5863E22B7}">
          <p14:sldIdLst>
            <p14:sldId id="256"/>
            <p14:sldId id="1210"/>
            <p14:sldId id="1263"/>
            <p14:sldId id="1264"/>
            <p14:sldId id="1265"/>
            <p14:sldId id="1268"/>
            <p14:sldId id="1266"/>
            <p14:sldId id="1267"/>
            <p14:sldId id="1269"/>
            <p14:sldId id="1270"/>
            <p14:sldId id="1271"/>
            <p14:sldId id="262"/>
          </p14:sldIdLst>
        </p14:section>
        <p14:section name="Abschnitt ohne Titel" id="{31C717C4-491A-48BD-A575-E0894F327DE9}">
          <p14:sldIdLst>
            <p14:sldId id="1227"/>
            <p14:sldId id="1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a Nothnagel" initials="PN" lastIdx="1" clrIdx="0">
    <p:extLst>
      <p:ext uri="{19B8F6BF-5375-455C-9EA6-DF929625EA0E}">
        <p15:presenceInfo xmlns:p15="http://schemas.microsoft.com/office/powerpoint/2012/main" userId="S::pia.nothnagel@gfg-id.de::d09e33e3-9876-4110-9e0b-caaaa7086dae" providerId="AD"/>
      </p:ext>
    </p:extLst>
  </p:cmAuthor>
  <p:cmAuthor id="2" name="Vater, Dr. Christian (Bremer Stadtreinigung)" initials="VDC(S" lastIdx="12" clrIdx="1">
    <p:extLst>
      <p:ext uri="{19B8F6BF-5375-455C-9EA6-DF929625EA0E}">
        <p15:presenceInfo xmlns:p15="http://schemas.microsoft.com/office/powerpoint/2012/main" userId="S-1-5-21-3170351226-4160641934-2211447670-99504" providerId="AD"/>
      </p:ext>
    </p:extLst>
  </p:cmAuthor>
  <p:cmAuthor id="3" name="Nanninga, Insa (Bremer Stadtreinigung)" initials="NI(S" lastIdx="18" clrIdx="2">
    <p:extLst>
      <p:ext uri="{19B8F6BF-5375-455C-9EA6-DF929625EA0E}">
        <p15:presenceInfo xmlns:p15="http://schemas.microsoft.com/office/powerpoint/2012/main" userId="S-1-5-21-3170351226-4160641934-2211447670-106865" providerId="AD"/>
      </p:ext>
    </p:extLst>
  </p:cmAuthor>
  <p:cmAuthor id="4" name="Johannes Palm" initials="JP" lastIdx="1" clrIdx="3">
    <p:extLst>
      <p:ext uri="{19B8F6BF-5375-455C-9EA6-DF929625EA0E}">
        <p15:presenceInfo xmlns:p15="http://schemas.microsoft.com/office/powerpoint/2012/main" userId="S-1-5-21-3078346772-241330996-2332418735-1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ACB"/>
    <a:srgbClr val="EEEEEE"/>
    <a:srgbClr val="ED8B00"/>
    <a:srgbClr val="62A70F"/>
    <a:srgbClr val="62430F"/>
    <a:srgbClr val="BF1F13"/>
    <a:srgbClr val="9C8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6327" autoAdjust="0"/>
  </p:normalViewPr>
  <p:slideViewPr>
    <p:cSldViewPr snapToGrid="0">
      <p:cViewPr varScale="1">
        <p:scale>
          <a:sx n="66" d="100"/>
          <a:sy n="66" d="100"/>
        </p:scale>
        <p:origin x="1374" y="78"/>
      </p:cViewPr>
      <p:guideLst/>
    </p:cSldViewPr>
  </p:slideViewPr>
  <p:outlineViewPr>
    <p:cViewPr>
      <p:scale>
        <a:sx n="33" d="100"/>
        <a:sy n="33" d="100"/>
      </p:scale>
      <p:origin x="0" y="-190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22"/>
    </p:cViewPr>
  </p:sorterViewPr>
  <p:notesViewPr>
    <p:cSldViewPr snapToGrid="0">
      <p:cViewPr varScale="1">
        <p:scale>
          <a:sx n="143" d="100"/>
          <a:sy n="143" d="100"/>
        </p:scale>
        <p:origin x="5088" y="2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Tabelle1!$A$19</c:f>
              <c:strCache>
                <c:ptCount val="1"/>
                <c:pt idx="0">
                  <c:v>Kunden/1.000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Tabelle1!$B$18:$E$18</c:f>
              <c:strCache>
                <c:ptCount val="4"/>
                <c:pt idx="0">
                  <c:v>Blockland</c:v>
                </c:pt>
                <c:pt idx="1">
                  <c:v>Blumenthal</c:v>
                </c:pt>
                <c:pt idx="2">
                  <c:v>Findorff</c:v>
                </c:pt>
                <c:pt idx="3">
                  <c:v>Oslebshausen</c:v>
                </c:pt>
              </c:strCache>
            </c:strRef>
          </c:cat>
          <c:val>
            <c:numRef>
              <c:f>Tabelle1!$B$19:$E$19</c:f>
              <c:numCache>
                <c:formatCode>#,##0</c:formatCode>
                <c:ptCount val="4"/>
                <c:pt idx="0">
                  <c:v>206</c:v>
                </c:pt>
                <c:pt idx="1">
                  <c:v>191</c:v>
                </c:pt>
                <c:pt idx="2">
                  <c:v>105</c:v>
                </c:pt>
                <c:pt idx="3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1-46BE-8326-4A35406832DF}"/>
            </c:ext>
          </c:extLst>
        </c:ser>
        <c:ser>
          <c:idx val="1"/>
          <c:order val="1"/>
          <c:tx>
            <c:strRef>
              <c:f>Tabelle1!$A$20</c:f>
              <c:strCache>
                <c:ptCount val="1"/>
                <c:pt idx="0">
                  <c:v>Mg gesamt/1.000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Tabelle1!$B$18:$E$18</c:f>
              <c:strCache>
                <c:ptCount val="4"/>
                <c:pt idx="0">
                  <c:v>Blockland</c:v>
                </c:pt>
                <c:pt idx="1">
                  <c:v>Blumenthal</c:v>
                </c:pt>
                <c:pt idx="2">
                  <c:v>Findorff</c:v>
                </c:pt>
                <c:pt idx="3">
                  <c:v>Oslebshausen</c:v>
                </c:pt>
              </c:strCache>
            </c:strRef>
          </c:cat>
          <c:val>
            <c:numRef>
              <c:f>Tabelle1!$B$20:$E$20</c:f>
              <c:numCache>
                <c:formatCode>#,##0</c:formatCode>
                <c:ptCount val="4"/>
                <c:pt idx="0">
                  <c:v>28.5</c:v>
                </c:pt>
                <c:pt idx="1">
                  <c:v>6.8</c:v>
                </c:pt>
                <c:pt idx="2" formatCode="#,##0.0">
                  <c:v>1.4</c:v>
                </c:pt>
                <c:pt idx="3" formatCode="#,##0.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F1-46BE-8326-4A35406832DF}"/>
            </c:ext>
          </c:extLst>
        </c:ser>
        <c:ser>
          <c:idx val="2"/>
          <c:order val="2"/>
          <c:tx>
            <c:strRef>
              <c:f>Tabelle1!$A$21</c:f>
              <c:strCache>
                <c:ptCount val="1"/>
                <c:pt idx="0">
                  <c:v>kg/Kunde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Tabelle1!$B$18:$E$18</c:f>
              <c:strCache>
                <c:ptCount val="4"/>
                <c:pt idx="0">
                  <c:v>Blockland</c:v>
                </c:pt>
                <c:pt idx="1">
                  <c:v>Blumenthal</c:v>
                </c:pt>
                <c:pt idx="2">
                  <c:v>Findorff</c:v>
                </c:pt>
                <c:pt idx="3">
                  <c:v>Oslebshausen</c:v>
                </c:pt>
              </c:strCache>
            </c:strRef>
          </c:cat>
          <c:val>
            <c:numRef>
              <c:f>Tabelle1!$B$21:$E$21</c:f>
              <c:numCache>
                <c:formatCode>#,##0</c:formatCode>
                <c:ptCount val="4"/>
                <c:pt idx="0">
                  <c:v>138</c:v>
                </c:pt>
                <c:pt idx="1">
                  <c:v>35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F1-46BE-8326-4A3540683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2998768"/>
        <c:axId val="502999424"/>
      </c:barChart>
      <c:catAx>
        <c:axId val="50299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2999424"/>
        <c:crosses val="autoZero"/>
        <c:auto val="1"/>
        <c:lblAlgn val="ctr"/>
        <c:lblOffset val="100"/>
        <c:noMultiLvlLbl val="0"/>
      </c:catAx>
      <c:valAx>
        <c:axId val="50299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299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134489050871868"/>
          <c:y val="3.7532372921076335E-2"/>
          <c:w val="0.338190500285385"/>
          <c:h val="0.16610687125778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07787-A1EA-4685-B2E7-2EA645CE6514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2641952-2901-4173-A942-1A5F0E611624}">
      <dgm:prSet phldrT="[Text]" custT="1"/>
      <dgm:spPr/>
      <dgm:t>
        <a:bodyPr/>
        <a:lstStyle/>
        <a:p>
          <a:r>
            <a:rPr lang="de-DE" sz="1200" b="1" dirty="0" smtClean="0"/>
            <a:t>+ 11 €/a</a:t>
          </a:r>
          <a:endParaRPr lang="de-DE" sz="1200" b="1" dirty="0"/>
        </a:p>
      </dgm:t>
    </dgm:pt>
    <dgm:pt modelId="{6CCB269A-A6B3-4EB2-9099-3F749B9493C5}" type="parTrans" cxnId="{B08CB477-7F56-4141-9815-492E5A11AEA0}">
      <dgm:prSet/>
      <dgm:spPr/>
      <dgm:t>
        <a:bodyPr/>
        <a:lstStyle/>
        <a:p>
          <a:endParaRPr lang="de-DE"/>
        </a:p>
      </dgm:t>
    </dgm:pt>
    <dgm:pt modelId="{57259C2F-D931-41A7-9871-107D6B6B7D91}" type="sibTrans" cxnId="{B08CB477-7F56-4141-9815-492E5A11AEA0}">
      <dgm:prSet/>
      <dgm:spPr/>
      <dgm:t>
        <a:bodyPr/>
        <a:lstStyle/>
        <a:p>
          <a:endParaRPr lang="de-DE"/>
        </a:p>
      </dgm:t>
    </dgm:pt>
    <dgm:pt modelId="{4A8DD3B4-F992-4643-97B2-DFA275694D38}">
      <dgm:prSet phldrT="[Text]" custT="1"/>
      <dgm:spPr/>
      <dgm:t>
        <a:bodyPr/>
        <a:lstStyle/>
        <a:p>
          <a:r>
            <a:rPr lang="de-DE" sz="1200" b="1" dirty="0" smtClean="0"/>
            <a:t>- 6 €/a</a:t>
          </a:r>
          <a:endParaRPr lang="de-DE" sz="1200" b="1" dirty="0"/>
        </a:p>
      </dgm:t>
    </dgm:pt>
    <dgm:pt modelId="{FA0AD899-2FD5-40B3-B303-998BE2B3BB50}" type="parTrans" cxnId="{CCE0948A-2659-46CA-B88A-C57AB3EFA5DA}">
      <dgm:prSet/>
      <dgm:spPr/>
      <dgm:t>
        <a:bodyPr/>
        <a:lstStyle/>
        <a:p>
          <a:endParaRPr lang="de-DE"/>
        </a:p>
      </dgm:t>
    </dgm:pt>
    <dgm:pt modelId="{6921428A-13F1-46AC-9653-BFCE09708212}" type="sibTrans" cxnId="{CCE0948A-2659-46CA-B88A-C57AB3EFA5DA}">
      <dgm:prSet/>
      <dgm:spPr/>
      <dgm:t>
        <a:bodyPr/>
        <a:lstStyle/>
        <a:p>
          <a:endParaRPr lang="de-DE"/>
        </a:p>
      </dgm:t>
    </dgm:pt>
    <dgm:pt modelId="{5CE90280-DD2A-44B3-ADDD-2CB9185156C5}" type="pres">
      <dgm:prSet presAssocID="{08A07787-A1EA-4685-B2E7-2EA645CE65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61F798-574B-49B2-A3D5-56CFBF437F67}" type="pres">
      <dgm:prSet presAssocID="{82641952-2901-4173-A942-1A5F0E611624}" presName="arrow" presStyleLbl="node1" presStyleIdx="0" presStyleCnt="2" custScaleY="1000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801090-C78E-48B2-87AF-3FC971266561}" type="pres">
      <dgm:prSet presAssocID="{4A8DD3B4-F992-4643-97B2-DFA275694D3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08CB477-7F56-4141-9815-492E5A11AEA0}" srcId="{08A07787-A1EA-4685-B2E7-2EA645CE6514}" destId="{82641952-2901-4173-A942-1A5F0E611624}" srcOrd="0" destOrd="0" parTransId="{6CCB269A-A6B3-4EB2-9099-3F749B9493C5}" sibTransId="{57259C2F-D931-41A7-9871-107D6B6B7D91}"/>
    <dgm:cxn modelId="{7D16F770-F691-4F58-A1FD-06FDC07B66A6}" type="presOf" srcId="{08A07787-A1EA-4685-B2E7-2EA645CE6514}" destId="{5CE90280-DD2A-44B3-ADDD-2CB9185156C5}" srcOrd="0" destOrd="0" presId="urn:microsoft.com/office/officeart/2005/8/layout/arrow1"/>
    <dgm:cxn modelId="{CCE0948A-2659-46CA-B88A-C57AB3EFA5DA}" srcId="{08A07787-A1EA-4685-B2E7-2EA645CE6514}" destId="{4A8DD3B4-F992-4643-97B2-DFA275694D38}" srcOrd="1" destOrd="0" parTransId="{FA0AD899-2FD5-40B3-B303-998BE2B3BB50}" sibTransId="{6921428A-13F1-46AC-9653-BFCE09708212}"/>
    <dgm:cxn modelId="{634EEACD-CDC9-4F48-8537-D9AF07040BF3}" type="presOf" srcId="{82641952-2901-4173-A942-1A5F0E611624}" destId="{C461F798-574B-49B2-A3D5-56CFBF437F67}" srcOrd="0" destOrd="0" presId="urn:microsoft.com/office/officeart/2005/8/layout/arrow1"/>
    <dgm:cxn modelId="{FCFC0CCA-6B18-43F4-8146-010F572A4C61}" type="presOf" srcId="{4A8DD3B4-F992-4643-97B2-DFA275694D38}" destId="{7B801090-C78E-48B2-87AF-3FC971266561}" srcOrd="0" destOrd="0" presId="urn:microsoft.com/office/officeart/2005/8/layout/arrow1"/>
    <dgm:cxn modelId="{D294007A-D32F-4ED8-A7AD-79C5DE0F34DB}" type="presParOf" srcId="{5CE90280-DD2A-44B3-ADDD-2CB9185156C5}" destId="{C461F798-574B-49B2-A3D5-56CFBF437F67}" srcOrd="0" destOrd="0" presId="urn:microsoft.com/office/officeart/2005/8/layout/arrow1"/>
    <dgm:cxn modelId="{45E651D3-C74E-4836-9B40-D7D0D54F5EE7}" type="presParOf" srcId="{5CE90280-DD2A-44B3-ADDD-2CB9185156C5}" destId="{7B801090-C78E-48B2-87AF-3FC97126656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1F798-574B-49B2-A3D5-56CFBF437F67}">
      <dsp:nvSpPr>
        <dsp:cNvPr id="0" name=""/>
        <dsp:cNvSpPr/>
      </dsp:nvSpPr>
      <dsp:spPr>
        <a:xfrm rot="16200000">
          <a:off x="3485" y="1"/>
          <a:ext cx="721878" cy="72236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+ 11 €/a</a:t>
          </a:r>
          <a:endParaRPr lang="de-DE" sz="1200" b="1" kern="1200" dirty="0"/>
        </a:p>
      </dsp:txBody>
      <dsp:txXfrm rot="5400000">
        <a:off x="129573" y="180711"/>
        <a:ext cx="596032" cy="360939"/>
      </dsp:txXfrm>
    </dsp:sp>
    <dsp:sp modelId="{7B801090-C78E-48B2-87AF-3FC971266561}">
      <dsp:nvSpPr>
        <dsp:cNvPr id="0" name=""/>
        <dsp:cNvSpPr/>
      </dsp:nvSpPr>
      <dsp:spPr>
        <a:xfrm rot="5400000">
          <a:off x="5066630" y="242"/>
          <a:ext cx="721878" cy="72187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- 6 €/a</a:t>
          </a:r>
          <a:endParaRPr lang="de-DE" sz="1200" b="1" kern="1200" dirty="0"/>
        </a:p>
      </dsp:txBody>
      <dsp:txXfrm rot="-5400000">
        <a:off x="5066630" y="180712"/>
        <a:ext cx="595549" cy="360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1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831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4791FF6A-5260-4E8B-B986-93EE766B599A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6400" cy="498316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323"/>
            <a:ext cx="2946400" cy="498316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2B431C3A-4565-4157-8894-07E0C73FAB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55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08138321-D2A0-479A-941D-17CF2BB2051C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3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BDFB45B8-78BA-431F-B036-65671401F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77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7969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5936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3904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1873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89841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7809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5778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3745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B45B8-78BA-431F-B036-65671401FE7B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42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45C969C9-D752-C341-BE60-110B73EB7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65499" y="4438827"/>
            <a:ext cx="4140000" cy="1260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/>
            </a:lvl1pPr>
            <a:lvl2pPr marL="371300" indent="0" algn="ctr">
              <a:buNone/>
              <a:defRPr sz="1624"/>
            </a:lvl2pPr>
            <a:lvl3pPr marL="742599" indent="0" algn="ctr">
              <a:buNone/>
              <a:defRPr sz="1462"/>
            </a:lvl3pPr>
            <a:lvl4pPr marL="1113898" indent="0" algn="ctr">
              <a:buNone/>
              <a:defRPr sz="1300"/>
            </a:lvl4pPr>
            <a:lvl5pPr marL="1485197" indent="0" algn="ctr">
              <a:buNone/>
              <a:defRPr sz="1300"/>
            </a:lvl5pPr>
            <a:lvl6pPr marL="1856497" indent="0" algn="ctr">
              <a:buNone/>
              <a:defRPr sz="1300"/>
            </a:lvl6pPr>
            <a:lvl7pPr marL="2227796" indent="0" algn="ctr">
              <a:buNone/>
              <a:defRPr sz="1300"/>
            </a:lvl7pPr>
            <a:lvl8pPr marL="2599096" indent="0" algn="ctr">
              <a:buNone/>
              <a:defRPr sz="1300"/>
            </a:lvl8pPr>
            <a:lvl9pPr marL="2970395" indent="0" algn="ctr">
              <a:buNone/>
              <a:defRPr sz="1300"/>
            </a:lvl9pPr>
          </a:lstStyle>
          <a:p>
            <a:r>
              <a:rPr lang="de-DE" dirty="0"/>
              <a:t>Formatvorlage des Untertitelmasters durch </a:t>
            </a:r>
            <a:br>
              <a:rPr lang="de-DE" dirty="0"/>
            </a:br>
            <a:r>
              <a:rPr lang="de-DE" dirty="0"/>
              <a:t>Klicken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5D2E19-3051-0A4C-8F57-C175BAC9E5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499" y="3171343"/>
            <a:ext cx="4140000" cy="126000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r>
              <a:rPr lang="de-DE" dirty="0"/>
              <a:t>Musterpräsentation</a:t>
            </a:r>
          </a:p>
        </p:txBody>
      </p:sp>
      <p:pic>
        <p:nvPicPr>
          <p:cNvPr id="14" name="Grafik 13" descr="Ein Bild, das sitzend, Schild, Licht enthält.&#10;&#10;Automatisch generierte Beschreibung">
            <a:extLst>
              <a:ext uri="{FF2B5EF4-FFF2-40B4-BE49-F238E27FC236}">
                <a16:creationId xmlns:a16="http://schemas.microsoft.com/office/drawing/2014/main" id="{5D35B40E-4EDC-2247-8CA0-E7CF7092A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28" y="5452111"/>
            <a:ext cx="5300113" cy="2241394"/>
          </a:xfrm>
          <a:prstGeom prst="rect">
            <a:avLst/>
          </a:prstGeom>
        </p:spPr>
      </p:pic>
      <p:pic>
        <p:nvPicPr>
          <p:cNvPr id="9" name="Grafik 8" descr="Ein Bild, das Text, sitzend, Ende, computer enthält.&#10;&#10;Automatisch generierte Beschreibung">
            <a:extLst>
              <a:ext uri="{FF2B5EF4-FFF2-40B4-BE49-F238E27FC236}">
                <a16:creationId xmlns:a16="http://schemas.microsoft.com/office/drawing/2014/main" id="{40B1DD92-0F63-EB41-8226-3A06FAD0DA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4240" y="-95851"/>
            <a:ext cx="10147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3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 - Foto ob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0FCA7A0-ED6F-1F40-8FC5-E3F3F920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5">
            <a:extLst>
              <a:ext uri="{FF2B5EF4-FFF2-40B4-BE49-F238E27FC236}">
                <a16:creationId xmlns:a16="http://schemas.microsoft.com/office/drawing/2014/main" id="{09817269-1D05-8340-8216-29EC33278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262" y="4477767"/>
            <a:ext cx="9505951" cy="2002719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200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18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4A2B0930-38B3-F641-8803-45B1531AFA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2" y="2010085"/>
            <a:ext cx="9505950" cy="1692276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 </a:t>
            </a:r>
          </a:p>
        </p:txBody>
      </p: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4C288784-973F-3346-8AB0-FC18CC3DD4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262" y="3703421"/>
            <a:ext cx="9505951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F6DB2B3D-31A6-A944-9119-9E71275CCF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8">
            <a:extLst>
              <a:ext uri="{FF2B5EF4-FFF2-40B4-BE49-F238E27FC236}">
                <a16:creationId xmlns:a16="http://schemas.microsoft.com/office/drawing/2014/main" id="{8429B008-CC84-324B-A671-5D1144DFD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 - Foto un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5">
            <a:extLst>
              <a:ext uri="{FF2B5EF4-FFF2-40B4-BE49-F238E27FC236}">
                <a16:creationId xmlns:a16="http://schemas.microsoft.com/office/drawing/2014/main" id="{F2EC02D6-2C0C-E845-B05F-03519B5870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262" y="2557992"/>
            <a:ext cx="9505951" cy="2002719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200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18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00ED1A65-2D01-1549-8474-BC99C59897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2" y="4571999"/>
            <a:ext cx="9505950" cy="1692276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 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DA5F54-CF32-D44E-ACF8-C9075BC7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5">
            <a:extLst>
              <a:ext uri="{FF2B5EF4-FFF2-40B4-BE49-F238E27FC236}">
                <a16:creationId xmlns:a16="http://schemas.microsoft.com/office/drawing/2014/main" id="{FA8E4D2F-B80A-0043-8873-2270EA651B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262" y="1783646"/>
            <a:ext cx="9505951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EC113E16-E45F-8D40-ADA0-BFB8A43FB8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8">
            <a:extLst>
              <a:ext uri="{FF2B5EF4-FFF2-40B4-BE49-F238E27FC236}">
                <a16:creationId xmlns:a16="http://schemas.microsoft.com/office/drawing/2014/main" id="{3A3CF9F1-BE77-C94A-96E0-26C8C79DC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29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 und zwei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5DE0B-BEB5-9245-8EBD-40145CAD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8FC51C97-981B-1F48-8392-7A4C57BF1A4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16373" y="2027414"/>
            <a:ext cx="4496400" cy="2159000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71E5DDC0-BE34-C046-A16F-FD383A2B3B7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1" y="4571999"/>
            <a:ext cx="4496400" cy="2160000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 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D9345979-62F8-E94A-8489-68E59EEDF5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261" y="2570060"/>
            <a:ext cx="4536000" cy="1620200"/>
          </a:xfrm>
        </p:spPr>
        <p:txBody>
          <a:bodyPr anchor="t"/>
          <a:lstStyle>
            <a:lvl1pPr marL="0" marR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 lang="de-DE" sz="2200" b="0">
                <a:effectLst/>
              </a:defRPr>
            </a:lvl1pPr>
            <a:lvl2pPr marL="223114" indent="0">
              <a:buClr>
                <a:srgbClr val="ED8B00"/>
              </a:buClr>
              <a:buNone/>
              <a:defRPr/>
            </a:lvl2pPr>
            <a:lvl3pPr marL="621487" indent="0">
              <a:buClr>
                <a:srgbClr val="ED8B00"/>
              </a:buClr>
              <a:buNone/>
              <a:defRPr/>
            </a:lvl3pPr>
            <a:lvl4pPr marL="1022230" indent="0">
              <a:buClr>
                <a:srgbClr val="ED8B00"/>
              </a:buClr>
              <a:buNone/>
              <a:defRPr/>
            </a:lvl4pPr>
            <a:lvl5pPr marL="1422974" indent="0">
              <a:buClr>
                <a:srgbClr val="ED8B00"/>
              </a:buClr>
              <a:buNone/>
              <a:defRPr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297A9819-E240-5A49-A2CD-CA55240A1D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16373" y="5115703"/>
            <a:ext cx="4536000" cy="1620000"/>
          </a:xfrm>
        </p:spPr>
        <p:txBody>
          <a:bodyPr anchor="t"/>
          <a:lstStyle>
            <a:lvl1pPr marL="0" marR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 lang="de-DE" sz="2200" b="0">
                <a:effectLst/>
              </a:defRPr>
            </a:lvl1pPr>
            <a:lvl2pPr marL="223114" indent="0">
              <a:buClr>
                <a:srgbClr val="ED8B00"/>
              </a:buClr>
              <a:buNone/>
              <a:defRPr/>
            </a:lvl2pPr>
            <a:lvl3pPr marL="621487" indent="0">
              <a:buClr>
                <a:srgbClr val="ED8B00"/>
              </a:buClr>
              <a:buNone/>
              <a:defRPr/>
            </a:lvl3pPr>
            <a:lvl4pPr marL="1022230" indent="0">
              <a:buClr>
                <a:srgbClr val="ED8B00"/>
              </a:buClr>
              <a:buNone/>
              <a:defRPr/>
            </a:lvl4pPr>
            <a:lvl5pPr marL="1422974" indent="0">
              <a:buClr>
                <a:srgbClr val="ED8B00"/>
              </a:buClr>
              <a:buNone/>
              <a:defRPr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985C078-2FE9-BD46-9B0F-DE32220A69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261" y="1783646"/>
            <a:ext cx="4536000" cy="766800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0FBC0326-5B54-FA42-9878-90ADF19235C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6373" y="4333323"/>
            <a:ext cx="4536000" cy="766800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6" name="Foliennummernplatzhalter 4">
            <a:extLst>
              <a:ext uri="{FF2B5EF4-FFF2-40B4-BE49-F238E27FC236}">
                <a16:creationId xmlns:a16="http://schemas.microsoft.com/office/drawing/2014/main" id="{2D224ECF-376A-8941-A99E-62521BF26A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Fußzeilenplatzhalter 8">
            <a:extLst>
              <a:ext uri="{FF2B5EF4-FFF2-40B4-BE49-F238E27FC236}">
                <a16:creationId xmlns:a16="http://schemas.microsoft.com/office/drawing/2014/main" id="{057BB997-7AFE-F64E-8185-764E795E7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64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BF24074-5A55-5A4D-BAF3-9BC16B5827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2016125"/>
            <a:ext cx="9505950" cy="47175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200" b="0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18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A6B1B6D-1554-A744-90F8-9CD0AE71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8257364E-BD3C-7F44-A33D-84E3F12A1D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8">
            <a:extLst>
              <a:ext uri="{FF2B5EF4-FFF2-40B4-BE49-F238E27FC236}">
                <a16:creationId xmlns:a16="http://schemas.microsoft.com/office/drawing/2014/main" id="{F565BAA2-355C-0E46-A223-ABD8440E9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048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>
            <a:extLst>
              <a:ext uri="{FF2B5EF4-FFF2-40B4-BE49-F238E27FC236}">
                <a16:creationId xmlns:a16="http://schemas.microsoft.com/office/drawing/2014/main" id="{33B07533-0391-E247-90F4-54FB9DF479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2016125"/>
            <a:ext cx="9505950" cy="47175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200" b="0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18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A0C6F68-C3A6-A346-8683-D24C344E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CF5BAA5E-BC92-1341-B6ED-C998AF12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8">
            <a:extLst>
              <a:ext uri="{FF2B5EF4-FFF2-40B4-BE49-F238E27FC236}">
                <a16:creationId xmlns:a16="http://schemas.microsoft.com/office/drawing/2014/main" id="{56B06862-6193-214E-91D4-9FF0858B9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095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2">
            <a:extLst>
              <a:ext uri="{FF2B5EF4-FFF2-40B4-BE49-F238E27FC236}">
                <a16:creationId xmlns:a16="http://schemas.microsoft.com/office/drawing/2014/main" id="{5FE9B2A7-636D-6E4A-AC15-537F3D95B6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2016125"/>
            <a:ext cx="4494805" cy="4248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200" b="0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18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E843357-E5D5-CF49-AC13-13F4F064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F6AA6C-531E-9649-B5BC-983294402A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7545" y="2016125"/>
            <a:ext cx="4536000" cy="530225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844609E-299D-6844-A3B7-F65FAF53B2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7545" y="2626504"/>
            <a:ext cx="4536000" cy="963363"/>
          </a:xfrm>
        </p:spPr>
        <p:txBody>
          <a:bodyPr anchor="t"/>
          <a:lstStyle>
            <a:lvl1pPr marL="0" marR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de-DE" sz="2200" b="0">
                <a:effectLst/>
              </a:defRPr>
            </a:lvl1pPr>
          </a:lstStyle>
          <a:p>
            <a:pPr marL="0" marR="0" lvl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Calibri" panose="020F0502020204030204" pitchFamily="34" charset="0"/>
              </a:rPr>
              <a:t>Hier steht eine Erläuterung für die Abbildung…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C8B67935-B9F4-E441-855E-61F05843E1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545" y="4262614"/>
            <a:ext cx="4536000" cy="530225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r>
              <a:rPr lang="de-DE" dirty="0"/>
              <a:t>Headline 2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94045400-8364-2C4B-B231-FC90178FF0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17545" y="4872993"/>
            <a:ext cx="4536000" cy="963363"/>
          </a:xfrm>
        </p:spPr>
        <p:txBody>
          <a:bodyPr anchor="t"/>
          <a:lstStyle>
            <a:lvl1pPr marL="0" marR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de-DE" sz="2200" b="0" smtClean="0">
                <a:effectLst/>
              </a:defRPr>
            </a:lvl1pPr>
          </a:lstStyle>
          <a:p>
            <a:pPr marL="0" marR="0" lvl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Calibri" panose="020F0502020204030204" pitchFamily="34" charset="0"/>
              </a:rPr>
              <a:t>Hier steht eine weitere Erläuterung für die Abbildung…</a:t>
            </a:r>
          </a:p>
        </p:txBody>
      </p:sp>
      <p:sp>
        <p:nvSpPr>
          <p:cNvPr id="20" name="Foliennummernplatzhalter 4">
            <a:extLst>
              <a:ext uri="{FF2B5EF4-FFF2-40B4-BE49-F238E27FC236}">
                <a16:creationId xmlns:a16="http://schemas.microsoft.com/office/drawing/2014/main" id="{6941DC68-1F09-8E4C-8ACD-D269214259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Fußzeilenplatzhalter 8">
            <a:extLst>
              <a:ext uri="{FF2B5EF4-FFF2-40B4-BE49-F238E27FC236}">
                <a16:creationId xmlns:a16="http://schemas.microsoft.com/office/drawing/2014/main" id="{EAB039B0-66CE-B546-A1DA-9C513D270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03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47EB906-F9DC-C34A-9BE8-72A77FE584D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358014" y="3632548"/>
            <a:ext cx="4815142" cy="7949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301681" indent="0">
              <a:buNone/>
              <a:defRPr sz="924"/>
            </a:lvl2pPr>
            <a:lvl3pPr marL="603361" indent="0">
              <a:buNone/>
              <a:defRPr sz="792"/>
            </a:lvl3pPr>
            <a:lvl4pPr marL="905042" indent="0">
              <a:buNone/>
              <a:defRPr sz="661"/>
            </a:lvl4pPr>
            <a:lvl5pPr marL="1206723" indent="0">
              <a:buNone/>
              <a:defRPr sz="661"/>
            </a:lvl5pPr>
            <a:lvl6pPr marL="1508403" indent="0">
              <a:buNone/>
              <a:defRPr sz="661"/>
            </a:lvl6pPr>
            <a:lvl7pPr marL="1810084" indent="0">
              <a:buNone/>
              <a:defRPr sz="661"/>
            </a:lvl7pPr>
            <a:lvl8pPr marL="2111764" indent="0">
              <a:buNone/>
              <a:defRPr sz="661"/>
            </a:lvl8pPr>
            <a:lvl9pPr marL="2413445" indent="0">
              <a:buNone/>
              <a:defRPr sz="661"/>
            </a:lvl9pPr>
          </a:lstStyle>
          <a:p>
            <a:pPr lvl="0"/>
            <a:r>
              <a:rPr lang="de-DE" dirty="0"/>
              <a:t>… für Ihre Aufmerksamkeit!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7114D3C7-9C67-9B4A-9FBE-35AC16CFBFB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365500" y="4572001"/>
            <a:ext cx="2952749" cy="16922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82">
                <a:solidFill>
                  <a:srgbClr val="000000"/>
                </a:solidFill>
              </a:defRPr>
            </a:lvl1pPr>
            <a:lvl2pPr marL="301681" indent="0">
              <a:buNone/>
              <a:defRPr sz="924"/>
            </a:lvl2pPr>
            <a:lvl3pPr marL="603361" indent="0">
              <a:buNone/>
              <a:defRPr sz="792"/>
            </a:lvl3pPr>
            <a:lvl4pPr marL="905042" indent="0">
              <a:buNone/>
              <a:defRPr sz="661"/>
            </a:lvl4pPr>
            <a:lvl5pPr marL="1206723" indent="0">
              <a:buNone/>
              <a:defRPr sz="661"/>
            </a:lvl5pPr>
            <a:lvl6pPr marL="1508403" indent="0">
              <a:buNone/>
              <a:defRPr sz="661"/>
            </a:lvl6pPr>
            <a:lvl7pPr marL="1810084" indent="0">
              <a:buNone/>
              <a:defRPr sz="661"/>
            </a:lvl7pPr>
            <a:lvl8pPr marL="2111764" indent="0">
              <a:buNone/>
              <a:defRPr sz="661"/>
            </a:lvl8pPr>
            <a:lvl9pPr marL="2413445" indent="0">
              <a:buNone/>
              <a:defRPr sz="661"/>
            </a:lvl9pPr>
          </a:lstStyle>
          <a:p>
            <a:pPr lvl="0"/>
            <a:r>
              <a:rPr lang="de-DE" dirty="0"/>
              <a:t>Max Mustermann</a:t>
            </a:r>
            <a:br>
              <a:rPr lang="de-DE" dirty="0"/>
            </a:br>
            <a:r>
              <a:rPr lang="de-DE" dirty="0"/>
              <a:t>Die Bremer Stadtreinigung</a:t>
            </a:r>
            <a:br>
              <a:rPr lang="de-DE" dirty="0"/>
            </a:br>
            <a:r>
              <a:rPr lang="de-DE" dirty="0"/>
              <a:t>Anstalt öffentlichen Rechts</a:t>
            </a:r>
            <a:br>
              <a:rPr lang="de-DE" dirty="0"/>
            </a:br>
            <a:r>
              <a:rPr lang="de-DE" dirty="0"/>
              <a:t>0421 361-3611</a:t>
            </a:r>
            <a:br>
              <a:rPr lang="de-DE" dirty="0"/>
            </a:br>
            <a:r>
              <a:rPr lang="de-DE" dirty="0"/>
              <a:t>info@dbs.bremen.de</a:t>
            </a:r>
            <a:br>
              <a:rPr lang="de-DE" dirty="0"/>
            </a:br>
            <a:r>
              <a:rPr lang="de-DE" dirty="0"/>
              <a:t>www.die-bremer-stadtreinung.de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AC3621D-1D5E-6B4D-B34A-87BE64FA9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42" y="5943600"/>
            <a:ext cx="4642084" cy="1255557"/>
          </a:xfrm>
          <a:prstGeom prst="rect">
            <a:avLst/>
          </a:prstGeom>
        </p:spPr>
      </p:pic>
      <p:pic>
        <p:nvPicPr>
          <p:cNvPr id="9" name="Grafik 8" descr="Ein Bild, das Schild, sitzend, Ende, Computer enthält.&#10;&#10;Automatisch generierte Beschreibung">
            <a:extLst>
              <a:ext uri="{FF2B5EF4-FFF2-40B4-BE49-F238E27FC236}">
                <a16:creationId xmlns:a16="http://schemas.microsoft.com/office/drawing/2014/main" id="{8D992A77-AC58-1843-8737-399855386B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3" y="-104320"/>
            <a:ext cx="10147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3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295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888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40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2">
            <a:extLst>
              <a:ext uri="{FF2B5EF4-FFF2-40B4-BE49-F238E27FC236}">
                <a16:creationId xmlns:a16="http://schemas.microsoft.com/office/drawing/2014/main" id="{669CF06C-9248-CE4E-838C-C6BA33AE97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2016125"/>
            <a:ext cx="9505950" cy="4717584"/>
          </a:xfrm>
          <a:prstGeom prst="rect">
            <a:avLst/>
          </a:prstGeom>
        </p:spPr>
        <p:txBody>
          <a:bodyPr>
            <a:noAutofit/>
          </a:bodyPr>
          <a:lstStyle>
            <a:lvl1pPr indent="-380371">
              <a:buClr>
                <a:srgbClr val="ED8B00"/>
              </a:buClr>
              <a:defRPr sz="2200"/>
            </a:lvl1pPr>
            <a:lvl2pPr indent="-380371">
              <a:buClr>
                <a:srgbClr val="ED8B00"/>
              </a:buClr>
              <a:defRPr sz="1800"/>
            </a:lvl2pPr>
            <a:lvl3pPr indent="-380371">
              <a:buClr>
                <a:srgbClr val="ED8B00"/>
              </a:buClr>
              <a:defRPr sz="1600"/>
            </a:lvl3pPr>
            <a:lvl4pPr indent="-380371">
              <a:buClr>
                <a:srgbClr val="ED8B00"/>
              </a:buClr>
              <a:defRPr sz="1600"/>
            </a:lvl4pPr>
            <a:lvl5pPr indent="-380371">
              <a:buClr>
                <a:srgbClr val="ED8B00"/>
              </a:buClr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8">
            <a:extLst>
              <a:ext uri="{FF2B5EF4-FFF2-40B4-BE49-F238E27FC236}">
                <a16:creationId xmlns:a16="http://schemas.microsoft.com/office/drawing/2014/main" id="{72363D79-8551-8F46-9F1D-AA61DEF83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08B9A14C-C54C-0A47-9511-1D1B5784D0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B31C25-6DAE-534A-BEF4-7956002A3EB6}"/>
              </a:ext>
            </a:extLst>
          </p:cNvPr>
          <p:cNvSpPr txBox="1"/>
          <p:nvPr userDrawn="1"/>
        </p:nvSpPr>
        <p:spPr>
          <a:xfrm>
            <a:off x="275665" y="1465729"/>
            <a:ext cx="184731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C5BBEA7-C664-3046-9983-C8AC81BE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617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690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89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021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816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795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318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20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44B0DA0F-2123-214B-B95E-A5489C3B14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2016125"/>
            <a:ext cx="9505950" cy="4717584"/>
          </a:xfrm>
          <a:prstGeom prst="rect">
            <a:avLst/>
          </a:prstGeom>
        </p:spPr>
        <p:txBody>
          <a:bodyPr>
            <a:noAutofit/>
          </a:bodyPr>
          <a:lstStyle>
            <a:lvl1pPr indent="-380371">
              <a:buClr>
                <a:srgbClr val="ED8B00"/>
              </a:buClr>
              <a:defRPr sz="2200"/>
            </a:lvl1pPr>
            <a:lvl2pPr indent="-380371">
              <a:buClr>
                <a:srgbClr val="ED8B00"/>
              </a:buClr>
              <a:defRPr sz="1800"/>
            </a:lvl2pPr>
            <a:lvl3pPr indent="-380371">
              <a:buClr>
                <a:srgbClr val="ED8B00"/>
              </a:buClr>
              <a:defRPr sz="1600"/>
            </a:lvl3pPr>
            <a:lvl4pPr indent="-380371">
              <a:buClr>
                <a:srgbClr val="ED8B00"/>
              </a:buClr>
              <a:defRPr sz="1600"/>
            </a:lvl4pPr>
            <a:lvl5pPr indent="-380371">
              <a:buClr>
                <a:srgbClr val="ED8B00"/>
              </a:buClr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D93EB93-F39A-9D40-BE45-47D5097B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2" name="Fußzeilenplatzhalter 8">
            <a:extLst>
              <a:ext uri="{FF2B5EF4-FFF2-40B4-BE49-F238E27FC236}">
                <a16:creationId xmlns:a16="http://schemas.microsoft.com/office/drawing/2014/main" id="{E87363BF-F6CB-E147-8F25-B1708A8ED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D85C73DC-A486-5D4F-A2A2-1E14B96521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45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AA8D121B-A61B-B04E-9ED6-660921DBC8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3" y="2016125"/>
            <a:ext cx="9505950" cy="4248150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560E35C-342D-774B-957B-DBB407128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16341F1C-67F2-5947-9699-111C226584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8">
            <a:extLst>
              <a:ext uri="{FF2B5EF4-FFF2-40B4-BE49-F238E27FC236}">
                <a16:creationId xmlns:a16="http://schemas.microsoft.com/office/drawing/2014/main" id="{B96A09F8-3929-C147-A1CD-2E0D11F7C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16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A8545FC2-EC12-C342-80C5-4376BCAACB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2720621"/>
            <a:ext cx="9507600" cy="3584109"/>
          </a:xfrm>
          <a:prstGeom prst="rect">
            <a:avLst/>
          </a:prstGeom>
        </p:spPr>
        <p:txBody>
          <a:bodyPr>
            <a:noAutofit/>
          </a:bodyPr>
          <a:lstStyle>
            <a:lvl1pPr indent="-380371">
              <a:buClr>
                <a:srgbClr val="ED8B00"/>
              </a:buClr>
              <a:defRPr sz="2200"/>
            </a:lvl1pPr>
            <a:lvl2pPr indent="-380371">
              <a:buClr>
                <a:srgbClr val="ED8B00"/>
              </a:buClr>
              <a:defRPr sz="1800"/>
            </a:lvl2pPr>
            <a:lvl3pPr indent="-380371">
              <a:buClr>
                <a:srgbClr val="ED8B00"/>
              </a:buClr>
              <a:defRPr sz="1600"/>
            </a:lvl3pPr>
            <a:lvl4pPr indent="-380371">
              <a:buClr>
                <a:srgbClr val="ED8B00"/>
              </a:buClr>
              <a:defRPr sz="1600"/>
            </a:lvl4pPr>
            <a:lvl5pPr indent="-380371">
              <a:buClr>
                <a:srgbClr val="ED8B00"/>
              </a:buClr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552C3D3A-D386-FE4A-A301-5519CECC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2B0A11EB-EDD7-DA41-8578-C5416E7FFD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262" y="1783646"/>
            <a:ext cx="9507600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5" name="Fußzeilenplatzhalter 8">
            <a:extLst>
              <a:ext uri="{FF2B5EF4-FFF2-40B4-BE49-F238E27FC236}">
                <a16:creationId xmlns:a16="http://schemas.microsoft.com/office/drawing/2014/main" id="{1C96C47A-C533-EB48-8305-D17C74922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0E3058B0-E00F-134B-855D-9096CF80AA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</p:spPr>
        <p:txBody>
          <a:bodyPr anchor="ctr"/>
          <a:lstStyle/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40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 _ zwei The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A8545FC2-EC12-C342-80C5-4376BCAACB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2720621"/>
            <a:ext cx="9507600" cy="1440000"/>
          </a:xfrm>
          <a:prstGeom prst="rect">
            <a:avLst/>
          </a:prstGeom>
        </p:spPr>
        <p:txBody>
          <a:bodyPr>
            <a:noAutofit/>
          </a:bodyPr>
          <a:lstStyle>
            <a:lvl1pPr indent="-380371">
              <a:buClr>
                <a:srgbClr val="ED8B00"/>
              </a:buClr>
              <a:defRPr sz="2200"/>
            </a:lvl1pPr>
            <a:lvl2pPr indent="-380371">
              <a:buClr>
                <a:srgbClr val="ED8B00"/>
              </a:buClr>
              <a:defRPr sz="1800"/>
            </a:lvl2pPr>
            <a:lvl3pPr indent="-380371">
              <a:buClr>
                <a:srgbClr val="ED8B00"/>
              </a:buClr>
              <a:defRPr sz="1600"/>
            </a:lvl3pPr>
            <a:lvl4pPr indent="-380371">
              <a:buClr>
                <a:srgbClr val="ED8B00"/>
              </a:buClr>
              <a:defRPr sz="1600"/>
            </a:lvl4pPr>
            <a:lvl5pPr indent="-380371">
              <a:buClr>
                <a:srgbClr val="ED8B00"/>
              </a:buClr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552C3D3A-D386-FE4A-A301-5519CECC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Textplatzhalter 25">
            <a:extLst>
              <a:ext uri="{FF2B5EF4-FFF2-40B4-BE49-F238E27FC236}">
                <a16:creationId xmlns:a16="http://schemas.microsoft.com/office/drawing/2014/main" id="{71772AA0-4225-8046-9F59-5529FC519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262" y="1783646"/>
            <a:ext cx="9507600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9" name="Inhaltsplatzhalter 12">
            <a:extLst>
              <a:ext uri="{FF2B5EF4-FFF2-40B4-BE49-F238E27FC236}">
                <a16:creationId xmlns:a16="http://schemas.microsoft.com/office/drawing/2014/main" id="{F7F0B85E-8136-A14E-9FE1-4103E658743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49263" y="5129023"/>
            <a:ext cx="9507600" cy="1440000"/>
          </a:xfrm>
          <a:prstGeom prst="rect">
            <a:avLst/>
          </a:prstGeom>
        </p:spPr>
        <p:txBody>
          <a:bodyPr>
            <a:noAutofit/>
          </a:bodyPr>
          <a:lstStyle>
            <a:lvl1pPr indent="-380371">
              <a:buClr>
                <a:srgbClr val="ED8B00"/>
              </a:buClr>
              <a:defRPr sz="2200"/>
            </a:lvl1pPr>
            <a:lvl2pPr indent="-380371">
              <a:buClr>
                <a:srgbClr val="ED8B00"/>
              </a:buClr>
              <a:defRPr sz="1800"/>
            </a:lvl2pPr>
            <a:lvl3pPr indent="-380371">
              <a:buClr>
                <a:srgbClr val="ED8B00"/>
              </a:buClr>
              <a:defRPr sz="1600"/>
            </a:lvl3pPr>
            <a:lvl4pPr indent="-380371">
              <a:buClr>
                <a:srgbClr val="ED8B00"/>
              </a:buClr>
              <a:defRPr sz="1600"/>
            </a:lvl4pPr>
            <a:lvl5pPr indent="-380371">
              <a:buClr>
                <a:srgbClr val="ED8B00"/>
              </a:buClr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extplatzhalter 25">
            <a:extLst>
              <a:ext uri="{FF2B5EF4-FFF2-40B4-BE49-F238E27FC236}">
                <a16:creationId xmlns:a16="http://schemas.microsoft.com/office/drawing/2014/main" id="{0A3F8EB5-7824-A74B-BF71-C1012A9ED4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262" y="4192048"/>
            <a:ext cx="9507600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2F61E851-C6DF-814E-B248-2E9DE87ACC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8">
            <a:extLst>
              <a:ext uri="{FF2B5EF4-FFF2-40B4-BE49-F238E27FC236}">
                <a16:creationId xmlns:a16="http://schemas.microsoft.com/office/drawing/2014/main" id="{4F3755C9-49FD-7B4B-9B5B-C97FF2846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57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 - Bild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D4E19F15-0D5E-484A-82BE-7E679E929C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17547" y="2016125"/>
            <a:ext cx="4537665" cy="4248150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BD5DED9-E80C-ED47-9765-6F48D73D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EB65DC8D-7111-BF40-ACE8-602B7C7A65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9262" y="2562578"/>
            <a:ext cx="4536000" cy="3704399"/>
          </a:xfrm>
        </p:spPr>
        <p:txBody>
          <a:bodyPr anchor="t"/>
          <a:lstStyle>
            <a:lvl1pPr marL="0" marR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 lang="de-DE" sz="2200" b="0">
                <a:effectLst/>
              </a:defRPr>
            </a:lvl1pPr>
            <a:lvl2pPr marL="223114" indent="0">
              <a:buClr>
                <a:srgbClr val="ED8B00"/>
              </a:buClr>
              <a:buNone/>
              <a:defRPr/>
            </a:lvl2pPr>
            <a:lvl3pPr marL="621487" indent="0">
              <a:buClr>
                <a:srgbClr val="ED8B00"/>
              </a:buClr>
              <a:buNone/>
              <a:defRPr/>
            </a:lvl3pPr>
            <a:lvl4pPr marL="1022230" indent="0">
              <a:buClr>
                <a:srgbClr val="ED8B00"/>
              </a:buClr>
              <a:buNone/>
              <a:defRPr/>
            </a:lvl4pPr>
            <a:lvl5pPr marL="1422974" indent="0">
              <a:buClr>
                <a:srgbClr val="ED8B00"/>
              </a:buClr>
              <a:buNone/>
              <a:defRPr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02692694-28C7-564C-9941-F75A0869CC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9262" y="1783646"/>
            <a:ext cx="4536000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9037A51D-EE92-404F-B6DF-A6A8C7C700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8">
            <a:extLst>
              <a:ext uri="{FF2B5EF4-FFF2-40B4-BE49-F238E27FC236}">
                <a16:creationId xmlns:a16="http://schemas.microsoft.com/office/drawing/2014/main" id="{081E4F7C-9266-F944-9157-39DE2005C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54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 - Bild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A2BB4A5F-07A0-404D-83E7-CC09F1E32C4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262" y="2016125"/>
            <a:ext cx="4494803" cy="4248150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535D506-A4CC-F34C-9E03-DCAE0813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9C83BA1-2270-7941-A740-4674D80C76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17545" y="2562578"/>
            <a:ext cx="4536000" cy="3704399"/>
          </a:xfrm>
        </p:spPr>
        <p:txBody>
          <a:bodyPr anchor="t"/>
          <a:lstStyle>
            <a:lvl1pPr marL="0" marR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 lang="de-DE" sz="2200" b="0">
                <a:effectLst/>
              </a:defRPr>
            </a:lvl1pPr>
            <a:lvl2pPr marL="223114" indent="0">
              <a:buClr>
                <a:srgbClr val="ED8B00"/>
              </a:buClr>
              <a:buNone/>
              <a:defRPr/>
            </a:lvl2pPr>
            <a:lvl3pPr marL="621487" indent="0">
              <a:buClr>
                <a:srgbClr val="ED8B00"/>
              </a:buClr>
              <a:buNone/>
              <a:defRPr/>
            </a:lvl3pPr>
            <a:lvl4pPr marL="1022230" indent="0">
              <a:buClr>
                <a:srgbClr val="ED8B00"/>
              </a:buClr>
              <a:buNone/>
              <a:defRPr/>
            </a:lvl4pPr>
            <a:lvl5pPr marL="1422974" indent="0">
              <a:buClr>
                <a:srgbClr val="ED8B00"/>
              </a:buClr>
              <a:buNone/>
              <a:defRPr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extplatzhalter 25">
            <a:extLst>
              <a:ext uri="{FF2B5EF4-FFF2-40B4-BE49-F238E27FC236}">
                <a16:creationId xmlns:a16="http://schemas.microsoft.com/office/drawing/2014/main" id="{101560D4-5479-D841-818F-7DFC34518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6375" y="1783646"/>
            <a:ext cx="4536000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3FB6BFA6-FE13-204A-8FEA-54B5ED8323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Fußzeilenplatzhalter 8">
            <a:extLst>
              <a:ext uri="{FF2B5EF4-FFF2-40B4-BE49-F238E27FC236}">
                <a16:creationId xmlns:a16="http://schemas.microsoft.com/office/drawing/2014/main" id="{53716B7F-7215-5145-A979-160A26100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9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 - Bild links kle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5">
            <a:extLst>
              <a:ext uri="{FF2B5EF4-FFF2-40B4-BE49-F238E27FC236}">
                <a16:creationId xmlns:a16="http://schemas.microsoft.com/office/drawing/2014/main" id="{8B3B31BE-E000-F549-81F8-1D945B245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5499" y="2562578"/>
            <a:ext cx="6588000" cy="4171131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200"/>
            </a:lvl1pPr>
            <a:lvl2pPr marL="220743" indent="0">
              <a:buClr>
                <a:srgbClr val="ED8B00"/>
              </a:buClr>
              <a:buFont typeface="Arial" panose="020B0604020202020204" pitchFamily="34" charset="0"/>
              <a:buNone/>
              <a:defRPr sz="1800"/>
            </a:lvl2pPr>
            <a:lvl3pPr marL="62148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02223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42297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D8D0D2A4-20AA-2E49-80C7-4CD73D835B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262" y="2016125"/>
            <a:ext cx="2376000" cy="4716000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680237-B7B1-C940-A5AD-D4E040FF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04587141-92E2-5B45-9267-877AC5CE0A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73084" y="1783646"/>
            <a:ext cx="6588000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D77CD7F2-6488-AA45-892F-457D643858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8">
            <a:extLst>
              <a:ext uri="{FF2B5EF4-FFF2-40B4-BE49-F238E27FC236}">
                <a16:creationId xmlns:a16="http://schemas.microsoft.com/office/drawing/2014/main" id="{49600A8A-4C18-3144-95B5-8C31A3052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826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B16BB9-F678-E14B-A20E-D65A11AF4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63" y="2016125"/>
            <a:ext cx="9507537" cy="471646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3E22DF36-728D-ED42-9683-D351B3131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8">
            <a:extLst>
              <a:ext uri="{FF2B5EF4-FFF2-40B4-BE49-F238E27FC236}">
                <a16:creationId xmlns:a16="http://schemas.microsoft.com/office/drawing/2014/main" id="{854D1B48-8D07-C745-AFAF-760715B3D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  <p:pic>
        <p:nvPicPr>
          <p:cNvPr id="9" name="Grafik 8" descr="Ein Bild, das sitzend, Schild, Licht enthält.&#10;&#10;Automatisch generierte Beschreibung">
            <a:extLst>
              <a:ext uri="{FF2B5EF4-FFF2-40B4-BE49-F238E27FC236}">
                <a16:creationId xmlns:a16="http://schemas.microsoft.com/office/drawing/2014/main" id="{F457E7E4-A804-F343-A819-24E08A13C72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75" y="6493500"/>
            <a:ext cx="2775364" cy="117368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7C19B18-9036-2645-951D-A6E25CBCEBAE}"/>
              </a:ext>
            </a:extLst>
          </p:cNvPr>
          <p:cNvSpPr/>
          <p:nvPr userDrawn="1"/>
        </p:nvSpPr>
        <p:spPr>
          <a:xfrm>
            <a:off x="0" y="0"/>
            <a:ext cx="10691813" cy="1459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0C7634DB-0D63-A444-9177-D513F0C5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dirty="0"/>
              <a:t>Musterheadline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5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9" r:id="rId2"/>
    <p:sldLayoutId id="2147483695" r:id="rId3"/>
    <p:sldLayoutId id="2147483704" r:id="rId4"/>
    <p:sldLayoutId id="2147483694" r:id="rId5"/>
    <p:sldLayoutId id="2147483706" r:id="rId6"/>
    <p:sldLayoutId id="2147483686" r:id="rId7"/>
    <p:sldLayoutId id="2147483700" r:id="rId8"/>
    <p:sldLayoutId id="2147483701" r:id="rId9"/>
    <p:sldLayoutId id="2147483702" r:id="rId10"/>
    <p:sldLayoutId id="2147483703" r:id="rId11"/>
    <p:sldLayoutId id="2147483705" r:id="rId12"/>
    <p:sldLayoutId id="2147483696" r:id="rId13"/>
    <p:sldLayoutId id="2147483697" r:id="rId14"/>
    <p:sldLayoutId id="2147483698" r:id="rId15"/>
    <p:sldLayoutId id="2147483678" r:id="rId16"/>
  </p:sldLayoutIdLst>
  <p:hf sldNum="0" hdr="0" dt="0"/>
  <p:txStyles>
    <p:titleStyle>
      <a:lvl1pPr algn="l" defTabSz="80148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80371" indent="-380371" algn="l" defTabSz="801487" rtl="0" eaLnBrk="1" latinLnBrk="0" hangingPunct="1">
        <a:lnSpc>
          <a:spcPct val="90000"/>
        </a:lnSpc>
        <a:spcBef>
          <a:spcPts val="876"/>
        </a:spcBef>
        <a:buClr>
          <a:srgbClr val="ED8B00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01114" indent="-380371" algn="l" defTabSz="801487" rtl="0" eaLnBrk="1" latinLnBrk="0" hangingPunct="1">
        <a:lnSpc>
          <a:spcPct val="90000"/>
        </a:lnSpc>
        <a:spcBef>
          <a:spcPts val="438"/>
        </a:spcBef>
        <a:buClr>
          <a:srgbClr val="ED8B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858" indent="-380371" algn="l" defTabSz="801487" rtl="0" eaLnBrk="1" latinLnBrk="0" hangingPunct="1">
        <a:lnSpc>
          <a:spcPct val="90000"/>
        </a:lnSpc>
        <a:spcBef>
          <a:spcPts val="438"/>
        </a:spcBef>
        <a:buClr>
          <a:srgbClr val="ED8B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601" indent="-380371" algn="l" defTabSz="801487" rtl="0" eaLnBrk="1" latinLnBrk="0" hangingPunct="1">
        <a:lnSpc>
          <a:spcPct val="90000"/>
        </a:lnSpc>
        <a:spcBef>
          <a:spcPts val="438"/>
        </a:spcBef>
        <a:buClr>
          <a:srgbClr val="ED8B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345" indent="-380371" algn="l" defTabSz="801487" rtl="0" eaLnBrk="1" latinLnBrk="0" hangingPunct="1">
        <a:lnSpc>
          <a:spcPct val="90000"/>
        </a:lnSpc>
        <a:spcBef>
          <a:spcPts val="438"/>
        </a:spcBef>
        <a:buClr>
          <a:srgbClr val="ED8B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088" indent="-200371" algn="l" defTabSz="80148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4831" indent="-200371" algn="l" defTabSz="80148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5574" indent="-200371" algn="l" defTabSz="80148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6318" indent="-200371" algn="l" defTabSz="80148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744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487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230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2973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3717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460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204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5947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0" userDrawn="1">
          <p15:clr>
            <a:srgbClr val="F26B43"/>
          </p15:clr>
        </p15:guide>
        <p15:guide id="2" pos="283" userDrawn="1">
          <p15:clr>
            <a:srgbClr val="F26B43"/>
          </p15:clr>
        </p15:guide>
        <p15:guide id="3" pos="6271" userDrawn="1">
          <p15:clr>
            <a:srgbClr val="F26B43"/>
          </p15:clr>
        </p15:guide>
        <p15:guide id="4" orient="horz" pos="4241" userDrawn="1">
          <p15:clr>
            <a:srgbClr val="F26B43"/>
          </p15:clr>
        </p15:guide>
        <p15:guide id="5" orient="horz" pos="3946" userDrawn="1">
          <p15:clr>
            <a:srgbClr val="F26B43"/>
          </p15:clr>
        </p15:guide>
        <p15:guide id="6" orient="horz" pos="2789" userDrawn="1">
          <p15:clr>
            <a:srgbClr val="F26B43"/>
          </p15:clr>
        </p15:guide>
        <p15:guide id="7" pos="2120" userDrawn="1">
          <p15:clr>
            <a:srgbClr val="F26B43"/>
          </p15:clr>
        </p15:guide>
        <p15:guide id="8" pos="3980" userDrawn="1">
          <p15:clr>
            <a:srgbClr val="F26B43"/>
          </p15:clr>
        </p15:guide>
        <p15:guide id="9" pos="3118" userDrawn="1">
          <p15:clr>
            <a:srgbClr val="F26B43"/>
          </p15:clr>
        </p15:guide>
        <p15:guide id="10" pos="3413" userDrawn="1">
          <p15:clr>
            <a:srgbClr val="F26B43"/>
          </p15:clr>
        </p15:guide>
        <p15:guide id="11" pos="1780" userDrawn="1">
          <p15:clr>
            <a:srgbClr val="F26B43"/>
          </p15:clr>
        </p15:guide>
        <p15:guide id="13" orient="horz" pos="2630" userDrawn="1">
          <p15:clr>
            <a:srgbClr val="F26B43"/>
          </p15:clr>
        </p15:guide>
        <p15:guide id="14" orient="horz" pos="2880" userDrawn="1">
          <p15:clr>
            <a:srgbClr val="F26B43"/>
          </p15:clr>
        </p15:guide>
        <p15:guide id="15" orient="horz" pos="229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8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70132.25092D7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70132.25092D7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9">
            <a:extLst>
              <a:ext uri="{FF2B5EF4-FFF2-40B4-BE49-F238E27FC236}">
                <a16:creationId xmlns:a16="http://schemas.microsoft.com/office/drawing/2014/main" id="{12BCB12A-F97E-2447-ABD1-1E5A1D9AE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499" y="4438826"/>
            <a:ext cx="5433062" cy="1461641"/>
          </a:xfrm>
        </p:spPr>
        <p:txBody>
          <a:bodyPr/>
          <a:lstStyle/>
          <a:p>
            <a:r>
              <a:rPr lang="de-DE" sz="1600" b="1" dirty="0" smtClean="0"/>
              <a:t>Gemeinsame Sitzung der Beiräte Findorff, </a:t>
            </a:r>
            <a:r>
              <a:rPr lang="de-DE" sz="1600" b="1" dirty="0" err="1" smtClean="0"/>
              <a:t>Gröpelingen</a:t>
            </a:r>
            <a:r>
              <a:rPr lang="de-DE" sz="1600" b="1" dirty="0" smtClean="0"/>
              <a:t> und Walle</a:t>
            </a:r>
            <a:endParaRPr lang="de-DE" sz="1600" b="1" dirty="0"/>
          </a:p>
          <a:p>
            <a:endParaRPr lang="de-DE" sz="1200" dirty="0" smtClean="0"/>
          </a:p>
          <a:p>
            <a:r>
              <a:rPr lang="de-DE" sz="1200" dirty="0" smtClean="0"/>
              <a:t>Bremen</a:t>
            </a:r>
            <a:r>
              <a:rPr lang="de-DE" sz="1200" dirty="0"/>
              <a:t>, </a:t>
            </a:r>
            <a:r>
              <a:rPr lang="de-DE" sz="1200" dirty="0" smtClean="0"/>
              <a:t>23. Dezember 2021</a:t>
            </a:r>
            <a:endParaRPr lang="de-DE" sz="12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710B34-6D3F-6E49-B5D7-EB1BD688EA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5499" y="3171343"/>
            <a:ext cx="6589714" cy="1260000"/>
          </a:xfrm>
        </p:spPr>
        <p:txBody>
          <a:bodyPr/>
          <a:lstStyle/>
          <a:p>
            <a:r>
              <a:rPr lang="de-DE" dirty="0"/>
              <a:t>Entwicklungsplan Recycling-Stationen 2024</a:t>
            </a:r>
          </a:p>
        </p:txBody>
      </p:sp>
    </p:spTree>
    <p:extLst>
      <p:ext uri="{BB962C8B-B14F-4D97-AF65-F5344CB8AC3E}">
        <p14:creationId xmlns:p14="http://schemas.microsoft.com/office/powerpoint/2010/main" val="35231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32067" y="4909498"/>
            <a:ext cx="8664592" cy="61709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Nur geringe Erwartung hinsichtlich der Verlagerung von Verkehren.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220743" lvl="1" indent="0"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 7: CO₂-Entstehung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0143"/>
              </p:ext>
            </p:extLst>
          </p:nvPr>
        </p:nvGraphicFramePr>
        <p:xfrm>
          <a:off x="1189706" y="2438860"/>
          <a:ext cx="7237818" cy="168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875">
                  <a:extLst>
                    <a:ext uri="{9D8B030D-6E8A-4147-A177-3AD203B41FA5}">
                      <a16:colId xmlns:a16="http://schemas.microsoft.com/office/drawing/2014/main" val="2357526026"/>
                    </a:ext>
                  </a:extLst>
                </a:gridCol>
                <a:gridCol w="1022554">
                  <a:extLst>
                    <a:ext uri="{9D8B030D-6E8A-4147-A177-3AD203B41FA5}">
                      <a16:colId xmlns:a16="http://schemas.microsoft.com/office/drawing/2014/main" val="3945217116"/>
                    </a:ext>
                  </a:extLst>
                </a:gridCol>
                <a:gridCol w="958493">
                  <a:extLst>
                    <a:ext uri="{9D8B030D-6E8A-4147-A177-3AD203B41FA5}">
                      <a16:colId xmlns:a16="http://schemas.microsoft.com/office/drawing/2014/main" val="3953144973"/>
                    </a:ext>
                  </a:extLst>
                </a:gridCol>
                <a:gridCol w="1033974">
                  <a:extLst>
                    <a:ext uri="{9D8B030D-6E8A-4147-A177-3AD203B41FA5}">
                      <a16:colId xmlns:a16="http://schemas.microsoft.com/office/drawing/2014/main" val="2309539067"/>
                    </a:ext>
                  </a:extLst>
                </a:gridCol>
                <a:gridCol w="1033974">
                  <a:extLst>
                    <a:ext uri="{9D8B030D-6E8A-4147-A177-3AD203B41FA5}">
                      <a16:colId xmlns:a16="http://schemas.microsoft.com/office/drawing/2014/main" val="3113046985"/>
                    </a:ext>
                  </a:extLst>
                </a:gridCol>
                <a:gridCol w="1033974">
                  <a:extLst>
                    <a:ext uri="{9D8B030D-6E8A-4147-A177-3AD203B41FA5}">
                      <a16:colId xmlns:a16="http://schemas.microsoft.com/office/drawing/2014/main" val="2694946101"/>
                    </a:ext>
                  </a:extLst>
                </a:gridCol>
                <a:gridCol w="1033974">
                  <a:extLst>
                    <a:ext uri="{9D8B030D-6E8A-4147-A177-3AD203B41FA5}">
                      <a16:colId xmlns:a16="http://schemas.microsoft.com/office/drawing/2014/main" val="1445613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Alternative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km/a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CO₂</a:t>
                      </a:r>
                      <a:r>
                        <a:rPr lang="de-DE" baseline="0" dirty="0" smtClean="0"/>
                        <a:t> in Mg/a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Abw. zum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Ist in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CO₂/a pro Haushalt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entspricht kWh/a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Entspricht  l Benzin/a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95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6.697.225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1.297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4,22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8,69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1,81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7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RS 7+1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7.272.335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1.297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4,22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8,69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1,81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72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</a:t>
                      </a:r>
                      <a:r>
                        <a:rPr lang="de-DE" baseline="0" dirty="0" smtClean="0"/>
                        <a:t> + 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5.421.625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1.088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- 16,1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3,54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7,29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1,52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187378"/>
                  </a:ext>
                </a:extLst>
              </a:tr>
            </a:tbl>
          </a:graphicData>
        </a:graphic>
      </p:graphicFrame>
      <p:cxnSp>
        <p:nvCxnSpPr>
          <p:cNvPr id="7" name="Gerader Verbinder 6"/>
          <p:cNvCxnSpPr/>
          <p:nvPr/>
        </p:nvCxnSpPr>
        <p:spPr>
          <a:xfrm>
            <a:off x="5375868" y="3013505"/>
            <a:ext cx="0" cy="11102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4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Versorgung des Bremer Westens mit Recycling-Stationen.</a:t>
            </a:r>
          </a:p>
          <a:p>
            <a:pPr lvl="1"/>
            <a:r>
              <a:rPr lang="de-DE" dirty="0" smtClean="0"/>
              <a:t>3 Modern-Stationen (Burglesum, Blockland und Hohentor).</a:t>
            </a:r>
          </a:p>
          <a:p>
            <a:pPr lvl="1"/>
            <a:r>
              <a:rPr lang="de-DE" dirty="0" smtClean="0"/>
              <a:t>2 Grün-Stationen (Findorff </a:t>
            </a:r>
            <a:r>
              <a:rPr lang="de-DE" smtClean="0"/>
              <a:t>und Oslebshausen).</a:t>
            </a:r>
            <a:endParaRPr lang="de-DE" dirty="0" smtClean="0"/>
          </a:p>
          <a:p>
            <a:r>
              <a:rPr lang="de-DE" dirty="0"/>
              <a:t>Für die Verfolgung des Ziels einer Top-modern Station im Stadtteil Gröpelingen, bieten zentrale </a:t>
            </a:r>
            <a:r>
              <a:rPr lang="de-DE" dirty="0" smtClean="0"/>
              <a:t>Konzepte (z.B. Alternative 7+1) </a:t>
            </a:r>
            <a:r>
              <a:rPr lang="de-DE" dirty="0"/>
              <a:t>einen deutlich größeren finanziellen </a:t>
            </a:r>
            <a:r>
              <a:rPr lang="de-DE" dirty="0" smtClean="0"/>
              <a:t>Spielraum. </a:t>
            </a:r>
          </a:p>
          <a:p>
            <a:pPr marL="220743" lvl="1" indent="0"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 8: Vollwertige Recycling-Station im Bremer Westen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4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0C57CC9-7901-2947-A34E-B626DC2560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DE" dirty="0"/>
              <a:t>… </a:t>
            </a:r>
            <a:r>
              <a:rPr lang="de-DE" dirty="0" smtClean="0"/>
              <a:t>und Gelegenheit für Fragen!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6AB2BD19-00C2-B244-A634-7C1C8DCD60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de-DE" dirty="0"/>
              <a:t>Die Bremer Stadtreinigung</a:t>
            </a:r>
            <a:br>
              <a:rPr lang="de-DE" dirty="0"/>
            </a:br>
            <a:r>
              <a:rPr lang="de-DE" dirty="0"/>
              <a:t>Anstalt öffentlichen Rechts</a:t>
            </a:r>
            <a:br>
              <a:rPr lang="de-DE" dirty="0"/>
            </a:br>
            <a:r>
              <a:rPr lang="de-DE" dirty="0"/>
              <a:t>0421 361-3611</a:t>
            </a:r>
            <a:br>
              <a:rPr lang="de-DE" dirty="0"/>
            </a:br>
            <a:r>
              <a:rPr lang="de-DE" dirty="0"/>
              <a:t>info@dbs.bremen.de</a:t>
            </a:r>
            <a:br>
              <a:rPr lang="de-DE" dirty="0"/>
            </a:br>
            <a:r>
              <a:rPr lang="de-DE" dirty="0"/>
              <a:t>www.die-bremer-stadtreinigung.de</a:t>
            </a:r>
          </a:p>
        </p:txBody>
      </p:sp>
    </p:spTree>
    <p:extLst>
      <p:ext uri="{BB962C8B-B14F-4D97-AF65-F5344CB8AC3E}">
        <p14:creationId xmlns:p14="http://schemas.microsoft.com/office/powerpoint/2010/main" val="8726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5B20F-D072-5740-A0A8-2993221A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</p:spPr>
        <p:txBody>
          <a:bodyPr/>
          <a:lstStyle/>
          <a:p>
            <a:r>
              <a:rPr lang="de-DE" dirty="0" smtClean="0"/>
              <a:t>Top. Modern. Grün.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A1DCF44-EF4C-FD4B-AF58-5C49075F1F94}"/>
              </a:ext>
            </a:extLst>
          </p:cNvPr>
          <p:cNvSpPr txBox="1"/>
          <p:nvPr/>
        </p:nvSpPr>
        <p:spPr>
          <a:xfrm>
            <a:off x="1866378" y="2805830"/>
            <a:ext cx="184731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D8E3EB7-DC52-EC46-8C0B-69FD060CB1B5}"/>
              </a:ext>
            </a:extLst>
          </p:cNvPr>
          <p:cNvGrpSpPr/>
          <p:nvPr/>
        </p:nvGrpSpPr>
        <p:grpSpPr>
          <a:xfrm>
            <a:off x="701129" y="1968987"/>
            <a:ext cx="8275165" cy="5590687"/>
            <a:chOff x="47847" y="1026270"/>
            <a:chExt cx="7683450" cy="5514834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61914E3-E818-1743-9AD7-8E63F56BE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147" y="1026270"/>
              <a:ext cx="7101150" cy="5306855"/>
            </a:xfrm>
            <a:prstGeom prst="rect">
              <a:avLst/>
            </a:prstGeom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C3BFD4E-70D2-DD45-8F58-EDF2DA9AD602}"/>
                </a:ext>
              </a:extLst>
            </p:cNvPr>
            <p:cNvSpPr/>
            <p:nvPr/>
          </p:nvSpPr>
          <p:spPr>
            <a:xfrm>
              <a:off x="47847" y="2701946"/>
              <a:ext cx="2092103" cy="1796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62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4AF5D75E-881A-6044-9CE8-B23145DB853C}"/>
                </a:ext>
              </a:extLst>
            </p:cNvPr>
            <p:cNvSpPr/>
            <p:nvPr/>
          </p:nvSpPr>
          <p:spPr>
            <a:xfrm>
              <a:off x="477747" y="4236577"/>
              <a:ext cx="2632276" cy="2304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62"/>
            </a:p>
          </p:txBody>
        </p:sp>
        <p:sp>
          <p:nvSpPr>
            <p:cNvPr id="18" name="Ellipse 68">
              <a:extLst>
                <a:ext uri="{FF2B5EF4-FFF2-40B4-BE49-F238E27FC236}">
                  <a16:creationId xmlns:a16="http://schemas.microsoft.com/office/drawing/2014/main" id="{B6075750-F3CC-C54D-9BA5-A5DB71A0B202}"/>
                </a:ext>
              </a:extLst>
            </p:cNvPr>
            <p:cNvSpPr/>
            <p:nvPr/>
          </p:nvSpPr>
          <p:spPr>
            <a:xfrm>
              <a:off x="6484687" y="4993806"/>
              <a:ext cx="129717" cy="1349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62" b="1" dirty="0"/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D475DF1C-3765-D146-94D3-BA96F964FE7E}"/>
              </a:ext>
            </a:extLst>
          </p:cNvPr>
          <p:cNvSpPr txBox="1"/>
          <p:nvPr/>
        </p:nvSpPr>
        <p:spPr>
          <a:xfrm>
            <a:off x="6453033" y="5648825"/>
            <a:ext cx="856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Hemelingen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246F38-6113-6B40-BD3A-CD145799F3C5}"/>
              </a:ext>
            </a:extLst>
          </p:cNvPr>
          <p:cNvSpPr/>
          <p:nvPr/>
        </p:nvSpPr>
        <p:spPr>
          <a:xfrm>
            <a:off x="517575" y="6248578"/>
            <a:ext cx="1789856" cy="297751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7 </a:t>
            </a:r>
            <a:r>
              <a:rPr lang="de-DE" sz="1400" b="1" dirty="0" smtClean="0">
                <a:solidFill>
                  <a:schemeClr val="bg1"/>
                </a:solidFill>
              </a:rPr>
              <a:t>Grün-Stationen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F631BE70-4C61-2447-8767-77327C0B9E55}"/>
              </a:ext>
            </a:extLst>
          </p:cNvPr>
          <p:cNvSpPr/>
          <p:nvPr/>
        </p:nvSpPr>
        <p:spPr>
          <a:xfrm>
            <a:off x="541335" y="5450926"/>
            <a:ext cx="1782776" cy="709903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7</a:t>
            </a:r>
            <a:r>
              <a:rPr lang="de-DE" sz="1400" b="1" dirty="0" smtClean="0">
                <a:solidFill>
                  <a:schemeClr val="bg1"/>
                </a:solidFill>
              </a:rPr>
              <a:t> moderne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 Recycling-Stationen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EC18BE4-87DA-AB44-9D75-3CBDFE994189}"/>
              </a:ext>
            </a:extLst>
          </p:cNvPr>
          <p:cNvSpPr txBox="1"/>
          <p:nvPr/>
        </p:nvSpPr>
        <p:spPr>
          <a:xfrm rot="-300000">
            <a:off x="1974690" y="2667330"/>
            <a:ext cx="930140" cy="276999"/>
          </a:xfrm>
          <a:prstGeom prst="rect">
            <a:avLst/>
          </a:prstGeom>
          <a:solidFill>
            <a:srgbClr val="ED8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Blumenthal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69CD092-8F72-0842-91E6-D367804B88CD}"/>
              </a:ext>
            </a:extLst>
          </p:cNvPr>
          <p:cNvSpPr txBox="1"/>
          <p:nvPr/>
        </p:nvSpPr>
        <p:spPr>
          <a:xfrm rot="-300000">
            <a:off x="4009563" y="3308536"/>
            <a:ext cx="859658" cy="276999"/>
          </a:xfrm>
          <a:prstGeom prst="rect">
            <a:avLst/>
          </a:prstGeom>
          <a:solidFill>
            <a:srgbClr val="ED8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Burglesum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F7DA608-03E8-814B-968A-976A42A765FC}"/>
              </a:ext>
            </a:extLst>
          </p:cNvPr>
          <p:cNvSpPr txBox="1"/>
          <p:nvPr/>
        </p:nvSpPr>
        <p:spPr>
          <a:xfrm rot="-300000">
            <a:off x="5663729" y="4336285"/>
            <a:ext cx="922495" cy="276999"/>
          </a:xfrm>
          <a:prstGeom prst="rect">
            <a:avLst/>
          </a:prstGeom>
          <a:solidFill>
            <a:srgbClr val="ED8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Blockland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856D72D-FFCF-0749-AA1E-AB34BEDF9C37}"/>
              </a:ext>
            </a:extLst>
          </p:cNvPr>
          <p:cNvSpPr txBox="1"/>
          <p:nvPr/>
        </p:nvSpPr>
        <p:spPr>
          <a:xfrm rot="-300000">
            <a:off x="4593444" y="6047800"/>
            <a:ext cx="1220655" cy="276999"/>
          </a:xfrm>
          <a:prstGeom prst="rect">
            <a:avLst/>
          </a:prstGeom>
          <a:solidFill>
            <a:srgbClr val="ED8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Kirchhuchting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CB4C8CC-29CF-2545-9FD8-0FD4AB3F93E4}"/>
              </a:ext>
            </a:extLst>
          </p:cNvPr>
          <p:cNvSpPr txBox="1"/>
          <p:nvPr/>
        </p:nvSpPr>
        <p:spPr>
          <a:xfrm rot="-300000">
            <a:off x="3211699" y="2891275"/>
            <a:ext cx="762384" cy="276999"/>
          </a:xfrm>
          <a:prstGeom prst="rect">
            <a:avLst/>
          </a:prstGeom>
          <a:solidFill>
            <a:srgbClr val="84B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Aumund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2DE7F7D-2689-4B4B-90F0-6FE99D6EBC93}"/>
              </a:ext>
            </a:extLst>
          </p:cNvPr>
          <p:cNvSpPr txBox="1"/>
          <p:nvPr/>
        </p:nvSpPr>
        <p:spPr>
          <a:xfrm rot="-300000">
            <a:off x="3832925" y="3982688"/>
            <a:ext cx="1085911" cy="276999"/>
          </a:xfrm>
          <a:prstGeom prst="rect">
            <a:avLst/>
          </a:prstGeom>
          <a:solidFill>
            <a:srgbClr val="84B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Oslebshausen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A5811B8-CB54-A84F-AE3A-E4F01E13BE72}"/>
              </a:ext>
            </a:extLst>
          </p:cNvPr>
          <p:cNvSpPr txBox="1"/>
          <p:nvPr/>
        </p:nvSpPr>
        <p:spPr>
          <a:xfrm rot="-300000">
            <a:off x="5269723" y="5592739"/>
            <a:ext cx="925888" cy="276999"/>
          </a:xfrm>
          <a:prstGeom prst="rect">
            <a:avLst/>
          </a:prstGeom>
          <a:solidFill>
            <a:srgbClr val="ED8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Hohentor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F4D0737-2C56-B54F-8C39-7217F69AD3BC}"/>
              </a:ext>
            </a:extLst>
          </p:cNvPr>
          <p:cNvSpPr txBox="1"/>
          <p:nvPr/>
        </p:nvSpPr>
        <p:spPr>
          <a:xfrm rot="-300000">
            <a:off x="4506213" y="5700094"/>
            <a:ext cx="845256" cy="276999"/>
          </a:xfrm>
          <a:prstGeom prst="rect">
            <a:avLst/>
          </a:prstGeom>
          <a:solidFill>
            <a:srgbClr val="84B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Huchting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77BDE31-CAA0-884B-AD47-E1CEF17E793C}"/>
              </a:ext>
            </a:extLst>
          </p:cNvPr>
          <p:cNvSpPr txBox="1"/>
          <p:nvPr/>
        </p:nvSpPr>
        <p:spPr>
          <a:xfrm rot="-300000">
            <a:off x="5965135" y="6246052"/>
            <a:ext cx="1146778" cy="276999"/>
          </a:xfrm>
          <a:prstGeom prst="rect">
            <a:avLst/>
          </a:prstGeom>
          <a:solidFill>
            <a:srgbClr val="84B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Obervieland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3B6C803-62DE-F747-9070-BA43FA09CB6E}"/>
              </a:ext>
            </a:extLst>
          </p:cNvPr>
          <p:cNvSpPr txBox="1"/>
          <p:nvPr/>
        </p:nvSpPr>
        <p:spPr>
          <a:xfrm rot="-300000">
            <a:off x="5663976" y="4992101"/>
            <a:ext cx="792454" cy="276999"/>
          </a:xfrm>
          <a:prstGeom prst="rect">
            <a:avLst/>
          </a:prstGeom>
          <a:solidFill>
            <a:srgbClr val="84B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Findorff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FFC44ED-61E3-6D45-84A9-4C8AB3764F5F}"/>
              </a:ext>
            </a:extLst>
          </p:cNvPr>
          <p:cNvSpPr txBox="1"/>
          <p:nvPr/>
        </p:nvSpPr>
        <p:spPr>
          <a:xfrm rot="-300000">
            <a:off x="6747831" y="4949830"/>
            <a:ext cx="633380" cy="276999"/>
          </a:xfrm>
          <a:prstGeom prst="rect">
            <a:avLst/>
          </a:prstGeom>
          <a:solidFill>
            <a:srgbClr val="84B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Horn</a:t>
            </a:r>
          </a:p>
        </p:txBody>
      </p:sp>
      <p:pic>
        <p:nvPicPr>
          <p:cNvPr id="59" name="Grafik 58" descr="Ein Bild, das sitzend, Schild, Licht enthält.&#10;&#10;Automatisch generierte Beschreibung">
            <a:extLst>
              <a:ext uri="{FF2B5EF4-FFF2-40B4-BE49-F238E27FC236}">
                <a16:creationId xmlns:a16="http://schemas.microsoft.com/office/drawing/2014/main" id="{B7C807A2-E83F-6C48-9D9D-4CDB43E4E1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75" y="6493500"/>
            <a:ext cx="2775364" cy="1173689"/>
          </a:xfrm>
          <a:prstGeom prst="rect">
            <a:avLst/>
          </a:prstGeom>
        </p:spPr>
      </p:pic>
      <p:sp>
        <p:nvSpPr>
          <p:cNvPr id="61" name="Textfeld 60">
            <a:extLst>
              <a:ext uri="{FF2B5EF4-FFF2-40B4-BE49-F238E27FC236}">
                <a16:creationId xmlns:a16="http://schemas.microsoft.com/office/drawing/2014/main" id="{45A27568-7468-5148-9D6F-536CA4DE1952}"/>
              </a:ext>
            </a:extLst>
          </p:cNvPr>
          <p:cNvSpPr txBox="1"/>
          <p:nvPr/>
        </p:nvSpPr>
        <p:spPr>
          <a:xfrm rot="-300000">
            <a:off x="6975101" y="4408721"/>
            <a:ext cx="810985" cy="307777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200" dirty="0" err="1"/>
              <a:t>Borgfeld</a:t>
            </a:r>
            <a:endParaRPr lang="de-DE" sz="12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26048D9-A3AE-BE49-BFC6-68F5CD4D8628}"/>
              </a:ext>
            </a:extLst>
          </p:cNvPr>
          <p:cNvSpPr txBox="1"/>
          <p:nvPr/>
        </p:nvSpPr>
        <p:spPr>
          <a:xfrm rot="-300000">
            <a:off x="7454966" y="5630754"/>
            <a:ext cx="1202335" cy="307777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200" dirty="0"/>
              <a:t>Oberneuland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D3EE6ECC-9266-6548-8C1F-CD5BDC4864B3}"/>
              </a:ext>
            </a:extLst>
          </p:cNvPr>
          <p:cNvSpPr txBox="1"/>
          <p:nvPr/>
        </p:nvSpPr>
        <p:spPr>
          <a:xfrm rot="-300000">
            <a:off x="6295428" y="5651679"/>
            <a:ext cx="1075274" cy="276999"/>
          </a:xfrm>
          <a:prstGeom prst="rect">
            <a:avLst/>
          </a:prstGeom>
          <a:solidFill>
            <a:srgbClr val="84B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Hemelingen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FFABB778-1BEB-E44C-9D45-1055A5AD96E0}"/>
              </a:ext>
            </a:extLst>
          </p:cNvPr>
          <p:cNvSpPr txBox="1"/>
          <p:nvPr/>
        </p:nvSpPr>
        <p:spPr>
          <a:xfrm rot="-300000">
            <a:off x="6362608" y="5337598"/>
            <a:ext cx="925888" cy="276999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Hulsberg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5DE27CA1-B6D0-D241-826A-200B9B4BA6CB}"/>
              </a:ext>
            </a:extLst>
          </p:cNvPr>
          <p:cNvSpPr txBox="1"/>
          <p:nvPr/>
        </p:nvSpPr>
        <p:spPr>
          <a:xfrm rot="-300000">
            <a:off x="7155229" y="6022330"/>
            <a:ext cx="1220655" cy="276999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Osterholz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631BE70-4C61-2447-8767-77327C0B9E55}"/>
              </a:ext>
            </a:extLst>
          </p:cNvPr>
          <p:cNvSpPr/>
          <p:nvPr/>
        </p:nvSpPr>
        <p:spPr>
          <a:xfrm>
            <a:off x="533606" y="4653981"/>
            <a:ext cx="1782776" cy="7099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2</a:t>
            </a:r>
            <a:r>
              <a:rPr lang="de-DE" sz="1400" b="1" dirty="0" smtClean="0">
                <a:solidFill>
                  <a:schemeClr val="bg1"/>
                </a:solidFill>
              </a:rPr>
              <a:t> Top-moderne Recycling-Center</a:t>
            </a:r>
            <a:endParaRPr 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Entwicklungsplan Modern + Grün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101781" y="6086168"/>
            <a:ext cx="2590032" cy="1473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70" y="1800936"/>
            <a:ext cx="8410661" cy="56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275670" y="4903485"/>
            <a:ext cx="9848400" cy="1742471"/>
          </a:xfrm>
        </p:spPr>
        <p:txBody>
          <a:bodyPr/>
          <a:lstStyle/>
          <a:p>
            <a:pPr marL="0" indent="0">
              <a:buNone/>
            </a:pPr>
            <a:endParaRPr lang="de-DE" sz="1600" dirty="0" smtClean="0"/>
          </a:p>
          <a:p>
            <a:pPr>
              <a:buClr>
                <a:schemeClr val="tx1"/>
              </a:buClr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Top. Modern. Grün.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101781" y="6086168"/>
            <a:ext cx="2590032" cy="1473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285596" y="1700726"/>
            <a:ext cx="10248900" cy="5702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80371" indent="-380371" algn="l" defTabSz="801487" rtl="0" eaLnBrk="1" latinLnBrk="0" hangingPunct="1">
              <a:lnSpc>
                <a:spcPct val="90000"/>
              </a:lnSpc>
              <a:spcBef>
                <a:spcPts val="876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4" indent="-38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1858" indent="-38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01" indent="-38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3345" indent="-38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4088" indent="-20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4831" indent="-20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5574" indent="-20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6318" indent="-20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 smtClean="0">
                <a:solidFill>
                  <a:srgbClr val="002060"/>
                </a:solidFill>
              </a:rPr>
              <a:t>Top-Modern: 2 Recycling-Center</a:t>
            </a:r>
            <a:br>
              <a:rPr lang="de-DE" sz="2400" b="1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Hulsberg </a:t>
            </a:r>
            <a:r>
              <a:rPr lang="de-DE" dirty="0">
                <a:solidFill>
                  <a:srgbClr val="002060"/>
                </a:solidFill>
              </a:rPr>
              <a:t>ǀ </a:t>
            </a:r>
            <a:r>
              <a:rPr lang="de-DE" dirty="0" smtClean="0">
                <a:solidFill>
                  <a:srgbClr val="002060"/>
                </a:solidFill>
              </a:rPr>
              <a:t>Osterholz</a:t>
            </a:r>
          </a:p>
          <a:p>
            <a:r>
              <a:rPr lang="de-DE" sz="1600" dirty="0" smtClean="0"/>
              <a:t>Zwei </a:t>
            </a:r>
            <a:r>
              <a:rPr lang="de-DE" sz="1600" b="1" dirty="0"/>
              <a:t>Recycling-Center</a:t>
            </a:r>
            <a:r>
              <a:rPr lang="de-DE" sz="1600" dirty="0"/>
              <a:t> </a:t>
            </a:r>
            <a:r>
              <a:rPr lang="de-DE" sz="1600" dirty="0" smtClean="0"/>
              <a:t>als Vollsortimenter mit </a:t>
            </a:r>
            <a:r>
              <a:rPr lang="de-DE" sz="1600" dirty="0"/>
              <a:t>kundenfreundlicher </a:t>
            </a:r>
            <a:r>
              <a:rPr lang="de-DE" sz="1600" dirty="0" smtClean="0"/>
              <a:t>Abgabeergonomie und Überdachung</a:t>
            </a:r>
          </a:p>
          <a:p>
            <a:r>
              <a:rPr lang="de-DE" sz="1600" dirty="0" smtClean="0"/>
              <a:t>Getrennte Kunden- und Containerlogistik</a:t>
            </a:r>
          </a:p>
          <a:p>
            <a:r>
              <a:rPr lang="de-DE" sz="1600" b="1" dirty="0"/>
              <a:t>Öffnungszeiten</a:t>
            </a:r>
            <a:r>
              <a:rPr lang="de-DE" sz="1600" dirty="0"/>
              <a:t>: </a:t>
            </a:r>
            <a:r>
              <a:rPr lang="de-DE" sz="1600" dirty="0" smtClean="0"/>
              <a:t>4 </a:t>
            </a:r>
            <a:r>
              <a:rPr lang="de-DE" sz="1600" dirty="0"/>
              <a:t>Tage von 9 – 17 Uhr, ein Wochentag von 11 – 19 </a:t>
            </a:r>
            <a:r>
              <a:rPr lang="de-DE" sz="1600" dirty="0" smtClean="0"/>
              <a:t>Uhr, </a:t>
            </a:r>
            <a:r>
              <a:rPr lang="de-DE" sz="1600" dirty="0"/>
              <a:t>Samstag 9 - 14 Uhr </a:t>
            </a:r>
            <a:br>
              <a:rPr lang="de-DE" sz="1600" dirty="0"/>
            </a:br>
            <a:endParaRPr lang="de-DE" sz="1600" dirty="0"/>
          </a:p>
          <a:p>
            <a:pPr marL="0" indent="0">
              <a:buNone/>
            </a:pPr>
            <a:r>
              <a:rPr lang="de-DE" sz="2400" b="1" dirty="0" smtClean="0">
                <a:solidFill>
                  <a:srgbClr val="ED8B00"/>
                </a:solidFill>
              </a:rPr>
              <a:t>Modern</a:t>
            </a:r>
            <a:r>
              <a:rPr lang="de-DE" sz="2400" b="1" dirty="0">
                <a:solidFill>
                  <a:srgbClr val="ED8B00"/>
                </a:solidFill>
              </a:rPr>
              <a:t>: 7</a:t>
            </a:r>
            <a:r>
              <a:rPr lang="de-DE" sz="2400" b="1" dirty="0" smtClean="0">
                <a:solidFill>
                  <a:srgbClr val="ED8B00"/>
                </a:solidFill>
              </a:rPr>
              <a:t> Recycling-Stationen</a:t>
            </a:r>
            <a:br>
              <a:rPr lang="de-DE" sz="2400" b="1" dirty="0" smtClean="0">
                <a:solidFill>
                  <a:srgbClr val="ED8B00"/>
                </a:solidFill>
              </a:rPr>
            </a:br>
            <a:r>
              <a:rPr lang="de-DE" sz="2400" dirty="0" smtClean="0">
                <a:solidFill>
                  <a:srgbClr val="ED8B00"/>
                </a:solidFill>
              </a:rPr>
              <a:t>Blockland</a:t>
            </a:r>
            <a:r>
              <a:rPr lang="de-DE" sz="2400" dirty="0">
                <a:solidFill>
                  <a:srgbClr val="ED8B00"/>
                </a:solidFill>
              </a:rPr>
              <a:t> ǀ</a:t>
            </a:r>
            <a:r>
              <a:rPr lang="de-DE" sz="2400" dirty="0" smtClean="0">
                <a:solidFill>
                  <a:srgbClr val="ED8B00"/>
                </a:solidFill>
              </a:rPr>
              <a:t> </a:t>
            </a:r>
            <a:r>
              <a:rPr lang="de-DE" dirty="0" err="1" smtClean="0">
                <a:solidFill>
                  <a:srgbClr val="ED8B00"/>
                </a:solidFill>
              </a:rPr>
              <a:t>Kirchhuchting</a:t>
            </a:r>
            <a:r>
              <a:rPr lang="de-DE" dirty="0" smtClean="0">
                <a:solidFill>
                  <a:srgbClr val="ED8B00"/>
                </a:solidFill>
              </a:rPr>
              <a:t> </a:t>
            </a:r>
            <a:r>
              <a:rPr lang="de-DE" dirty="0">
                <a:solidFill>
                  <a:srgbClr val="ED8B00"/>
                </a:solidFill>
              </a:rPr>
              <a:t>ǀ  Burglesum </a:t>
            </a:r>
            <a:r>
              <a:rPr lang="de-DE" dirty="0" smtClean="0">
                <a:solidFill>
                  <a:srgbClr val="ED8B00"/>
                </a:solidFill>
              </a:rPr>
              <a:t>I Blumenthal  ǀ Hohentor </a:t>
            </a:r>
            <a:r>
              <a:rPr lang="de-DE" dirty="0">
                <a:solidFill>
                  <a:srgbClr val="ED8B00"/>
                </a:solidFill>
              </a:rPr>
              <a:t>ǀ Oberneuland ǀ </a:t>
            </a:r>
            <a:r>
              <a:rPr lang="de-DE" dirty="0" err="1" smtClean="0">
                <a:solidFill>
                  <a:srgbClr val="ED8B00"/>
                </a:solidFill>
              </a:rPr>
              <a:t>Borgfeld</a:t>
            </a:r>
            <a:endParaRPr lang="de-DE" dirty="0" smtClean="0">
              <a:solidFill>
                <a:srgbClr val="ED8B00"/>
              </a:solidFill>
            </a:endParaRPr>
          </a:p>
          <a:p>
            <a:pPr>
              <a:buClr>
                <a:schemeClr val="tx1"/>
              </a:buClr>
            </a:pPr>
            <a:r>
              <a:rPr lang="de-DE" sz="1600" dirty="0" smtClean="0"/>
              <a:t>Sieben modernisierte </a:t>
            </a:r>
            <a:r>
              <a:rPr lang="de-DE" sz="1600" b="1" dirty="0" smtClean="0"/>
              <a:t>Recycling-Stationen</a:t>
            </a:r>
            <a:r>
              <a:rPr lang="de-DE" sz="1600" dirty="0" smtClean="0"/>
              <a:t> mit Annahme nahezu aller Abfälle</a:t>
            </a:r>
          </a:p>
          <a:p>
            <a:pPr>
              <a:buClr>
                <a:schemeClr val="tx1"/>
              </a:buClr>
            </a:pPr>
            <a:r>
              <a:rPr lang="de-DE" sz="1600" b="1" dirty="0" smtClean="0"/>
              <a:t>Öffnungszeiten</a:t>
            </a:r>
            <a:r>
              <a:rPr lang="de-DE" sz="1600" dirty="0"/>
              <a:t>: 4</a:t>
            </a:r>
            <a:r>
              <a:rPr lang="de-DE" sz="1600" dirty="0" smtClean="0"/>
              <a:t> </a:t>
            </a:r>
            <a:r>
              <a:rPr lang="de-DE" sz="1600" dirty="0"/>
              <a:t>Tage von 9 – 17 </a:t>
            </a:r>
            <a:r>
              <a:rPr lang="de-DE" sz="1600" dirty="0" smtClean="0"/>
              <a:t>Uhr, </a:t>
            </a:r>
            <a:r>
              <a:rPr lang="de-DE" sz="1600" dirty="0"/>
              <a:t> </a:t>
            </a:r>
            <a:r>
              <a:rPr lang="de-DE" sz="1600" dirty="0" smtClean="0"/>
              <a:t>ein Wochentag von 11 – 19 Uhr, Samstag 9 - 14 Uhr </a:t>
            </a:r>
            <a:br>
              <a:rPr lang="de-DE" sz="1600" dirty="0" smtClean="0"/>
            </a:br>
            <a:endParaRPr lang="de-DE" sz="1600" dirty="0"/>
          </a:p>
          <a:p>
            <a:pPr marL="0" indent="0">
              <a:buNone/>
            </a:pPr>
            <a:r>
              <a:rPr lang="de-DE" sz="2400" b="1" dirty="0" smtClean="0">
                <a:solidFill>
                  <a:srgbClr val="62A70F"/>
                </a:solidFill>
              </a:rPr>
              <a:t>Grün: </a:t>
            </a:r>
            <a:r>
              <a:rPr lang="de-DE" sz="2400" b="1" dirty="0">
                <a:solidFill>
                  <a:srgbClr val="62A70F"/>
                </a:solidFill>
              </a:rPr>
              <a:t>7 </a:t>
            </a:r>
            <a:r>
              <a:rPr lang="de-DE" sz="2400" b="1" dirty="0" smtClean="0">
                <a:solidFill>
                  <a:srgbClr val="62A70F"/>
                </a:solidFill>
              </a:rPr>
              <a:t>Grün-Stationen </a:t>
            </a:r>
            <a:r>
              <a:rPr lang="de-DE" sz="2400" b="1" dirty="0">
                <a:solidFill>
                  <a:srgbClr val="62A70F"/>
                </a:solidFill>
              </a:rPr>
              <a:t/>
            </a:r>
            <a:br>
              <a:rPr lang="de-DE" sz="2400" b="1" dirty="0">
                <a:solidFill>
                  <a:srgbClr val="62A70F"/>
                </a:solidFill>
              </a:rPr>
            </a:br>
            <a:r>
              <a:rPr lang="de-DE" dirty="0" err="1">
                <a:solidFill>
                  <a:srgbClr val="62A70F"/>
                </a:solidFill>
              </a:rPr>
              <a:t>Aumund</a:t>
            </a:r>
            <a:r>
              <a:rPr lang="de-DE" dirty="0">
                <a:solidFill>
                  <a:srgbClr val="62A70F"/>
                </a:solidFill>
              </a:rPr>
              <a:t> ǀ  Huchting ǀ </a:t>
            </a:r>
            <a:r>
              <a:rPr lang="de-DE" dirty="0" err="1">
                <a:solidFill>
                  <a:srgbClr val="62A70F"/>
                </a:solidFill>
              </a:rPr>
              <a:t>Hemelingen</a:t>
            </a:r>
            <a:r>
              <a:rPr lang="de-DE" dirty="0">
                <a:solidFill>
                  <a:srgbClr val="62A70F"/>
                </a:solidFill>
              </a:rPr>
              <a:t> ǀ </a:t>
            </a:r>
            <a:r>
              <a:rPr lang="de-DE" dirty="0" err="1">
                <a:solidFill>
                  <a:srgbClr val="62A70F"/>
                </a:solidFill>
              </a:rPr>
              <a:t>Findorff</a:t>
            </a:r>
            <a:r>
              <a:rPr lang="de-DE" dirty="0">
                <a:solidFill>
                  <a:srgbClr val="62A70F"/>
                </a:solidFill>
              </a:rPr>
              <a:t> ǀ </a:t>
            </a:r>
            <a:r>
              <a:rPr lang="de-DE" dirty="0" err="1">
                <a:solidFill>
                  <a:srgbClr val="62A70F"/>
                </a:solidFill>
              </a:rPr>
              <a:t>Obervieland</a:t>
            </a:r>
            <a:r>
              <a:rPr lang="de-DE" dirty="0">
                <a:solidFill>
                  <a:srgbClr val="62A70F"/>
                </a:solidFill>
              </a:rPr>
              <a:t> ǀ Horn ǀ Oslebshausen</a:t>
            </a:r>
          </a:p>
          <a:p>
            <a:pPr>
              <a:buClr>
                <a:schemeClr val="tx1"/>
              </a:buClr>
            </a:pPr>
            <a:r>
              <a:rPr lang="de-DE" sz="1600" b="1" dirty="0" smtClean="0"/>
              <a:t>Grün-Stationen:</a:t>
            </a:r>
            <a:r>
              <a:rPr lang="de-DE" sz="1600" dirty="0" smtClean="0"/>
              <a:t> Fokussierung </a:t>
            </a:r>
            <a:r>
              <a:rPr lang="de-DE" sz="1600" dirty="0"/>
              <a:t>auf </a:t>
            </a:r>
            <a:r>
              <a:rPr lang="de-DE" sz="1600" dirty="0" smtClean="0"/>
              <a:t>Ankerabfall Grünabfall</a:t>
            </a:r>
            <a:endParaRPr lang="de-DE" sz="1600" dirty="0"/>
          </a:p>
          <a:p>
            <a:pPr>
              <a:buClr>
                <a:schemeClr val="tx1"/>
              </a:buClr>
            </a:pPr>
            <a:r>
              <a:rPr lang="de-DE" sz="1600" b="1" dirty="0"/>
              <a:t>Öffnungszeiten</a:t>
            </a:r>
            <a:r>
              <a:rPr lang="de-DE" sz="1600" dirty="0"/>
              <a:t>: 2 Tage/Woche plus Samstag von 9 – 14 Uhr in der Saison (März bis November)</a:t>
            </a:r>
          </a:p>
          <a:p>
            <a:pPr>
              <a:buClr>
                <a:schemeClr val="tx1"/>
              </a:buClr>
            </a:pPr>
            <a:r>
              <a:rPr lang="de-DE" sz="1600" b="1" dirty="0" smtClean="0"/>
              <a:t>Containerstandplatz</a:t>
            </a:r>
            <a:r>
              <a:rPr lang="de-DE" sz="1600" dirty="0" smtClean="0"/>
              <a:t> </a:t>
            </a:r>
            <a:r>
              <a:rPr lang="de-DE" sz="1600" dirty="0"/>
              <a:t>zur Annahme von Glas, Textilien und Elektrokleingeräten</a:t>
            </a:r>
            <a:endParaRPr lang="de-DE" sz="16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673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42913" y="2071693"/>
            <a:ext cx="10173724" cy="4152127"/>
          </a:xfrm>
        </p:spPr>
        <p:txBody>
          <a:bodyPr/>
          <a:lstStyle/>
          <a:p>
            <a:r>
              <a:rPr lang="de-DE" dirty="0" smtClean="0"/>
              <a:t>Keine Schließung von Recycling-Stationen</a:t>
            </a:r>
          </a:p>
          <a:p>
            <a:r>
              <a:rPr lang="de-DE" dirty="0" smtClean="0"/>
              <a:t>Höhere Anzahl Vollsortimenter: 7 (8) statt jetzt 4</a:t>
            </a:r>
          </a:p>
          <a:p>
            <a:r>
              <a:rPr lang="de-DE" dirty="0" smtClean="0"/>
              <a:t>Verbesserte Abgabeergonomie: 2 Top-Modern-Stationen (Osterholz, Hulsberg)</a:t>
            </a:r>
          </a:p>
          <a:p>
            <a:r>
              <a:rPr lang="de-DE" dirty="0" smtClean="0"/>
              <a:t>Verkürzter Aufenthalt und </a:t>
            </a:r>
            <a:r>
              <a:rPr lang="de-DE" dirty="0"/>
              <a:t>Z</a:t>
            </a:r>
            <a:r>
              <a:rPr lang="de-DE" dirty="0" smtClean="0"/>
              <a:t>eitgewinn für die Kunden: optimierte Verkehrsführung</a:t>
            </a:r>
          </a:p>
          <a:p>
            <a:r>
              <a:rPr lang="de-DE" dirty="0"/>
              <a:t>N</a:t>
            </a:r>
            <a:r>
              <a:rPr lang="de-DE" dirty="0" smtClean="0"/>
              <a:t>eue Öffnungszeiten: Sa bis 14 Uhr, Donnerstag 11-19 Uhr</a:t>
            </a:r>
          </a:p>
          <a:p>
            <a:r>
              <a:rPr lang="de-DE" dirty="0" smtClean="0"/>
              <a:t>Förderung der Wiederverwendung z.B. Elektrokleingeräte</a:t>
            </a:r>
          </a:p>
          <a:p>
            <a:r>
              <a:rPr lang="de-DE" dirty="0" smtClean="0"/>
              <a:t>Verringerung der CO</a:t>
            </a:r>
            <a:r>
              <a:rPr lang="de-DE" sz="1400" b="1" dirty="0" smtClean="0"/>
              <a:t>2</a:t>
            </a:r>
            <a:r>
              <a:rPr lang="de-DE" dirty="0" smtClean="0"/>
              <a:t>-Belastung</a:t>
            </a:r>
            <a:r>
              <a:rPr lang="de-DE" dirty="0"/>
              <a:t> </a:t>
            </a:r>
            <a:r>
              <a:rPr lang="de-DE" dirty="0" smtClean="0"/>
              <a:t>um 16,1 % </a:t>
            </a:r>
            <a:endParaRPr lang="de-DE" dirty="0"/>
          </a:p>
          <a:p>
            <a:r>
              <a:rPr lang="de-DE" dirty="0" smtClean="0"/>
              <a:t>Durchsetzung von Gebührengerechtigkeit: Eingangskontrolle</a:t>
            </a:r>
          </a:p>
          <a:p>
            <a:r>
              <a:rPr lang="de-DE" dirty="0" smtClean="0"/>
              <a:t>Geringere Auswirkungen auf Gebühren als Alternative 15+1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für die Bremer Bürger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1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 2 Auslastung der Station</a:t>
            </a:r>
            <a:endParaRPr lang="de-DE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399128"/>
              </p:ext>
            </p:extLst>
          </p:nvPr>
        </p:nvGraphicFramePr>
        <p:xfrm>
          <a:off x="676935" y="1651819"/>
          <a:ext cx="8181930" cy="534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33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 2: Jahreszeitliche Verteilung der Anlieferungen</a:t>
            </a:r>
            <a:endParaRPr lang="de-DE" dirty="0"/>
          </a:p>
        </p:txBody>
      </p:sp>
      <p:pic>
        <p:nvPicPr>
          <p:cNvPr id="5" name="Grafik 4" descr="cid:image003.png@01D70132.25092D7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8" y="1651820"/>
            <a:ext cx="8782557" cy="5614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5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 2: Jahreszeitliche Verteilung der Anlieferungen</a:t>
            </a:r>
            <a:endParaRPr lang="de-DE" dirty="0"/>
          </a:p>
        </p:txBody>
      </p:sp>
      <p:pic>
        <p:nvPicPr>
          <p:cNvPr id="6" name="Grafik 5" descr="cid:image002.png@01D70132.25092D7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602659"/>
            <a:ext cx="7799333" cy="558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0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 3 und 4 „Einsparerwartungen“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235813"/>
              </p:ext>
            </p:extLst>
          </p:nvPr>
        </p:nvGraphicFramePr>
        <p:xfrm>
          <a:off x="1024759" y="2180539"/>
          <a:ext cx="7545741" cy="1635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487">
                  <a:extLst>
                    <a:ext uri="{9D8B030D-6E8A-4147-A177-3AD203B41FA5}">
                      <a16:colId xmlns:a16="http://schemas.microsoft.com/office/drawing/2014/main" val="2994171791"/>
                    </a:ext>
                  </a:extLst>
                </a:gridCol>
                <a:gridCol w="1077487">
                  <a:extLst>
                    <a:ext uri="{9D8B030D-6E8A-4147-A177-3AD203B41FA5}">
                      <a16:colId xmlns:a16="http://schemas.microsoft.com/office/drawing/2014/main" val="4279225080"/>
                    </a:ext>
                  </a:extLst>
                </a:gridCol>
                <a:gridCol w="1077487">
                  <a:extLst>
                    <a:ext uri="{9D8B030D-6E8A-4147-A177-3AD203B41FA5}">
                      <a16:colId xmlns:a16="http://schemas.microsoft.com/office/drawing/2014/main" val="2052927408"/>
                    </a:ext>
                  </a:extLst>
                </a:gridCol>
                <a:gridCol w="1078320">
                  <a:extLst>
                    <a:ext uri="{9D8B030D-6E8A-4147-A177-3AD203B41FA5}">
                      <a16:colId xmlns:a16="http://schemas.microsoft.com/office/drawing/2014/main" val="4017457844"/>
                    </a:ext>
                  </a:extLst>
                </a:gridCol>
                <a:gridCol w="1078320">
                  <a:extLst>
                    <a:ext uri="{9D8B030D-6E8A-4147-A177-3AD203B41FA5}">
                      <a16:colId xmlns:a16="http://schemas.microsoft.com/office/drawing/2014/main" val="42417396"/>
                    </a:ext>
                  </a:extLst>
                </a:gridCol>
                <a:gridCol w="1078320">
                  <a:extLst>
                    <a:ext uri="{9D8B030D-6E8A-4147-A177-3AD203B41FA5}">
                      <a16:colId xmlns:a16="http://schemas.microsoft.com/office/drawing/2014/main" val="896250435"/>
                    </a:ext>
                  </a:extLst>
                </a:gridCol>
                <a:gridCol w="1078320">
                  <a:extLst>
                    <a:ext uri="{9D8B030D-6E8A-4147-A177-3AD203B41FA5}">
                      <a16:colId xmlns:a16="http://schemas.microsoft.com/office/drawing/2014/main" val="3764719458"/>
                    </a:ext>
                  </a:extLst>
                </a:gridCol>
              </a:tblGrid>
              <a:tr h="1206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IST 15 Stationen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Alternative Modern und Grün (15+1)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Alternative RS 15+1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Alternative RS 11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Alternative RS 9+1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Alternative RS 7+1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Alternative RS 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719244"/>
                  </a:ext>
                </a:extLst>
              </a:tr>
              <a:tr h="429177">
                <a:tc>
                  <a:txBody>
                    <a:bodyPr/>
                    <a:lstStyle/>
                    <a:p>
                      <a:pPr marL="0" algn="ctr" defTabSz="80148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68580" marR="68580" marT="0" marB="0">
                    <a:solidFill>
                      <a:srgbClr val="F8D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7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7,5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5,8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5,85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5,7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4,4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7097415"/>
                  </a:ext>
                </a:extLst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569247" y="1783507"/>
            <a:ext cx="674595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371" lvl="0" indent="-380371" defTabSz="801487">
              <a:lnSpc>
                <a:spcPct val="90000"/>
              </a:lnSpc>
              <a:spcBef>
                <a:spcPts val="876"/>
              </a:spcBef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000000"/>
                </a:solidFill>
              </a:rPr>
              <a:t>Jährliche Betriebskosten der Alternativen in Mio. €/a</a:t>
            </a:r>
            <a:endParaRPr lang="de-DE" sz="2200" dirty="0">
              <a:solidFill>
                <a:srgbClr val="0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80080" y="4213214"/>
            <a:ext cx="7798005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371" lvl="0" indent="-380371" defTabSz="801487">
              <a:lnSpc>
                <a:spcPct val="90000"/>
              </a:lnSpc>
              <a:spcBef>
                <a:spcPts val="876"/>
              </a:spcBef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000000"/>
                </a:solidFill>
              </a:rPr>
              <a:t>Kostenvorteil von „Modern und Grün“ gegenüber „RS 15 + 1“.</a:t>
            </a:r>
          </a:p>
          <a:p>
            <a:pPr marL="818340" lvl="1" indent="-380371" defTabSz="801487">
              <a:lnSpc>
                <a:spcPct val="90000"/>
              </a:lnSpc>
              <a:spcBef>
                <a:spcPts val="876"/>
              </a:spcBef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0000"/>
                </a:solidFill>
              </a:rPr>
              <a:t>80 T€/a Findorff</a:t>
            </a:r>
          </a:p>
          <a:p>
            <a:pPr marL="818340" lvl="1" indent="-380371" defTabSz="801487">
              <a:lnSpc>
                <a:spcPct val="90000"/>
              </a:lnSpc>
              <a:spcBef>
                <a:spcPts val="876"/>
              </a:spcBef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0000"/>
                </a:solidFill>
              </a:rPr>
              <a:t>80 T€/a Oslebshausen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69246" y="5523525"/>
            <a:ext cx="9931605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371" lvl="0" indent="-380371" defTabSz="801487">
              <a:lnSpc>
                <a:spcPct val="90000"/>
              </a:lnSpc>
              <a:spcBef>
                <a:spcPts val="876"/>
              </a:spcBef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000000"/>
                </a:solidFill>
              </a:rPr>
              <a:t>Auswirkungen auf die </a:t>
            </a:r>
            <a:r>
              <a:rPr lang="de-DE" sz="2200" dirty="0">
                <a:solidFill>
                  <a:srgbClr val="000000"/>
                </a:solidFill>
              </a:rPr>
              <a:t>M</a:t>
            </a:r>
            <a:r>
              <a:rPr lang="de-DE" sz="2200" dirty="0" smtClean="0">
                <a:solidFill>
                  <a:srgbClr val="000000"/>
                </a:solidFill>
              </a:rPr>
              <a:t>üllgebühren am Beispiel des 120 l Restabfallbehälters.</a:t>
            </a:r>
            <a:endParaRPr lang="de-DE" sz="2200" dirty="0">
              <a:solidFill>
                <a:srgbClr val="000000"/>
              </a:solidFill>
            </a:endParaRP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153381439"/>
              </p:ext>
            </p:extLst>
          </p:nvPr>
        </p:nvGraphicFramePr>
        <p:xfrm>
          <a:off x="2358948" y="5920557"/>
          <a:ext cx="5791994" cy="72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2733152" y="6464026"/>
            <a:ext cx="6029011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Jahresgebühr (Grund- und Leistungsanteil): 225,5 €/a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6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lvl="1"/>
            <a:r>
              <a:rPr lang="de-DE" sz="2000" dirty="0"/>
              <a:t>Diese Option ist die </a:t>
            </a:r>
            <a:r>
              <a:rPr lang="de-DE" sz="2000" b="1" dirty="0"/>
              <a:t>unwirtschaftlichste Alternative </a:t>
            </a:r>
            <a:r>
              <a:rPr lang="de-DE" sz="2000" dirty="0"/>
              <a:t>und daher nicht vereinbar mit einem verantwortlichen und wirtschaftlichen Umgang mit den Gebühren der Bremerinnen und </a:t>
            </a:r>
            <a:r>
              <a:rPr lang="de-DE" sz="2000" dirty="0" smtClean="0"/>
              <a:t>Bremer.</a:t>
            </a:r>
          </a:p>
          <a:p>
            <a:pPr lvl="1"/>
            <a:r>
              <a:rPr lang="de-DE" sz="2000" b="1" dirty="0"/>
              <a:t>Ortsgesetzliche Anforderungen</a:t>
            </a:r>
            <a:r>
              <a:rPr lang="de-DE" sz="2000" dirty="0"/>
              <a:t> hinsichtlich der Abfallherkunft können nicht sichergestellt werden.</a:t>
            </a:r>
          </a:p>
          <a:p>
            <a:pPr lvl="1"/>
            <a:r>
              <a:rPr lang="de-DE" sz="2000" dirty="0"/>
              <a:t>Ein </a:t>
            </a:r>
            <a:r>
              <a:rPr lang="de-DE" sz="2000" b="1" dirty="0"/>
              <a:t>revisionssicherer Zahlungsverkehr </a:t>
            </a:r>
            <a:r>
              <a:rPr lang="de-DE" sz="2000" dirty="0"/>
              <a:t>kann nicht gewährleistet werden</a:t>
            </a:r>
            <a:r>
              <a:rPr lang="de-DE" sz="2000" dirty="0" smtClean="0"/>
              <a:t>.</a:t>
            </a:r>
            <a:endParaRPr lang="de-DE" sz="2000" dirty="0"/>
          </a:p>
          <a:p>
            <a:pPr lvl="1"/>
            <a:r>
              <a:rPr lang="de-DE" sz="2000" dirty="0" smtClean="0"/>
              <a:t>Das </a:t>
            </a:r>
            <a:r>
              <a:rPr lang="de-DE" sz="2000" dirty="0"/>
              <a:t>abfallwirtschaftliche Ziel der „</a:t>
            </a:r>
            <a:r>
              <a:rPr lang="de-DE" sz="2000" b="1" dirty="0"/>
              <a:t>Vorbereitung zur Wiederverwendung</a:t>
            </a:r>
            <a:r>
              <a:rPr lang="de-DE" sz="2000" dirty="0"/>
              <a:t>“ aus dem Kreislaufwirtschaftsgesetz kann nicht ausreichend verfolgt werden.</a:t>
            </a:r>
          </a:p>
          <a:p>
            <a:pPr lvl="1"/>
            <a:r>
              <a:rPr lang="de-DE" sz="2000" dirty="0"/>
              <a:t>Die </a:t>
            </a:r>
            <a:r>
              <a:rPr lang="de-DE" sz="2000" b="1" dirty="0"/>
              <a:t>Sammlung </a:t>
            </a:r>
            <a:r>
              <a:rPr lang="de-DE" sz="2000" b="1" dirty="0" smtClean="0"/>
              <a:t>von Elektrokleingeräten </a:t>
            </a:r>
            <a:r>
              <a:rPr lang="de-DE" sz="2000" dirty="0"/>
              <a:t>mit Li-Ionen-Akkus erfordert die Annahme, Prüfung und Zuordnung durch geschultes Personal.</a:t>
            </a:r>
          </a:p>
          <a:p>
            <a:pPr marL="220743" lvl="1" indent="0"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 5: Weiterbetrieb der Grün-Stationen in der jetzigen Form</a:t>
            </a:r>
            <a:endParaRPr lang="de-DE" dirty="0"/>
          </a:p>
        </p:txBody>
      </p:sp>
      <p:sp>
        <p:nvSpPr>
          <p:cNvPr id="3" name="Pfeil nach rechts 2"/>
          <p:cNvSpPr/>
          <p:nvPr/>
        </p:nvSpPr>
        <p:spPr>
          <a:xfrm>
            <a:off x="786581" y="5702710"/>
            <a:ext cx="678425" cy="353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533833" y="5698881"/>
            <a:ext cx="4576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Aus Sicht der DBS keine Handlungsoption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873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42913" y="2227140"/>
            <a:ext cx="9505950" cy="1509118"/>
          </a:xfrm>
        </p:spPr>
        <p:txBody>
          <a:bodyPr/>
          <a:lstStyle/>
          <a:p>
            <a:r>
              <a:rPr lang="de-DE" dirty="0" smtClean="0"/>
              <a:t>Im Jahr 2020 (</a:t>
            </a:r>
            <a:r>
              <a:rPr lang="de-DE" dirty="0" err="1"/>
              <a:t>c</a:t>
            </a:r>
            <a:r>
              <a:rPr lang="de-DE" dirty="0" err="1" smtClean="0"/>
              <a:t>oronabedingte</a:t>
            </a:r>
            <a:r>
              <a:rPr lang="de-DE" dirty="0" smtClean="0"/>
              <a:t> Schließungen) statistisch nicht nachweisbar</a:t>
            </a:r>
          </a:p>
          <a:p>
            <a:r>
              <a:rPr lang="de-DE" dirty="0" smtClean="0"/>
              <a:t>Erwartung DBS: Anpassung der Nutzung an die neuen Öffnungszeiten</a:t>
            </a:r>
          </a:p>
          <a:p>
            <a:r>
              <a:rPr lang="de-DE" dirty="0" smtClean="0"/>
              <a:t>Präventive, sanktionierende und operative Maßnahmen</a:t>
            </a:r>
          </a:p>
          <a:p>
            <a:pPr marL="0" indent="0">
              <a:buNone/>
            </a:pPr>
            <a:endParaRPr lang="de-DE" dirty="0" smtClean="0"/>
          </a:p>
          <a:p>
            <a:pPr marL="220743" lvl="1" indent="0"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 6: Illegale Ablagerungen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3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B142_PowerPointVorlage_07">
  <a:themeElements>
    <a:clrScheme name="BEB Farbpalette">
      <a:dk1>
        <a:srgbClr val="000000"/>
      </a:dk1>
      <a:lt1>
        <a:srgbClr val="FFFFFF"/>
      </a:lt1>
      <a:dk2>
        <a:srgbClr val="2C2826"/>
      </a:dk2>
      <a:lt2>
        <a:srgbClr val="EEEEEE"/>
      </a:lt2>
      <a:accent1>
        <a:srgbClr val="ED8B00"/>
      </a:accent1>
      <a:accent2>
        <a:srgbClr val="D72415"/>
      </a:accent2>
      <a:accent3>
        <a:srgbClr val="79C200"/>
      </a:accent3>
      <a:accent4>
        <a:srgbClr val="888B8D"/>
      </a:accent4>
      <a:accent5>
        <a:srgbClr val="636669"/>
      </a:accent5>
      <a:accent6>
        <a:srgbClr val="2C2826"/>
      </a:accent6>
      <a:hlink>
        <a:srgbClr val="EE8B00"/>
      </a:hlink>
      <a:folHlink>
        <a:srgbClr val="FFBB5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EB Farbpalette">
        <a:dk1>
          <a:srgbClr val="000000"/>
        </a:dk1>
        <a:lt1>
          <a:srgbClr val="FFFFFF"/>
        </a:lt1>
        <a:dk2>
          <a:srgbClr val="2C2826"/>
        </a:dk2>
        <a:lt2>
          <a:srgbClr val="EEEEEE"/>
        </a:lt2>
        <a:accent1>
          <a:srgbClr val="ED8B00"/>
        </a:accent1>
        <a:accent2>
          <a:srgbClr val="D72415"/>
        </a:accent2>
        <a:accent3>
          <a:srgbClr val="79C200"/>
        </a:accent3>
        <a:accent4>
          <a:srgbClr val="888B8D"/>
        </a:accent4>
        <a:accent5>
          <a:srgbClr val="636669"/>
        </a:accent5>
        <a:accent6>
          <a:srgbClr val="2C2826"/>
        </a:accent6>
        <a:hlink>
          <a:srgbClr val="EE8B00"/>
        </a:hlink>
        <a:folHlink>
          <a:srgbClr val="FFBB57"/>
        </a:folHlink>
      </a:clrScheme>
    </a:extraClrScheme>
  </a:extraClrSchemeLst>
  <a:custClrLst>
    <a:custClr name="BEB Orange">
      <a:srgbClr val="ED8B00"/>
    </a:custClr>
    <a:custClr name="Schrift Hellgrau">
      <a:srgbClr val="888B8D"/>
    </a:custClr>
    <a:custClr name="Schrift Grau">
      <a:srgbClr val="63666A"/>
    </a:custClr>
    <a:custClr name="Schrift Schwarz">
      <a:srgbClr val="2D2927"/>
    </a:custClr>
    <a:custClr name="HG Hellgrau">
      <a:srgbClr val="EEEEEE"/>
    </a:custClr>
    <a:custClr name="Ampel Nicht Erlaubt">
      <a:srgbClr val="BB3126"/>
    </a:custClr>
    <a:custClr name="Ampel Erlaubt">
      <a:srgbClr val="A1CF2B"/>
    </a:custClr>
    <a:custClr name="Glas">
      <a:srgbClr val="67823A"/>
    </a:custClr>
    <a:custClr name="Gelber Sack">
      <a:srgbClr val="FFDD00"/>
    </a:custClr>
    <a:custClr name="Papier/Pappe">
      <a:srgbClr val="0080C8"/>
    </a:custClr>
    <a:custClr name="Gartenabfälle">
      <a:srgbClr val="84BD00"/>
    </a:custClr>
    <a:custClr name="Textilien/Schuhe">
      <a:srgbClr val="9C9C9C"/>
    </a:custClr>
    <a:custClr name="Elektro und -geräte">
      <a:srgbClr val="6BC1B3"/>
    </a:custClr>
    <a:custClr name="Bauabfälle">
      <a:srgbClr val="CDA077"/>
    </a:custClr>
    <a:custClr name="Sperrmüll">
      <a:srgbClr val="FBBA00"/>
    </a:custClr>
    <a:custClr name="Schadstoffe">
      <a:srgbClr val="E63026"/>
    </a:custClr>
    <a:custClr name="Restmüll">
      <a:srgbClr val="565656"/>
    </a:custClr>
    <a:custClr name="Bioabfall">
      <a:srgbClr val="914C2D"/>
    </a:custClr>
    <a:custClr name="Metalle">
      <a:srgbClr val="AF1685"/>
    </a:custClr>
    <a:custClr name="Diagrammfarbe 1">
      <a:srgbClr val="ED7200"/>
    </a:custClr>
    <a:custClr name="Diagrammfarbe 2">
      <a:srgbClr val="EA8A22"/>
    </a:custClr>
    <a:custClr name="Diagrammfarbe 3">
      <a:srgbClr val="985A13"/>
    </a:custClr>
    <a:custClr name="Diagrammfarbe 4">
      <a:srgbClr val="C4751B"/>
    </a:custClr>
    <a:custClr name="Diagrammfarbe 5">
      <a:srgbClr val="EAA84F"/>
    </a:custClr>
    <a:custClr name="Diagrammfarbe 6">
      <a:srgbClr val="EBC491"/>
    </a:custClr>
    <a:custClr name="Diagrammfarbe 7">
      <a:srgbClr val="ECDEC9"/>
    </a:custClr>
    <a:custClr name="Diagrammfarbe 8">
      <a:srgbClr val="0F6F9E"/>
    </a:custClr>
    <a:custClr name="Diagrammfarbe 9">
      <a:srgbClr val="0F83A9"/>
    </a:custClr>
    <a:custClr name="Diagrammfarbe 10">
      <a:srgbClr val="65A2B7"/>
    </a:custClr>
    <a:custClr name="Diagrammfarbe 11">
      <a:srgbClr val="95AFB8"/>
    </a:custClr>
    <a:custClr name="Diagrammfarbe Neutral">
      <a:srgbClr val="B0B2B4"/>
    </a:custClr>
  </a:custClrLst>
  <a:extLst>
    <a:ext uri="{05A4C25C-085E-4340-85A3-A5531E510DB2}">
      <thm15:themeFamily xmlns:thm15="http://schemas.microsoft.com/office/thememl/2012/main" name="BEB196_LO_Power Point Vorlage_03" id="{666AD47A-91AF-FC4D-A288-6F94001A9B56}" vid="{C51F3287-0E53-8247-8486-0FAC29EF78B2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EB Orange">
      <a:srgbClr val="ED8B00"/>
    </a:custClr>
    <a:custClr name="Schrift Hellgrau">
      <a:srgbClr val="888B8D"/>
    </a:custClr>
    <a:custClr name="Schrift Grau">
      <a:srgbClr val="63666A"/>
    </a:custClr>
    <a:custClr name="Schrift Schwarz">
      <a:srgbClr val="2D2927"/>
    </a:custClr>
    <a:custClr name="HG Hellgrau">
      <a:srgbClr val="EEEEEE"/>
    </a:custClr>
    <a:custClr name="Ampel Nicht Erlaubt">
      <a:srgbClr val="BB3126"/>
    </a:custClr>
    <a:custClr name="Ampel Erlaubt">
      <a:srgbClr val="A1CF2B"/>
    </a:custClr>
    <a:custClr name="Glas">
      <a:srgbClr val="67823A"/>
    </a:custClr>
    <a:custClr name="Gelber Sack">
      <a:srgbClr val="FFDD00"/>
    </a:custClr>
    <a:custClr name="Papier/Pappe">
      <a:srgbClr val="0080C8"/>
    </a:custClr>
    <a:custClr name="Gartenabfälle">
      <a:srgbClr val="84BD00"/>
    </a:custClr>
    <a:custClr name="Textilien/Schuhe">
      <a:srgbClr val="9C9C9C"/>
    </a:custClr>
    <a:custClr name="Elektro und -geräte">
      <a:srgbClr val="6BC1B3"/>
    </a:custClr>
    <a:custClr name="Bauabfälle">
      <a:srgbClr val="CDA077"/>
    </a:custClr>
    <a:custClr name="Sperrmüll">
      <a:srgbClr val="FBBA00"/>
    </a:custClr>
    <a:custClr name="Schadstoffe">
      <a:srgbClr val="E63026"/>
    </a:custClr>
    <a:custClr name="Restmüll">
      <a:srgbClr val="565656"/>
    </a:custClr>
    <a:custClr name="Bioabfall">
      <a:srgbClr val="914C2D"/>
    </a:custClr>
    <a:custClr name="Metalle">
      <a:srgbClr val="AF1685"/>
    </a:custClr>
  </a:custClr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676</Words>
  <Application>Microsoft Office PowerPoint</Application>
  <PresentationFormat>Benutzerdefiniert</PresentationFormat>
  <Paragraphs>127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BEB142_PowerPointVorlage_07</vt:lpstr>
      <vt:lpstr>Benutzerdefiniertes Design</vt:lpstr>
      <vt:lpstr>PowerPoint-Präsentation</vt:lpstr>
      <vt:lpstr>Top. Modern. Grün.</vt:lpstr>
      <vt:lpstr>Vorteile für die Bremer Bürger</vt:lpstr>
      <vt:lpstr>Frage 2 Auslastung der Station</vt:lpstr>
      <vt:lpstr>Frage 2: Jahreszeitliche Verteilung der Anlieferungen</vt:lpstr>
      <vt:lpstr>Frage 2: Jahreszeitliche Verteilung der Anlieferungen</vt:lpstr>
      <vt:lpstr>Fragen 3 und 4 „Einsparerwartungen“</vt:lpstr>
      <vt:lpstr>Frage 5: Weiterbetrieb der Grün-Stationen in der jetzigen Form</vt:lpstr>
      <vt:lpstr>Frage 6: Illegale Ablagerungen</vt:lpstr>
      <vt:lpstr>Frage 7: CO₂-Entstehung</vt:lpstr>
      <vt:lpstr>Frage 8: Vollwertige Recycling-Station im Bremer Westen</vt:lpstr>
      <vt:lpstr>PowerPoint-Präsentation</vt:lpstr>
      <vt:lpstr>Top. Modern. Grün.</vt:lpstr>
      <vt:lpstr>Entwicklungsplan Modern + Grün</vt:lpstr>
    </vt:vector>
  </TitlesOfParts>
  <Company>Umweltbetrieb Bremen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Moin!</dc:title>
  <dc:creator>Bossaller, Eva</dc:creator>
  <cp:lastModifiedBy>Müller, Susanne (Ortsamt West)</cp:lastModifiedBy>
  <cp:revision>709</cp:revision>
  <cp:lastPrinted>2020-12-08T15:47:10Z</cp:lastPrinted>
  <dcterms:created xsi:type="dcterms:W3CDTF">2017-10-26T06:40:11Z</dcterms:created>
  <dcterms:modified xsi:type="dcterms:W3CDTF">2021-03-05T08:37:37Z</dcterms:modified>
</cp:coreProperties>
</file>