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36"/>
  </p:notesMasterIdLst>
  <p:sldIdLst>
    <p:sldId id="263" r:id="rId3"/>
    <p:sldId id="260" r:id="rId4"/>
    <p:sldId id="266" r:id="rId5"/>
    <p:sldId id="265" r:id="rId6"/>
    <p:sldId id="269" r:id="rId7"/>
    <p:sldId id="268" r:id="rId8"/>
    <p:sldId id="270" r:id="rId9"/>
    <p:sldId id="287" r:id="rId10"/>
    <p:sldId id="274" r:id="rId11"/>
    <p:sldId id="261" r:id="rId12"/>
    <p:sldId id="271" r:id="rId13"/>
    <p:sldId id="272" r:id="rId14"/>
    <p:sldId id="273" r:id="rId15"/>
    <p:sldId id="292" r:id="rId16"/>
    <p:sldId id="286" r:id="rId17"/>
    <p:sldId id="264" r:id="rId18"/>
    <p:sldId id="275" r:id="rId19"/>
    <p:sldId id="283" r:id="rId20"/>
    <p:sldId id="276" r:id="rId21"/>
    <p:sldId id="277" r:id="rId22"/>
    <p:sldId id="278" r:id="rId23"/>
    <p:sldId id="279" r:id="rId24"/>
    <p:sldId id="281" r:id="rId25"/>
    <p:sldId id="282" r:id="rId26"/>
    <p:sldId id="293" r:id="rId27"/>
    <p:sldId id="285" r:id="rId28"/>
    <p:sldId id="288" r:id="rId29"/>
    <p:sldId id="289" r:id="rId30"/>
    <p:sldId id="290" r:id="rId31"/>
    <p:sldId id="291" r:id="rId32"/>
    <p:sldId id="284" r:id="rId33"/>
    <p:sldId id="294" r:id="rId34"/>
    <p:sldId id="280" r:id="rId35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000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000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000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000" kern="1200" baseline="-250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enholt, Julius (Bildung)" initials="WJ(" lastIdx="1" clrIdx="0">
    <p:extLst>
      <p:ext uri="{19B8F6BF-5375-455C-9EA6-DF929625EA0E}">
        <p15:presenceInfo xmlns:p15="http://schemas.microsoft.com/office/powerpoint/2012/main" userId="S-1-5-21-3170351226-4160641934-2211447670-1199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2001A"/>
    <a:srgbClr val="C0C0C0"/>
    <a:srgbClr val="1C1C1C"/>
    <a:srgbClr val="00437A"/>
    <a:srgbClr val="FF0000"/>
    <a:srgbClr val="66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8" autoAdjust="0"/>
    <p:restoredTop sz="96663" autoAdjust="0"/>
  </p:normalViewPr>
  <p:slideViewPr>
    <p:cSldViewPr>
      <p:cViewPr varScale="1">
        <p:scale>
          <a:sx n="107" d="100"/>
          <a:sy n="107" d="100"/>
        </p:scale>
        <p:origin x="86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8" d="100"/>
          <a:sy n="98" d="100"/>
        </p:scale>
        <p:origin x="351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A8576ED-DEB2-4699-BF36-E5657198F555}" type="datetimeFigureOut">
              <a:rPr lang="de-DE"/>
              <a:pPr>
                <a:defRPr/>
              </a:pPr>
              <a:t>31.08.2022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18E71E8-8A9B-4EAB-8E26-FDDF91A731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7421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 userDrawn="1"/>
        </p:nvSpPr>
        <p:spPr bwMode="auto">
          <a:xfrm>
            <a:off x="0" y="6453188"/>
            <a:ext cx="9144000" cy="261937"/>
          </a:xfrm>
          <a:prstGeom prst="rect">
            <a:avLst/>
          </a:prstGeom>
          <a:solidFill>
            <a:srgbClr val="333333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40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100" baseline="0" dirty="0" smtClean="0">
                <a:solidFill>
                  <a:schemeClr val="bg1"/>
                </a:solidFill>
              </a:rPr>
              <a:t>Freie Hansestadt Bremen · Die Senatorin für Kinder und Bildung · Rembertiring 8-12 · 28195 Bremen</a:t>
            </a: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0"/>
            <a:ext cx="179388" cy="6858000"/>
          </a:xfrm>
          <a:prstGeom prst="rect">
            <a:avLst/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 flipH="1">
            <a:off x="215900" y="0"/>
            <a:ext cx="90488" cy="6858000"/>
          </a:xfrm>
          <a:prstGeom prst="line">
            <a:avLst/>
          </a:prstGeom>
          <a:noFill/>
          <a:ln w="28575">
            <a:solidFill>
              <a:srgbClr val="E200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 flipH="1" flipV="1">
            <a:off x="215900" y="0"/>
            <a:ext cx="107950" cy="6858000"/>
          </a:xfrm>
          <a:prstGeom prst="line">
            <a:avLst/>
          </a:prstGeom>
          <a:noFill/>
          <a:ln w="19050">
            <a:solidFill>
              <a:srgbClr val="E2001A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0" y="0"/>
            <a:ext cx="179388" cy="6858000"/>
          </a:xfrm>
          <a:prstGeom prst="rect">
            <a:avLst/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pic>
        <p:nvPicPr>
          <p:cNvPr id="9" name="Picture 9" descr="schluessel-ro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5360988"/>
            <a:ext cx="9620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r Verbinder 16"/>
          <p:cNvCxnSpPr>
            <a:cxnSpLocks noChangeShapeType="1"/>
          </p:cNvCxnSpPr>
          <p:nvPr userDrawn="1"/>
        </p:nvCxnSpPr>
        <p:spPr bwMode="auto">
          <a:xfrm>
            <a:off x="1079500" y="3816350"/>
            <a:ext cx="723582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bevel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1124744"/>
            <a:ext cx="7272808" cy="2376264"/>
          </a:xfrm>
          <a:noFill/>
        </p:spPr>
        <p:txBody>
          <a:bodyPr lIns="0"/>
          <a:lstStyle>
            <a:lvl1pPr algn="l">
              <a:defRPr sz="6700" b="1" spc="0" baseline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de-DE" altLang="de-DE" noProof="0" smtClean="0"/>
              <a:t>Titelmasterformat durch Klicken bearbeiten</a:t>
            </a:r>
            <a:endParaRPr lang="de-DE" altLang="de-DE" noProof="0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608" y="4113001"/>
            <a:ext cx="7272808" cy="1031427"/>
          </a:xfrm>
          <a:noFill/>
        </p:spPr>
        <p:txBody>
          <a:bodyPr lIns="0" tIns="36000" bIns="36000" anchor="ctr"/>
          <a:lstStyle>
            <a:lvl1pPr marL="0" indent="0" algn="l">
              <a:buFontTx/>
              <a:buNone/>
              <a:defRPr sz="3200" b="0" i="1" spc="0" baseline="0"/>
            </a:lvl1pPr>
          </a:lstStyle>
          <a:p>
            <a:pPr lvl="0"/>
            <a:r>
              <a:rPr lang="de-DE" altLang="de-DE" noProof="0" smtClean="0"/>
              <a:t>Formatvorlage des Untertitelmasters durch Klicken bearbeiten</a:t>
            </a:r>
            <a:endParaRPr lang="de-DE" altLang="de-DE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19484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71599" y="1772816"/>
            <a:ext cx="3600401" cy="44533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97913" y="1772816"/>
            <a:ext cx="3600000" cy="44533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600" y="412551"/>
            <a:ext cx="7726313" cy="106045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1C5BC-9C1C-4293-A252-7FA46CDC2FF4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9189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8143" y="269875"/>
            <a:ext cx="8086725" cy="10604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99C80-1BEA-456F-8C4F-56B35A9874CA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04544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6BFE-7B89-4B70-90E1-363C66397D82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3629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7886700" cy="1099592"/>
          </a:xfrm>
          <a:prstGeom prst="rect">
            <a:avLst/>
          </a:prstGeom>
        </p:spPr>
        <p:txBody>
          <a:bodyPr anchor="b"/>
          <a:lstStyle>
            <a:lvl1pPr>
              <a:defRPr sz="44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1772816"/>
            <a:ext cx="4629150" cy="408823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1773338"/>
            <a:ext cx="2949575" cy="40956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3D9E5-A3B0-47EF-A8AB-1A4423E45C36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5439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404664"/>
            <a:ext cx="7703268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11"/>
          </p:nvPr>
        </p:nvSpPr>
        <p:spPr>
          <a:xfrm>
            <a:off x="971550" y="1773238"/>
            <a:ext cx="7703318" cy="446405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64388" y="6453188"/>
            <a:ext cx="981075" cy="261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A2BFF-612B-4FFD-A9B1-34D75D74087E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18928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-20" baseline="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71599" y="1772816"/>
            <a:ext cx="3535313" cy="445335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62599" y="1772816"/>
            <a:ext cx="3535313" cy="445335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4388" y="6453188"/>
            <a:ext cx="981075" cy="261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4D70A-90BF-4BEB-8FD7-37D37F04E26D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60929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4388" y="6453188"/>
            <a:ext cx="981075" cy="261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D61C0-0496-4C84-9A30-834E3E037A03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15391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4388" y="6453188"/>
            <a:ext cx="981075" cy="261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6CD9-026F-4791-B460-C3EFCF85E1A6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57054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457200"/>
            <a:ext cx="7689354" cy="1099592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1916832"/>
            <a:ext cx="4629150" cy="394421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27584" y="1917614"/>
            <a:ext cx="2752229" cy="3951373"/>
          </a:xfrm>
        </p:spPr>
        <p:txBody>
          <a:bodyPr/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4388" y="6453188"/>
            <a:ext cx="981075" cy="2619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A1B7B-0A73-46CC-A32A-2B70329A47C8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6080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0" y="0"/>
            <a:ext cx="179388" cy="6858000"/>
          </a:xfrm>
          <a:prstGeom prst="rect">
            <a:avLst/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4" name="Line 8"/>
          <p:cNvSpPr>
            <a:spLocks noChangeShapeType="1"/>
          </p:cNvSpPr>
          <p:nvPr userDrawn="1"/>
        </p:nvSpPr>
        <p:spPr bwMode="auto">
          <a:xfrm flipH="1">
            <a:off x="215900" y="0"/>
            <a:ext cx="90488" cy="6858000"/>
          </a:xfrm>
          <a:prstGeom prst="line">
            <a:avLst/>
          </a:prstGeom>
          <a:noFill/>
          <a:ln w="28575">
            <a:solidFill>
              <a:srgbClr val="E200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5" name="Line 9"/>
          <p:cNvSpPr>
            <a:spLocks noChangeShapeType="1"/>
          </p:cNvSpPr>
          <p:nvPr userDrawn="1"/>
        </p:nvSpPr>
        <p:spPr bwMode="auto">
          <a:xfrm flipH="1" flipV="1">
            <a:off x="215900" y="0"/>
            <a:ext cx="107950" cy="6858000"/>
          </a:xfrm>
          <a:prstGeom prst="line">
            <a:avLst/>
          </a:prstGeom>
          <a:noFill/>
          <a:ln w="19050">
            <a:solidFill>
              <a:srgbClr val="E2001A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6" name="Picture 11" descr="musikanten"/>
          <p:cNvPicPr>
            <a:picLocks noChangeAspect="1" noChangeArrowheads="1"/>
          </p:cNvPicPr>
          <p:nvPr userDrawn="1"/>
        </p:nvPicPr>
        <p:blipFill>
          <a:blip r:embed="rId2">
            <a:lum bright="-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82" b="5783"/>
          <a:stretch>
            <a:fillRect/>
          </a:stretch>
        </p:blipFill>
        <p:spPr bwMode="auto">
          <a:xfrm>
            <a:off x="7775575" y="3933825"/>
            <a:ext cx="13684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r Verbinder 16"/>
          <p:cNvCxnSpPr>
            <a:cxnSpLocks noChangeShapeType="1"/>
          </p:cNvCxnSpPr>
          <p:nvPr userDrawn="1"/>
        </p:nvCxnSpPr>
        <p:spPr bwMode="auto">
          <a:xfrm>
            <a:off x="1079500" y="3816350"/>
            <a:ext cx="7235825" cy="0"/>
          </a:xfrm>
          <a:prstGeom prst="line">
            <a:avLst/>
          </a:prstGeom>
          <a:noFill/>
          <a:ln w="19050" algn="ctr">
            <a:solidFill>
              <a:srgbClr val="000000"/>
            </a:solidFill>
            <a:bevel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042988" y="1125538"/>
            <a:ext cx="7273925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700" b="1" kern="1200" spc="0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Titelmasterformat durch Klicken bearbeiten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 userDrawn="1"/>
        </p:nvSpPr>
        <p:spPr bwMode="auto">
          <a:xfrm>
            <a:off x="1042988" y="4113213"/>
            <a:ext cx="7273925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bIns="36000"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200" b="0" i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725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31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9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altLang="de-DE" smtClean="0">
                <a:solidFill>
                  <a:srgbClr val="000000"/>
                </a:solidFill>
              </a:rPr>
              <a:t>Formatvorlage durch Klicken bearbeiten</a:t>
            </a:r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 userDrawn="1"/>
        </p:nvSpPr>
        <p:spPr bwMode="auto">
          <a:xfrm>
            <a:off x="0" y="6453188"/>
            <a:ext cx="9144000" cy="261937"/>
          </a:xfrm>
          <a:prstGeom prst="rect">
            <a:avLst/>
          </a:prstGeom>
          <a:solidFill>
            <a:srgbClr val="333333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40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100" baseline="0" dirty="0" smtClean="0">
                <a:solidFill>
                  <a:srgbClr val="F8F8F8"/>
                </a:solidFill>
              </a:rPr>
              <a:t>Freie Hansestadt Bremen · Die Senatorin für Kinder und Bildung · Rembertiring 8-12 · 28195 Bremen</a:t>
            </a:r>
          </a:p>
        </p:txBody>
      </p:sp>
    </p:spTree>
    <p:extLst>
      <p:ext uri="{BB962C8B-B14F-4D97-AF65-F5344CB8AC3E}">
        <p14:creationId xmlns:p14="http://schemas.microsoft.com/office/powerpoint/2010/main" val="100240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1772816"/>
            <a:ext cx="7726313" cy="44533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404664"/>
            <a:ext cx="7703268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de-DE" altLang="de-DE" dirty="0" smtClean="0"/>
              <a:t>Titel </a:t>
            </a:r>
            <a:br>
              <a:rPr lang="de-DE" altLang="de-DE" dirty="0" smtClean="0"/>
            </a:br>
            <a:r>
              <a:rPr lang="de-DE" altLang="de-DE" dirty="0" smtClean="0"/>
              <a:t>bearbeiten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DCF0E-ED5F-4CB6-9427-81E15617A9BD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71157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709738"/>
            <a:ext cx="6912768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55576" y="4797152"/>
            <a:ext cx="6912768" cy="1292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1011D-F176-4723-A538-886EC50F130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0360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8"/>
          <p:cNvSpPr txBox="1">
            <a:spLocks noChangeArrowheads="1"/>
          </p:cNvSpPr>
          <p:nvPr userDrawn="1"/>
        </p:nvSpPr>
        <p:spPr bwMode="auto">
          <a:xfrm>
            <a:off x="0" y="6453188"/>
            <a:ext cx="9144000" cy="261937"/>
          </a:xfrm>
          <a:prstGeom prst="rect">
            <a:avLst/>
          </a:prstGeom>
          <a:solidFill>
            <a:srgbClr val="333333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40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100" baseline="0" dirty="0" smtClean="0">
                <a:solidFill>
                  <a:schemeClr val="bg1"/>
                </a:solidFill>
              </a:rPr>
              <a:t>Freie Hansestadt Bremen · Die Senatorin für Kinder und Bildung · Rembertiring 8-12 · 28195 Bremen</a:t>
            </a:r>
          </a:p>
        </p:txBody>
      </p:sp>
      <p:sp>
        <p:nvSpPr>
          <p:cNvPr id="1027" name="Line 14"/>
          <p:cNvSpPr>
            <a:spLocks noChangeShapeType="1"/>
          </p:cNvSpPr>
          <p:nvPr userDrawn="1"/>
        </p:nvSpPr>
        <p:spPr bwMode="auto">
          <a:xfrm flipH="1">
            <a:off x="215900" y="0"/>
            <a:ext cx="90488" cy="6858000"/>
          </a:xfrm>
          <a:prstGeom prst="line">
            <a:avLst/>
          </a:prstGeom>
          <a:noFill/>
          <a:ln w="28575">
            <a:solidFill>
              <a:srgbClr val="E200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404813"/>
            <a:ext cx="77025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 </a:t>
            </a:r>
            <a:br>
              <a:rPr lang="de-DE" altLang="de-DE" smtClean="0"/>
            </a:br>
            <a:r>
              <a:rPr lang="de-DE" altLang="de-DE" smtClean="0"/>
              <a:t>bearbeiten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773238"/>
            <a:ext cx="7704138" cy="44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0" y="0"/>
            <a:ext cx="179388" cy="6858000"/>
          </a:xfrm>
          <a:prstGeom prst="rect">
            <a:avLst/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pic>
        <p:nvPicPr>
          <p:cNvPr id="1031" name="Picture 9" descr="schluessel-rot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813" y="5360988"/>
            <a:ext cx="9620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Line 15"/>
          <p:cNvSpPr>
            <a:spLocks noChangeShapeType="1"/>
          </p:cNvSpPr>
          <p:nvPr userDrawn="1"/>
        </p:nvSpPr>
        <p:spPr bwMode="auto">
          <a:xfrm flipH="1" flipV="1">
            <a:off x="215900" y="0"/>
            <a:ext cx="107950" cy="6858000"/>
          </a:xfrm>
          <a:prstGeom prst="line">
            <a:avLst/>
          </a:prstGeom>
          <a:noFill/>
          <a:ln w="19050">
            <a:solidFill>
              <a:srgbClr val="E2001A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1725" y="6453188"/>
            <a:ext cx="9810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545DB23-436E-4F0E-BE14-6D331BC50F50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8288" indent="-268288" algn="l" rtl="0" eaLnBrk="1" fontAlgn="base" hangingPunct="1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266700" algn="l" rtl="0" eaLnBrk="1" fontAlgn="base" hangingPunct="1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19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8"/>
          <p:cNvSpPr txBox="1">
            <a:spLocks noChangeArrowheads="1"/>
          </p:cNvSpPr>
          <p:nvPr userDrawn="1"/>
        </p:nvSpPr>
        <p:spPr bwMode="auto">
          <a:xfrm>
            <a:off x="0" y="6453188"/>
            <a:ext cx="9144000" cy="261937"/>
          </a:xfrm>
          <a:prstGeom prst="rect">
            <a:avLst/>
          </a:prstGeom>
          <a:solidFill>
            <a:srgbClr val="333333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4000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altLang="de-DE" sz="1100" baseline="0" dirty="0" smtClean="0">
                <a:solidFill>
                  <a:srgbClr val="F8F8F8"/>
                </a:solidFill>
              </a:rPr>
              <a:t>Freie Hansestadt Bremen · Die Senatorin für Kinder und Bildung · Rembertiring 8-12 · 28195 Bremen</a:t>
            </a:r>
          </a:p>
        </p:txBody>
      </p:sp>
      <p:pic>
        <p:nvPicPr>
          <p:cNvPr id="2051" name="Picture 11" descr="musikanten"/>
          <p:cNvPicPr>
            <a:picLocks noChangeAspect="1" noChangeArrowheads="1"/>
          </p:cNvPicPr>
          <p:nvPr userDrawn="1"/>
        </p:nvPicPr>
        <p:blipFill>
          <a:blip r:embed="rId9">
            <a:lum bright="-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82" b="5783"/>
          <a:stretch>
            <a:fillRect/>
          </a:stretch>
        </p:blipFill>
        <p:spPr bwMode="auto">
          <a:xfrm>
            <a:off x="7775575" y="3933825"/>
            <a:ext cx="13684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Line 2"/>
          <p:cNvSpPr>
            <a:spLocks noChangeShapeType="1"/>
          </p:cNvSpPr>
          <p:nvPr userDrawn="1"/>
        </p:nvSpPr>
        <p:spPr bwMode="auto">
          <a:xfrm flipH="1">
            <a:off x="215900" y="0"/>
            <a:ext cx="90488" cy="6858000"/>
          </a:xfrm>
          <a:prstGeom prst="line">
            <a:avLst/>
          </a:prstGeom>
          <a:noFill/>
          <a:ln w="28575">
            <a:solidFill>
              <a:srgbClr val="E200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5" name="Rectangle 5"/>
          <p:cNvSpPr>
            <a:spLocks noChangeArrowheads="1"/>
          </p:cNvSpPr>
          <p:nvPr userDrawn="1"/>
        </p:nvSpPr>
        <p:spPr bwMode="auto">
          <a:xfrm>
            <a:off x="0" y="0"/>
            <a:ext cx="179388" cy="6858000"/>
          </a:xfrm>
          <a:prstGeom prst="rect">
            <a:avLst/>
          </a:prstGeom>
          <a:solidFill>
            <a:srgbClr val="E2001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de-DE" altLang="de-DE" smtClean="0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51725" y="6453188"/>
            <a:ext cx="9810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18CDEB5-6F62-4787-8FB1-322B661DC840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2" name="Line 10"/>
          <p:cNvSpPr>
            <a:spLocks noChangeShapeType="1"/>
          </p:cNvSpPr>
          <p:nvPr userDrawn="1"/>
        </p:nvSpPr>
        <p:spPr bwMode="auto">
          <a:xfrm flipH="1" flipV="1">
            <a:off x="215900" y="0"/>
            <a:ext cx="107950" cy="6858000"/>
          </a:xfrm>
          <a:prstGeom prst="line">
            <a:avLst/>
          </a:prstGeom>
          <a:noFill/>
          <a:ln w="19050">
            <a:solidFill>
              <a:srgbClr val="E2001A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404813"/>
            <a:ext cx="77025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 </a:t>
            </a:r>
            <a:br>
              <a:rPr lang="de-DE" altLang="de-DE" smtClean="0"/>
            </a:br>
            <a:r>
              <a:rPr lang="de-DE" altLang="de-DE" smtClean="0"/>
              <a:t>bearbeiten</a:t>
            </a:r>
          </a:p>
        </p:txBody>
      </p:sp>
      <p:sp>
        <p:nvSpPr>
          <p:cNvPr id="20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773238"/>
            <a:ext cx="7704138" cy="445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8288" indent="-268288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725" indent="-26670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19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398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inanzen.bremen.de/immobilien/baustandards-6894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ransparenz.bremen.de/metainformationen/leitfaden-schulbau-bremen-2020-167800?asl=bremen02.c.732.d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ctrTitle"/>
          </p:nvPr>
        </p:nvSpPr>
        <p:spPr>
          <a:xfrm>
            <a:off x="1042988" y="1125538"/>
            <a:ext cx="7273925" cy="2374900"/>
          </a:xfrm>
        </p:spPr>
        <p:txBody>
          <a:bodyPr/>
          <a:lstStyle/>
          <a:p>
            <a:r>
              <a:rPr lang="de-DE" altLang="de-DE" sz="2000" dirty="0"/>
              <a:t>Vorstellung der </a:t>
            </a:r>
            <a:r>
              <a:rPr lang="de-DE" altLang="de-DE" sz="2000" dirty="0" smtClean="0"/>
              <a:t>Raumnutzungskonzepte</a:t>
            </a:r>
            <a:br>
              <a:rPr lang="de-DE" altLang="de-DE" sz="2000" dirty="0" smtClean="0"/>
            </a:br>
            <a:r>
              <a:rPr lang="de-DE" altLang="de-DE" sz="2000" dirty="0" smtClean="0"/>
              <a:t/>
            </a:r>
            <a:br>
              <a:rPr lang="de-DE" altLang="de-DE" sz="2000" dirty="0" smtClean="0"/>
            </a:br>
            <a:r>
              <a:rPr lang="de-DE" altLang="de-DE" sz="2000" dirty="0" smtClean="0"/>
              <a:t>Gesamtschule </a:t>
            </a:r>
            <a:r>
              <a:rPr lang="de-DE" altLang="de-DE" sz="2000" dirty="0"/>
              <a:t>West, </a:t>
            </a:r>
            <a:r>
              <a:rPr lang="de-DE" altLang="de-DE" sz="2000" dirty="0" smtClean="0"/>
              <a:t/>
            </a:r>
            <a:br>
              <a:rPr lang="de-DE" altLang="de-DE" sz="2000" dirty="0" smtClean="0"/>
            </a:br>
            <a:r>
              <a:rPr lang="de-DE" altLang="de-DE" sz="2000" dirty="0" smtClean="0"/>
              <a:t>Neue </a:t>
            </a:r>
            <a:r>
              <a:rPr lang="de-DE" altLang="de-DE" sz="2000" dirty="0"/>
              <a:t>Oberschule </a:t>
            </a:r>
            <a:r>
              <a:rPr lang="de-DE" altLang="de-DE" sz="2000" dirty="0" err="1"/>
              <a:t>Gröpelingen</a:t>
            </a:r>
            <a:r>
              <a:rPr lang="de-DE" altLang="de-DE" sz="2000" dirty="0"/>
              <a:t>, </a:t>
            </a:r>
            <a:r>
              <a:rPr lang="de-DE" altLang="de-DE" sz="2000" dirty="0" smtClean="0"/>
              <a:t/>
            </a:r>
            <a:br>
              <a:rPr lang="de-DE" altLang="de-DE" sz="2000" dirty="0" smtClean="0"/>
            </a:br>
            <a:r>
              <a:rPr lang="de-DE" altLang="de-DE" sz="2000" dirty="0" smtClean="0"/>
              <a:t>Oberschule </a:t>
            </a:r>
            <a:r>
              <a:rPr lang="de-DE" altLang="de-DE" sz="2000" dirty="0"/>
              <a:t>im Park</a:t>
            </a:r>
            <a:endParaRPr lang="de-DE" altLang="de-DE" sz="2000" dirty="0" smtClean="0"/>
          </a:p>
        </p:txBody>
      </p:sp>
      <p:sp>
        <p:nvSpPr>
          <p:cNvPr id="11267" name="Untertitel 2"/>
          <p:cNvSpPr>
            <a:spLocks noGrp="1"/>
          </p:cNvSpPr>
          <p:nvPr>
            <p:ph type="subTitle" idx="1"/>
          </p:nvPr>
        </p:nvSpPr>
        <p:spPr>
          <a:xfrm>
            <a:off x="1042988" y="4113213"/>
            <a:ext cx="7273925" cy="1031875"/>
          </a:xfrm>
        </p:spPr>
        <p:txBody>
          <a:bodyPr/>
          <a:lstStyle/>
          <a:p>
            <a:r>
              <a:rPr lang="de-DE" sz="1600" i="0" dirty="0" smtClean="0"/>
              <a:t>Udo Stoessel, SKB, Abteilung 5 Schul- und Kitabau, Referatsleiter Schulausbau</a:t>
            </a:r>
            <a:endParaRPr lang="de-DE" sz="1600" i="0" dirty="0"/>
          </a:p>
          <a:p>
            <a:r>
              <a:rPr lang="de-DE" sz="1600" b="1" i="0" dirty="0" smtClean="0"/>
              <a:t>31.08.2022</a:t>
            </a:r>
            <a:endParaRPr lang="de-DE" altLang="de-DE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38116" t="14300" r="45432" b="13377"/>
          <a:stretch/>
        </p:blipFill>
        <p:spPr>
          <a:xfrm>
            <a:off x="971600" y="260648"/>
            <a:ext cx="6696744" cy="602128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 bwMode="auto">
          <a:xfrm>
            <a:off x="3635896" y="404664"/>
            <a:ext cx="3888432" cy="288032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156176" y="404664"/>
            <a:ext cx="230425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Kellergeschoss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38116" t="14300" r="45907" b="13154"/>
          <a:stretch/>
        </p:blipFill>
        <p:spPr>
          <a:xfrm>
            <a:off x="1043608" y="332656"/>
            <a:ext cx="6480720" cy="601912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156176" y="404664"/>
            <a:ext cx="230425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Erdgeschoss</a:t>
            </a:r>
            <a:endParaRPr lang="de-DE" dirty="0"/>
          </a:p>
        </p:txBody>
      </p:sp>
      <p:sp>
        <p:nvSpPr>
          <p:cNvPr id="6" name="Wolke 5"/>
          <p:cNvSpPr/>
          <p:nvPr/>
        </p:nvSpPr>
        <p:spPr bwMode="auto">
          <a:xfrm>
            <a:off x="1547664" y="560481"/>
            <a:ext cx="2376264" cy="1862723"/>
          </a:xfrm>
          <a:prstGeom prst="cloud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Wolke 6"/>
          <p:cNvSpPr/>
          <p:nvPr/>
        </p:nvSpPr>
        <p:spPr bwMode="auto">
          <a:xfrm>
            <a:off x="4427984" y="3573016"/>
            <a:ext cx="2874840" cy="2942843"/>
          </a:xfrm>
          <a:prstGeom prst="cloud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9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38689" t="13601" r="45598" b="13793"/>
          <a:stretch/>
        </p:blipFill>
        <p:spPr>
          <a:xfrm>
            <a:off x="1187624" y="332656"/>
            <a:ext cx="6408712" cy="60575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156176" y="404664"/>
            <a:ext cx="230425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1. Obergeschoss</a:t>
            </a:r>
            <a:endParaRPr lang="de-DE" dirty="0"/>
          </a:p>
        </p:txBody>
      </p:sp>
      <p:sp>
        <p:nvSpPr>
          <p:cNvPr id="6" name="Wolke 5"/>
          <p:cNvSpPr/>
          <p:nvPr/>
        </p:nvSpPr>
        <p:spPr bwMode="auto">
          <a:xfrm>
            <a:off x="1547664" y="560481"/>
            <a:ext cx="2376264" cy="1862723"/>
          </a:xfrm>
          <a:prstGeom prst="cloud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Wolke 6"/>
          <p:cNvSpPr/>
          <p:nvPr/>
        </p:nvSpPr>
        <p:spPr bwMode="auto">
          <a:xfrm>
            <a:off x="4427984" y="3573016"/>
            <a:ext cx="2874840" cy="2942843"/>
          </a:xfrm>
          <a:prstGeom prst="cloud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12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38546" t="13942" r="45079" b="14299"/>
          <a:stretch/>
        </p:blipFill>
        <p:spPr>
          <a:xfrm>
            <a:off x="1115616" y="404664"/>
            <a:ext cx="6552728" cy="587379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156176" y="404664"/>
            <a:ext cx="2304256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2. Obergeschoss</a:t>
            </a:r>
            <a:endParaRPr lang="de-DE" dirty="0"/>
          </a:p>
        </p:txBody>
      </p:sp>
      <p:sp>
        <p:nvSpPr>
          <p:cNvPr id="6" name="Wolke 5"/>
          <p:cNvSpPr/>
          <p:nvPr/>
        </p:nvSpPr>
        <p:spPr bwMode="auto">
          <a:xfrm>
            <a:off x="1547664" y="560481"/>
            <a:ext cx="2376264" cy="1862723"/>
          </a:xfrm>
          <a:prstGeom prst="cloud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Wolke 6"/>
          <p:cNvSpPr/>
          <p:nvPr/>
        </p:nvSpPr>
        <p:spPr bwMode="auto">
          <a:xfrm>
            <a:off x="4427984" y="3573016"/>
            <a:ext cx="2874840" cy="2942843"/>
          </a:xfrm>
          <a:prstGeom prst="cloud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06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1005830" y="404664"/>
            <a:ext cx="77025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baseline="0" smtClean="0"/>
              <a:t>2. Raumnutzungskonzept Neue Oberschule Gröpelingen</a:t>
            </a:r>
            <a:endParaRPr lang="de-DE" altLang="de-DE" sz="2000" baseline="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37830" t="14300" r="39261" b="7301"/>
          <a:stretch/>
        </p:blipFill>
        <p:spPr>
          <a:xfrm>
            <a:off x="1005830" y="1340768"/>
            <a:ext cx="730366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1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 smtClean="0"/>
              <a:t>3. Raumnutzungskonzept Oberschule im Park</a:t>
            </a:r>
          </a:p>
        </p:txBody>
      </p:sp>
    </p:spTree>
    <p:extLst>
      <p:ext uri="{BB962C8B-B14F-4D97-AF65-F5344CB8AC3E}">
        <p14:creationId xmlns:p14="http://schemas.microsoft.com/office/powerpoint/2010/main" val="159637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 smtClean="0"/>
              <a:t>3. Raumnutzungskonzept Oberschule im Park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331640" y="1124744"/>
            <a:ext cx="6264696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pPr marL="457200" indent="-457200">
              <a:buAutoNum type="arabicPeriod"/>
            </a:pPr>
            <a:r>
              <a:rPr lang="de-DE" baseline="0" dirty="0" smtClean="0"/>
              <a:t>Ausbau zum W+E-Standort</a:t>
            </a:r>
          </a:p>
          <a:p>
            <a:pPr marL="457200" indent="-457200">
              <a:buAutoNum type="arabicPeriod"/>
            </a:pPr>
            <a:r>
              <a:rPr lang="de-DE" baseline="0" dirty="0" smtClean="0"/>
              <a:t>Kapazitätserweiterung auf vier Züge</a:t>
            </a:r>
          </a:p>
          <a:p>
            <a:pPr marL="457200" indent="-457200">
              <a:buAutoNum type="arabicPeriod"/>
            </a:pPr>
            <a:r>
              <a:rPr lang="de-DE" baseline="0" dirty="0" smtClean="0"/>
              <a:t>Ersatz der abgebrannten Sporthalle und Ausbau der Sporthallenkapazitäten</a:t>
            </a:r>
          </a:p>
          <a:p>
            <a:pPr marL="457200" indent="-457200">
              <a:buAutoNum type="arabicPeriod"/>
            </a:pPr>
            <a:r>
              <a:rPr lang="de-DE" baseline="0" dirty="0" smtClean="0"/>
              <a:t>Wunsch nach drei gleichwertigen Jahrgangsbereichen mit ausreichenden Team- und Differenzierungsflächen sowie drei </a:t>
            </a:r>
            <a:r>
              <a:rPr lang="de-DE" baseline="0" smtClean="0"/>
              <a:t>(vier) Profilclustern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9428" t="41179" r="40550" b="22700"/>
          <a:stretch/>
        </p:blipFill>
        <p:spPr>
          <a:xfrm>
            <a:off x="2699792" y="3884474"/>
            <a:ext cx="3384376" cy="2494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 smtClean="0"/>
              <a:t>3. Raumnutzungskonzept Oberschule im Park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48281" t="27600" r="33535" b="10801"/>
          <a:stretch/>
        </p:blipFill>
        <p:spPr>
          <a:xfrm>
            <a:off x="971550" y="1435919"/>
            <a:ext cx="7021288" cy="486514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l="53579" t="47200" r="39691" b="30400"/>
          <a:stretch/>
        </p:blipFill>
        <p:spPr>
          <a:xfrm>
            <a:off x="6804248" y="2780928"/>
            <a:ext cx="2088232" cy="14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0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 smtClean="0"/>
              <a:t>3. Raumnutzungskonzept Oberschule im Park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50716" t="40200" r="37973" b="16400"/>
          <a:stretch/>
        </p:blipFill>
        <p:spPr>
          <a:xfrm>
            <a:off x="971550" y="1436291"/>
            <a:ext cx="6355770" cy="49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4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38116" t="12901" r="38975" b="8000"/>
          <a:stretch/>
        </p:blipFill>
        <p:spPr>
          <a:xfrm>
            <a:off x="755576" y="1112674"/>
            <a:ext cx="7560840" cy="533984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 smtClean="0"/>
              <a:t>3. Raumnutzungskonzept Oberschule im Park</a:t>
            </a:r>
          </a:p>
        </p:txBody>
      </p:sp>
    </p:spTree>
    <p:extLst>
      <p:ext uri="{BB962C8B-B14F-4D97-AF65-F5344CB8AC3E}">
        <p14:creationId xmlns:p14="http://schemas.microsoft.com/office/powerpoint/2010/main" val="36596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altLang="de-DE" sz="2000" dirty="0"/>
              <a:t>1. Grundlagen für Raumnutzungskonzepte</a:t>
            </a:r>
          </a:p>
        </p:txBody>
      </p:sp>
      <p:sp>
        <p:nvSpPr>
          <p:cNvPr id="12291" name="Inhaltsplatzhalter 2"/>
          <p:cNvSpPr>
            <a:spLocks noGrp="1"/>
          </p:cNvSpPr>
          <p:nvPr>
            <p:ph sz="quarter" idx="11"/>
          </p:nvPr>
        </p:nvSpPr>
        <p:spPr>
          <a:xfrm>
            <a:off x="971550" y="1773238"/>
            <a:ext cx="7702550" cy="4464050"/>
          </a:xfrm>
        </p:spPr>
        <p:txBody>
          <a:bodyPr/>
          <a:lstStyle/>
          <a:p>
            <a:r>
              <a:rPr lang="de-DE" sz="2400" dirty="0" smtClean="0"/>
              <a:t>Technische </a:t>
            </a:r>
            <a:r>
              <a:rPr lang="de-DE" sz="2400" dirty="0"/>
              <a:t>Standards für die Planung und Durchführung von Bauvorhaben im Hochbau bremischer öffentlicher Bauherren und </a:t>
            </a:r>
            <a:r>
              <a:rPr lang="de-DE" sz="2400" dirty="0" smtClean="0"/>
              <a:t>Zuwendungsempfänger (Baustandards </a:t>
            </a:r>
            <a:r>
              <a:rPr lang="de-DE" sz="2400" dirty="0"/>
              <a:t>Bremen 2019</a:t>
            </a:r>
            <a:r>
              <a:rPr lang="de-DE" sz="2400" dirty="0" smtClean="0"/>
              <a:t>) </a:t>
            </a:r>
          </a:p>
          <a:p>
            <a:pPr marL="454025" lvl="1" indent="0">
              <a:buNone/>
            </a:pPr>
            <a:r>
              <a:rPr lang="de-DE" altLang="de-DE" dirty="0" smtClean="0"/>
              <a:t>darin:</a:t>
            </a:r>
          </a:p>
          <a:p>
            <a:pPr lvl="1"/>
            <a:r>
              <a:rPr lang="de-DE" altLang="de-DE" dirty="0" smtClean="0"/>
              <a:t>Flächenstandards für allgemeinbildende Schulen</a:t>
            </a:r>
            <a:endParaRPr lang="de-DE" altLang="de-DE" dirty="0"/>
          </a:p>
          <a:p>
            <a:pPr lvl="1"/>
            <a:endParaRPr lang="de-DE" altLang="de-DE" dirty="0" smtClean="0"/>
          </a:p>
          <a:p>
            <a:pPr marL="454025" lvl="1" indent="0">
              <a:buNone/>
            </a:pPr>
            <a:r>
              <a:rPr lang="de-DE" sz="1400" dirty="0" smtClean="0">
                <a:hlinkClick r:id="rId2"/>
              </a:rPr>
              <a:t>Link</a:t>
            </a:r>
            <a:r>
              <a:rPr lang="de-DE" sz="1400" dirty="0">
                <a:hlinkClick r:id="rId2"/>
              </a:rPr>
              <a:t>: Baustandards - Der Senator für Finanzen (bremen.de)</a:t>
            </a:r>
            <a:endParaRPr lang="de-DE" sz="1400" b="1" dirty="0"/>
          </a:p>
          <a:p>
            <a:pPr marL="454025" lvl="1" indent="0">
              <a:buNone/>
            </a:pPr>
            <a:endParaRPr lang="de-DE" alt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44845" t="17801" r="45275" b="12900"/>
          <a:stretch/>
        </p:blipFill>
        <p:spPr>
          <a:xfrm>
            <a:off x="755576" y="1201528"/>
            <a:ext cx="3410175" cy="489286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44702" t="17630" r="45275" b="11501"/>
          <a:stretch/>
        </p:blipFill>
        <p:spPr>
          <a:xfrm>
            <a:off x="4644008" y="1196751"/>
            <a:ext cx="3446639" cy="498509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 smtClean="0"/>
              <a:t>3. Raumnutzungskonzept Oberschule im Park - Bestand</a:t>
            </a:r>
          </a:p>
        </p:txBody>
      </p:sp>
    </p:spTree>
    <p:extLst>
      <p:ext uri="{BB962C8B-B14F-4D97-AF65-F5344CB8AC3E}">
        <p14:creationId xmlns:p14="http://schemas.microsoft.com/office/powerpoint/2010/main" val="80257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 smtClean="0"/>
              <a:t>3. Raumnutzungskonzept Oberschule im Park - Neubau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48139" t="30400" r="33391" b="17100"/>
          <a:stretch/>
        </p:blipFill>
        <p:spPr>
          <a:xfrm>
            <a:off x="971550" y="1465263"/>
            <a:ext cx="7960217" cy="462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6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 smtClean="0"/>
              <a:t>3. Raumnutzungskonzept Oberschule im Park - Neubau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8282" t="29700" r="34680" b="21301"/>
          <a:stretch/>
        </p:blipFill>
        <p:spPr>
          <a:xfrm>
            <a:off x="538349" y="1465263"/>
            <a:ext cx="8135751" cy="478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6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 smtClean="0"/>
              <a:t>3. Raumnutzungskonzept Oberschule im Park - Neubau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48282" t="31800" r="34966" b="17101"/>
          <a:stretch/>
        </p:blipFill>
        <p:spPr>
          <a:xfrm>
            <a:off x="971550" y="1465263"/>
            <a:ext cx="7702550" cy="48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 smtClean="0"/>
              <a:t>3. Raumnutzungskonzept Oberschule im Park - Neubau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7995" t="28300" r="33248" b="22700"/>
          <a:stretch/>
        </p:blipFill>
        <p:spPr>
          <a:xfrm>
            <a:off x="723248" y="1700808"/>
            <a:ext cx="8199153" cy="438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971550" y="404813"/>
            <a:ext cx="77025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baseline="0" smtClean="0"/>
              <a:t>3. Raumnutzungskonzept Oberschule im Park - Neubau</a:t>
            </a:r>
            <a:endParaRPr lang="de-DE" altLang="de-DE" sz="2000" baseline="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37972" t="16401" r="39404" b="8001"/>
          <a:stretch/>
        </p:blipFill>
        <p:spPr>
          <a:xfrm>
            <a:off x="961186" y="1196752"/>
            <a:ext cx="7515256" cy="513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/>
              <a:t>4</a:t>
            </a:r>
            <a:r>
              <a:rPr lang="de-DE" altLang="de-DE" sz="2000" dirty="0" smtClean="0"/>
              <a:t>. Raumnutzungskonzept Gesamtschule West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331640" y="1124744"/>
            <a:ext cx="6264696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pPr marL="457200" indent="-457200">
              <a:buAutoNum type="arabicPeriod"/>
            </a:pPr>
            <a:r>
              <a:rPr lang="de-DE" baseline="0" dirty="0" smtClean="0"/>
              <a:t>Ausbau zum W+E-Standort</a:t>
            </a:r>
          </a:p>
          <a:p>
            <a:pPr marL="457200" indent="-457200">
              <a:buAutoNum type="arabicPeriod"/>
            </a:pPr>
            <a:r>
              <a:rPr lang="de-DE" baseline="0" dirty="0" smtClean="0"/>
              <a:t>Forderung nach sechs gleichwertigen Jahrgangsbereichen mit ausreichenden Team- und Differenzierungsflächen (Schulkonzept)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37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/>
              <a:t>4</a:t>
            </a:r>
            <a:r>
              <a:rPr lang="de-DE" altLang="de-DE" sz="2000" dirty="0" smtClean="0"/>
              <a:t>. Raumnutzungskonzept Gesamtschule West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3844" t="28020" r="44988" b="5901"/>
          <a:stretch/>
        </p:blipFill>
        <p:spPr>
          <a:xfrm>
            <a:off x="2123728" y="1196752"/>
            <a:ext cx="4298437" cy="52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7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43988" t="26485" r="44988" b="5796"/>
          <a:stretch/>
        </p:blipFill>
        <p:spPr>
          <a:xfrm>
            <a:off x="2209696" y="1196752"/>
            <a:ext cx="4126499" cy="518457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/>
              <a:t>4</a:t>
            </a:r>
            <a:r>
              <a:rPr lang="de-DE" altLang="de-DE" sz="2000" dirty="0" smtClean="0"/>
              <a:t>. Raumnutzungskonzept Gesamtschule West</a:t>
            </a:r>
          </a:p>
        </p:txBody>
      </p:sp>
    </p:spTree>
    <p:extLst>
      <p:ext uri="{BB962C8B-B14F-4D97-AF65-F5344CB8AC3E}">
        <p14:creationId xmlns:p14="http://schemas.microsoft.com/office/powerpoint/2010/main" val="217938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/>
              <a:t>4</a:t>
            </a:r>
            <a:r>
              <a:rPr lang="de-DE" altLang="de-DE" sz="2000" dirty="0" smtClean="0"/>
              <a:t>. Raumnutzungskonzept Gesamtschule West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3700" t="26279" r="45133" b="5900"/>
          <a:stretch/>
        </p:blipFill>
        <p:spPr>
          <a:xfrm>
            <a:off x="2195736" y="1124744"/>
            <a:ext cx="4248472" cy="52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4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altLang="de-DE" sz="2000" dirty="0"/>
              <a:t>1. Grundlagen für Raumnutzungskonzepte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4040" t="14186" r="46771" b="11336"/>
          <a:stretch/>
        </p:blipFill>
        <p:spPr>
          <a:xfrm>
            <a:off x="940965" y="1268760"/>
            <a:ext cx="3040337" cy="50405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feld 1"/>
          <p:cNvSpPr txBox="1"/>
          <p:nvPr/>
        </p:nvSpPr>
        <p:spPr>
          <a:xfrm>
            <a:off x="4355976" y="1556792"/>
            <a:ext cx="3888432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dirty="0"/>
              <a:t>Flächenstandards für allgemeinbildende </a:t>
            </a:r>
            <a:r>
              <a:rPr lang="de-DE" altLang="de-DE" dirty="0" smtClean="0"/>
              <a:t>Schulen:</a:t>
            </a:r>
            <a:endParaRPr lang="de-DE" altLang="de-DE" dirty="0"/>
          </a:p>
          <a:p>
            <a:endParaRPr lang="de-DE" dirty="0" smtClean="0"/>
          </a:p>
          <a:p>
            <a:r>
              <a:rPr lang="de-DE" dirty="0" smtClean="0"/>
              <a:t>Flächenstandards werden als </a:t>
            </a:r>
            <a:r>
              <a:rPr lang="de-DE" dirty="0"/>
              <a:t>äußerer Rahmen der Raumprogramme definiert. </a:t>
            </a:r>
            <a:endParaRPr lang="de-DE" dirty="0" smtClean="0"/>
          </a:p>
          <a:p>
            <a:r>
              <a:rPr lang="de-DE" dirty="0" smtClean="0"/>
              <a:t>Die </a:t>
            </a:r>
            <a:r>
              <a:rPr lang="de-DE" dirty="0"/>
              <a:t>Flächen sind nicht für jeden einzelnen Raum vorgegeben, sondern für definierte Bereiche, und lassen innerhalb dieser im Einzelfall unterschiedliche Raumeinteilungen zu. </a:t>
            </a:r>
            <a:endParaRPr lang="de-DE" dirty="0" smtClean="0"/>
          </a:p>
          <a:p>
            <a:r>
              <a:rPr lang="de-DE" dirty="0" smtClean="0"/>
              <a:t>Dies </a:t>
            </a:r>
            <a:r>
              <a:rPr lang="de-DE" dirty="0"/>
              <a:t>ist sinnvoll zur effizienten Nutzung des Bestandes und wird auch bei Neubauten als zweckmäßig betrachtet zur Realisierung verschiedener Nutzungskonzepte. </a:t>
            </a:r>
            <a:endParaRPr lang="de-DE" dirty="0" smtClean="0"/>
          </a:p>
          <a:p>
            <a:r>
              <a:rPr lang="de-DE" dirty="0" smtClean="0"/>
              <a:t>Die </a:t>
            </a:r>
            <a:r>
              <a:rPr lang="de-DE" dirty="0"/>
              <a:t>Festlegung des konkreten Raumprogramms für ein Projekt erfolgt gemeinsam mit den Nutzern, deren Einbeziehung vor der Objektplanung auch als wichtig für die spätere Akzeptanz erachtet wird.</a:t>
            </a:r>
          </a:p>
        </p:txBody>
      </p:sp>
    </p:spTree>
    <p:extLst>
      <p:ext uri="{BB962C8B-B14F-4D97-AF65-F5344CB8AC3E}">
        <p14:creationId xmlns:p14="http://schemas.microsoft.com/office/powerpoint/2010/main" val="339281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/>
              <a:t>4</a:t>
            </a:r>
            <a:r>
              <a:rPr lang="de-DE" altLang="de-DE" sz="2000" dirty="0" smtClean="0"/>
              <a:t>. Raumnutzungskonzept Gesamtschule West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38832" t="34601" r="40693" b="11499"/>
          <a:stretch/>
        </p:blipFill>
        <p:spPr>
          <a:xfrm>
            <a:off x="971550" y="1465263"/>
            <a:ext cx="7702550" cy="41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/>
              <a:t>4</a:t>
            </a:r>
            <a:r>
              <a:rPr lang="de-DE" altLang="de-DE" sz="2000" dirty="0" smtClean="0"/>
              <a:t>. Raumnutzungskonzept Gesamtschule West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48712" t="31100" r="34679" b="15000"/>
          <a:stretch/>
        </p:blipFill>
        <p:spPr>
          <a:xfrm>
            <a:off x="971550" y="1369666"/>
            <a:ext cx="7272858" cy="482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/>
              <a:t>4</a:t>
            </a:r>
            <a:r>
              <a:rPr lang="de-DE" altLang="de-DE" sz="2000" dirty="0" smtClean="0"/>
              <a:t>. Raumnutzungskonzept Gesamtschule West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37687" t="14301" r="39262" b="5200"/>
          <a:stretch/>
        </p:blipFill>
        <p:spPr>
          <a:xfrm>
            <a:off x="827584" y="1268760"/>
            <a:ext cx="7258407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5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auto">
          <a:xfrm>
            <a:off x="971550" y="404813"/>
            <a:ext cx="77025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000" baseline="0" smtClean="0"/>
              <a:t>4. Raumnutzungskonzept Gesamtschule West</a:t>
            </a:r>
            <a:endParaRPr lang="de-DE" altLang="de-DE" sz="2000" baseline="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1331640" y="1124744"/>
            <a:ext cx="6696744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 smtClean="0"/>
          </a:p>
          <a:p>
            <a:r>
              <a:rPr lang="de-DE" baseline="0" dirty="0"/>
              <a:t>Weiterer </a:t>
            </a:r>
            <a:r>
              <a:rPr lang="de-DE" baseline="0" dirty="0" smtClean="0"/>
              <a:t>Ablauf:</a:t>
            </a:r>
            <a:endParaRPr lang="de-DE" dirty="0"/>
          </a:p>
          <a:p>
            <a:endParaRPr lang="de-DE" dirty="0" smtClean="0"/>
          </a:p>
          <a:p>
            <a:r>
              <a:rPr lang="de-DE" baseline="0" dirty="0" smtClean="0"/>
              <a:t>1. Zusammenstellung Planungsteam bis September 22</a:t>
            </a:r>
          </a:p>
          <a:p>
            <a:pPr marL="457200" indent="-457200">
              <a:buAutoNum type="arabicPeriod"/>
            </a:pPr>
            <a:endParaRPr lang="de-DE" baseline="0" dirty="0" smtClean="0"/>
          </a:p>
          <a:p>
            <a:r>
              <a:rPr lang="de-DE" baseline="0" dirty="0" smtClean="0"/>
              <a:t>2. Vorplanung / Erstellung </a:t>
            </a:r>
            <a:r>
              <a:rPr lang="de-DE" baseline="0" dirty="0" err="1" smtClean="0"/>
              <a:t>erw</a:t>
            </a:r>
            <a:r>
              <a:rPr lang="de-DE" baseline="0" dirty="0" smtClean="0"/>
              <a:t>. ES-Bau ab Oktober 22</a:t>
            </a:r>
          </a:p>
          <a:p>
            <a:r>
              <a:rPr lang="de-DE" baseline="0" dirty="0" smtClean="0"/>
              <a:t>	(Variantenentwicklung, Einbindung der Schule)</a:t>
            </a:r>
          </a:p>
          <a:p>
            <a:endParaRPr lang="de-DE" baseline="0" dirty="0" smtClean="0"/>
          </a:p>
          <a:p>
            <a:r>
              <a:rPr lang="de-DE" baseline="0" dirty="0" smtClean="0"/>
              <a:t>3. Abgabe </a:t>
            </a:r>
            <a:r>
              <a:rPr lang="de-DE" baseline="0" dirty="0" err="1" smtClean="0"/>
              <a:t>erw</a:t>
            </a:r>
            <a:r>
              <a:rPr lang="de-DE" baseline="0" dirty="0" smtClean="0"/>
              <a:t>. ES-Bau April 23</a:t>
            </a:r>
          </a:p>
          <a:p>
            <a:endParaRPr lang="de-DE" baseline="0" dirty="0" smtClean="0"/>
          </a:p>
          <a:p>
            <a:r>
              <a:rPr lang="de-DE" baseline="0" dirty="0" smtClean="0"/>
              <a:t>4. Gremienbefassung April 23</a:t>
            </a:r>
          </a:p>
          <a:p>
            <a:endParaRPr lang="de-DE" baseline="0" dirty="0" smtClean="0"/>
          </a:p>
          <a:p>
            <a:r>
              <a:rPr lang="de-DE" baseline="0" dirty="0" smtClean="0"/>
              <a:t>5. Fertigstellung Sommer 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518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altLang="de-DE" sz="2000" dirty="0"/>
              <a:t>1. Grundlagen für Raumnutzungskonzepte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36971" t="16401" r="38689" b="6601"/>
          <a:stretch/>
        </p:blipFill>
        <p:spPr>
          <a:xfrm>
            <a:off x="971550" y="1700808"/>
            <a:ext cx="7200800" cy="46593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feld 4"/>
          <p:cNvSpPr txBox="1"/>
          <p:nvPr/>
        </p:nvSpPr>
        <p:spPr>
          <a:xfrm>
            <a:off x="971550" y="1268760"/>
            <a:ext cx="554466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Ausschnitt </a:t>
            </a:r>
            <a:r>
              <a:rPr lang="de-DE" altLang="de-DE" dirty="0"/>
              <a:t>Flächenstandards für </a:t>
            </a:r>
            <a:r>
              <a:rPr lang="de-DE" altLang="de-DE" dirty="0" smtClean="0"/>
              <a:t>Oberschulen:</a:t>
            </a:r>
            <a:endParaRPr lang="de-DE" alt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709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altLang="de-DE" sz="2000" dirty="0"/>
              <a:t>1. Grundlagen für Raumnutzungskonzepte</a:t>
            </a:r>
          </a:p>
        </p:txBody>
      </p:sp>
      <p:sp>
        <p:nvSpPr>
          <p:cNvPr id="12291" name="Inhaltsplatzhalter 2"/>
          <p:cNvSpPr>
            <a:spLocks noGrp="1"/>
          </p:cNvSpPr>
          <p:nvPr>
            <p:ph sz="quarter" idx="11"/>
          </p:nvPr>
        </p:nvSpPr>
        <p:spPr>
          <a:xfrm>
            <a:off x="971550" y="1773238"/>
            <a:ext cx="7702550" cy="4464050"/>
          </a:xfrm>
        </p:spPr>
        <p:txBody>
          <a:bodyPr/>
          <a:lstStyle/>
          <a:p>
            <a:r>
              <a:rPr lang="de-DE" b="1" dirty="0"/>
              <a:t>Leitfaden Schulbau Bremen</a:t>
            </a:r>
          </a:p>
          <a:p>
            <a:pPr marL="454025" lvl="1" indent="0">
              <a:buNone/>
            </a:pPr>
            <a:endParaRPr lang="de-DE" altLang="de-DE" dirty="0" smtClean="0"/>
          </a:p>
          <a:p>
            <a:pPr marL="454025" lvl="1" indent="0">
              <a:buNone/>
            </a:pPr>
            <a:r>
              <a:rPr lang="de-DE" altLang="de-DE" sz="1400" dirty="0" smtClean="0">
                <a:hlinkClick r:id="rId2"/>
              </a:rPr>
              <a:t>Link: https</a:t>
            </a:r>
            <a:r>
              <a:rPr lang="de-DE" altLang="de-DE" sz="1400" dirty="0">
                <a:hlinkClick r:id="rId2"/>
              </a:rPr>
              <a:t>://</a:t>
            </a:r>
            <a:r>
              <a:rPr lang="de-DE" altLang="de-DE" sz="1400" dirty="0" smtClean="0">
                <a:hlinkClick r:id="rId2"/>
              </a:rPr>
              <a:t>www.transparenz.bremen.de/metainformationen/leitfaden-schulbau-bremen-2020-167800?asl=bremen02.c.732.de</a:t>
            </a:r>
            <a:endParaRPr lang="de-DE" altLang="de-DE" sz="1400" dirty="0" smtClean="0"/>
          </a:p>
          <a:p>
            <a:pPr marL="454025" lvl="1" indent="0">
              <a:buNone/>
            </a:pP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16864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de-DE" altLang="de-DE" sz="2000" dirty="0"/>
              <a:t>1. Grundlagen für Raumnutzungskonzepte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355976" y="1556792"/>
            <a:ext cx="3888432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Leitfaden Schulbau Bremen</a:t>
            </a:r>
          </a:p>
          <a:p>
            <a:endParaRPr lang="de-DE" dirty="0" smtClean="0"/>
          </a:p>
          <a:p>
            <a:r>
              <a:rPr lang="de-DE" dirty="0" smtClean="0"/>
              <a:t>Die </a:t>
            </a:r>
            <a:r>
              <a:rPr lang="de-DE" dirty="0"/>
              <a:t>Bremischen Schulen stehen vor großen Herausforderungen durch notwendige Kapazitätserhöhungen und sich wandelnde pädagogische Konzepte. Zur Unterstützung des dafür aufgelegten umfangreichen Schulausbauprogramms wurde der Leitfaden "Schulbau Bremen" entwickelt.</a:t>
            </a:r>
          </a:p>
          <a:p>
            <a:r>
              <a:rPr lang="de-DE" dirty="0"/>
              <a:t>Er beschreibt die baulichen Umsetzung pädagogischer Anforderungen an allgemeinbildende Schulen in Bremen, das heißt die Raumstrukturen und Anforderungen an die einzelnen Raumbereiche, ergänzend zu den rein technischen Definitionen der Baustandards.</a:t>
            </a:r>
          </a:p>
          <a:p>
            <a:r>
              <a:rPr lang="de-DE" dirty="0"/>
              <a:t>Die Senatskommission Schul- und Kitabau hat im April 2020 die Einführung des Leitfadens "Schulbau Bremen" als </a:t>
            </a:r>
            <a:r>
              <a:rPr lang="de-DE" b="1" dirty="0"/>
              <a:t>Qualitätsstandard für Bremische Schulbauprojekte </a:t>
            </a:r>
            <a:r>
              <a:rPr lang="de-DE" dirty="0"/>
              <a:t>beschlossen.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47423" t="22355" r="42984" b="9747"/>
          <a:stretch/>
        </p:blipFill>
        <p:spPr>
          <a:xfrm>
            <a:off x="971550" y="1591052"/>
            <a:ext cx="303398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8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/>
              <a:t>2</a:t>
            </a:r>
            <a:r>
              <a:rPr lang="de-DE" altLang="de-DE" sz="2000" dirty="0" smtClean="0"/>
              <a:t>. Raumnutzungskonzept Neue Oberschule </a:t>
            </a:r>
            <a:r>
              <a:rPr lang="de-DE" altLang="de-DE" sz="2000" dirty="0" err="1" smtClean="0"/>
              <a:t>Gröpelingen</a:t>
            </a:r>
            <a:endParaRPr lang="de-DE" alt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30627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7702550" cy="1060450"/>
          </a:xfrm>
        </p:spPr>
        <p:txBody>
          <a:bodyPr/>
          <a:lstStyle/>
          <a:p>
            <a:r>
              <a:rPr lang="de-DE" altLang="de-DE" sz="2000" dirty="0"/>
              <a:t>2</a:t>
            </a:r>
            <a:r>
              <a:rPr lang="de-DE" altLang="de-DE" sz="2000" dirty="0" smtClean="0"/>
              <a:t>. Raumnutzungskonzept Neue Oberschule </a:t>
            </a:r>
            <a:r>
              <a:rPr lang="de-DE" altLang="de-DE" sz="2000" dirty="0" err="1" smtClean="0"/>
              <a:t>Gröpelingen</a:t>
            </a:r>
            <a:endParaRPr lang="de-DE" altLang="de-DE" sz="200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41266" t="22501" r="41552" b="16401"/>
          <a:stretch/>
        </p:blipFill>
        <p:spPr>
          <a:xfrm>
            <a:off x="2627784" y="3717032"/>
            <a:ext cx="3312368" cy="240935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331640" y="1124744"/>
            <a:ext cx="6264696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pPr marL="457200" indent="-457200">
              <a:buAutoNum type="arabicPeriod"/>
            </a:pPr>
            <a:r>
              <a:rPr lang="de-DE" baseline="0" dirty="0" smtClean="0"/>
              <a:t>Ausbau zum W+E-Standort</a:t>
            </a:r>
          </a:p>
          <a:p>
            <a:pPr marL="457200" indent="-457200">
              <a:buAutoNum type="arabicPeriod"/>
            </a:pPr>
            <a:r>
              <a:rPr lang="de-DE" baseline="0" dirty="0" smtClean="0"/>
              <a:t>Sanierungsbedarf Klinkerbau</a:t>
            </a:r>
          </a:p>
          <a:p>
            <a:pPr marL="457200" indent="-457200">
              <a:buAutoNum type="arabicPeriod"/>
            </a:pPr>
            <a:r>
              <a:rPr lang="de-DE" baseline="0" dirty="0" smtClean="0"/>
              <a:t>Abgeschlossene Sanierung Altbau</a:t>
            </a:r>
          </a:p>
          <a:p>
            <a:pPr marL="457200" indent="-457200">
              <a:buAutoNum type="arabicPeriod"/>
            </a:pPr>
            <a:r>
              <a:rPr lang="de-DE" baseline="0" dirty="0" smtClean="0"/>
              <a:t>Forderung nach sechs gleichwertigen Jahrgangsbereichen mit ausreichenden Team- und Differenzierungsflächen (Schulkonzept)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714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1005830" y="404664"/>
            <a:ext cx="7702550" cy="1060450"/>
          </a:xfrm>
        </p:spPr>
        <p:txBody>
          <a:bodyPr/>
          <a:lstStyle/>
          <a:p>
            <a:r>
              <a:rPr lang="de-DE" altLang="de-DE" sz="2000" dirty="0"/>
              <a:t>2</a:t>
            </a:r>
            <a:r>
              <a:rPr lang="de-DE" altLang="de-DE" sz="2000" dirty="0" smtClean="0"/>
              <a:t>. Raumnutzungskonzept Neue Oberschule </a:t>
            </a:r>
            <a:r>
              <a:rPr lang="de-DE" altLang="de-DE" sz="2000" dirty="0" err="1" smtClean="0"/>
              <a:t>Gröpelingen</a:t>
            </a:r>
            <a:endParaRPr lang="de-DE" altLang="de-DE" sz="200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38689" t="13601" r="39118" b="6601"/>
          <a:stretch/>
        </p:blipFill>
        <p:spPr>
          <a:xfrm>
            <a:off x="1005830" y="1268760"/>
            <a:ext cx="6768802" cy="49783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142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3">
      <a:dk1>
        <a:srgbClr val="000000"/>
      </a:dk1>
      <a:lt1>
        <a:srgbClr val="F8F8F8"/>
      </a:lt1>
      <a:dk2>
        <a:srgbClr val="000000"/>
      </a:dk2>
      <a:lt2>
        <a:srgbClr val="4D4D4D"/>
      </a:lt2>
      <a:accent1>
        <a:srgbClr val="E2001A"/>
      </a:accent1>
      <a:accent2>
        <a:srgbClr val="E2001A"/>
      </a:accent2>
      <a:accent3>
        <a:srgbClr val="FBFBFB"/>
      </a:accent3>
      <a:accent4>
        <a:srgbClr val="000000"/>
      </a:accent4>
      <a:accent5>
        <a:srgbClr val="EEAAAB"/>
      </a:accent5>
      <a:accent6>
        <a:srgbClr val="CD0016"/>
      </a:accent6>
      <a:hlink>
        <a:srgbClr val="336699"/>
      </a:hlink>
      <a:folHlink>
        <a:srgbClr val="336699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8F8F8"/>
        </a:lt1>
        <a:dk2>
          <a:srgbClr val="000000"/>
        </a:dk2>
        <a:lt2>
          <a:srgbClr val="4D4D4D"/>
        </a:lt2>
        <a:accent1>
          <a:srgbClr val="E2001A"/>
        </a:accent1>
        <a:accent2>
          <a:srgbClr val="E2001A"/>
        </a:accent2>
        <a:accent3>
          <a:srgbClr val="FBFBFB"/>
        </a:accent3>
        <a:accent4>
          <a:srgbClr val="000000"/>
        </a:accent4>
        <a:accent5>
          <a:srgbClr val="EEAAAB"/>
        </a:accent5>
        <a:accent6>
          <a:srgbClr val="CD0016"/>
        </a:accent6>
        <a:hlink>
          <a:srgbClr val="336699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lage 2015.potx" id="{4012DC92-E3F9-4802-93F7-7916BC77395A}" vid="{5F7441AA-7A49-4151-AF9A-68092967DC97}"/>
    </a:ext>
  </a:extLst>
</a:theme>
</file>

<file path=ppt/theme/theme2.xml><?xml version="1.0" encoding="utf-8"?>
<a:theme xmlns:a="http://schemas.openxmlformats.org/drawingml/2006/main" name="1_Standarddesign">
  <a:themeElements>
    <a:clrScheme name="1_Standarddesign 13">
      <a:dk1>
        <a:srgbClr val="000000"/>
      </a:dk1>
      <a:lt1>
        <a:srgbClr val="F8F8F8"/>
      </a:lt1>
      <a:dk2>
        <a:srgbClr val="000000"/>
      </a:dk2>
      <a:lt2>
        <a:srgbClr val="4D4D4D"/>
      </a:lt2>
      <a:accent1>
        <a:srgbClr val="E2001A"/>
      </a:accent1>
      <a:accent2>
        <a:srgbClr val="E2001A"/>
      </a:accent2>
      <a:accent3>
        <a:srgbClr val="FBFBFB"/>
      </a:accent3>
      <a:accent4>
        <a:srgbClr val="000000"/>
      </a:accent4>
      <a:accent5>
        <a:srgbClr val="EEAAAB"/>
      </a:accent5>
      <a:accent6>
        <a:srgbClr val="CD0016"/>
      </a:accent6>
      <a:hlink>
        <a:srgbClr val="336699"/>
      </a:hlink>
      <a:folHlink>
        <a:srgbClr val="336699"/>
      </a:folHlink>
    </a:clrScheme>
    <a:fontScheme name="1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3">
        <a:dk1>
          <a:srgbClr val="000000"/>
        </a:dk1>
        <a:lt1>
          <a:srgbClr val="F8F8F8"/>
        </a:lt1>
        <a:dk2>
          <a:srgbClr val="000000"/>
        </a:dk2>
        <a:lt2>
          <a:srgbClr val="4D4D4D"/>
        </a:lt2>
        <a:accent1>
          <a:srgbClr val="E2001A"/>
        </a:accent1>
        <a:accent2>
          <a:srgbClr val="E2001A"/>
        </a:accent2>
        <a:accent3>
          <a:srgbClr val="FBFBFB"/>
        </a:accent3>
        <a:accent4>
          <a:srgbClr val="000000"/>
        </a:accent4>
        <a:accent5>
          <a:srgbClr val="EEAAAB"/>
        </a:accent5>
        <a:accent6>
          <a:srgbClr val="CD0016"/>
        </a:accent6>
        <a:hlink>
          <a:srgbClr val="336699"/>
        </a:hlink>
        <a:folHlink>
          <a:srgbClr val="33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orlage 2015.potx" id="{4012DC92-E3F9-4802-93F7-7916BC77395A}" vid="{B0E69A36-C2D9-41A8-99FC-2CD9D09A6D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 2015</Template>
  <TotalTime>0</TotalTime>
  <Words>553</Words>
  <Application>Microsoft Office PowerPoint</Application>
  <PresentationFormat>Bildschirmpräsentation (4:3)</PresentationFormat>
  <Paragraphs>81</Paragraphs>
  <Slides>33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Calibri</vt:lpstr>
      <vt:lpstr>Standarddesign</vt:lpstr>
      <vt:lpstr>1_Standarddesign</vt:lpstr>
      <vt:lpstr>Vorstellung der Raumnutzungskonzepte  Gesamtschule West,  Neue Oberschule Gröpelingen,  Oberschule im Park</vt:lpstr>
      <vt:lpstr>1. Grundlagen für Raumnutzungskonzepte</vt:lpstr>
      <vt:lpstr>1. Grundlagen für Raumnutzungskonzepte</vt:lpstr>
      <vt:lpstr>1. Grundlagen für Raumnutzungskonzepte</vt:lpstr>
      <vt:lpstr>1. Grundlagen für Raumnutzungskonzepte</vt:lpstr>
      <vt:lpstr>1. Grundlagen für Raumnutzungskonzepte</vt:lpstr>
      <vt:lpstr>2. Raumnutzungskonzept Neue Oberschule Gröpelingen</vt:lpstr>
      <vt:lpstr>2. Raumnutzungskonzept Neue Oberschule Gröpelingen</vt:lpstr>
      <vt:lpstr>2. Raumnutzungskonzept Neue Oberschule Gröpelingen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3. Raumnutzungskonzept Oberschule im Park</vt:lpstr>
      <vt:lpstr>3. Raumnutzungskonzept Oberschule im Park</vt:lpstr>
      <vt:lpstr>3. Raumnutzungskonzept Oberschule im Park</vt:lpstr>
      <vt:lpstr>3. Raumnutzungskonzept Oberschule im Park</vt:lpstr>
      <vt:lpstr>3. Raumnutzungskonzept Oberschule im Park</vt:lpstr>
      <vt:lpstr>3. Raumnutzungskonzept Oberschule im Park - Bestand</vt:lpstr>
      <vt:lpstr>3. Raumnutzungskonzept Oberschule im Park - Neubau</vt:lpstr>
      <vt:lpstr>3. Raumnutzungskonzept Oberschule im Park - Neubau</vt:lpstr>
      <vt:lpstr>3. Raumnutzungskonzept Oberschule im Park - Neubau</vt:lpstr>
      <vt:lpstr>3. Raumnutzungskonzept Oberschule im Park - Neubau</vt:lpstr>
      <vt:lpstr>PowerPoint-Präsentation</vt:lpstr>
      <vt:lpstr>4. Raumnutzungskonzept Gesamtschule West</vt:lpstr>
      <vt:lpstr>4. Raumnutzungskonzept Gesamtschule West</vt:lpstr>
      <vt:lpstr>4. Raumnutzungskonzept Gesamtschule West</vt:lpstr>
      <vt:lpstr>4. Raumnutzungskonzept Gesamtschule West</vt:lpstr>
      <vt:lpstr>4. Raumnutzungskonzept Gesamtschule West</vt:lpstr>
      <vt:lpstr>4. Raumnutzungskonzept Gesamtschule West</vt:lpstr>
      <vt:lpstr>4. Raumnutzungskonzept Gesamtschule West</vt:lpstr>
      <vt:lpstr>PowerPoint-Präsentation</vt:lpstr>
    </vt:vector>
  </TitlesOfParts>
  <Company>SKB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stephanie.finke</dc:creator>
  <cp:lastModifiedBy>Stoessel, Udo (Bildung)</cp:lastModifiedBy>
  <cp:revision>16</cp:revision>
  <dcterms:created xsi:type="dcterms:W3CDTF">2020-04-28T08:37:31Z</dcterms:created>
  <dcterms:modified xsi:type="dcterms:W3CDTF">2022-08-31T10:49:34Z</dcterms:modified>
</cp:coreProperties>
</file>