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69" r:id="rId3"/>
    <p:sldId id="286" r:id="rId4"/>
    <p:sldId id="280" r:id="rId5"/>
    <p:sldId id="272" r:id="rId6"/>
    <p:sldId id="270" r:id="rId7"/>
    <p:sldId id="281" r:id="rId8"/>
    <p:sldId id="271" r:id="rId9"/>
    <p:sldId id="279" r:id="rId10"/>
    <p:sldId id="273" r:id="rId11"/>
    <p:sldId id="282" r:id="rId12"/>
    <p:sldId id="283" r:id="rId13"/>
    <p:sldId id="284" r:id="rId14"/>
    <p:sldId id="285" r:id="rId15"/>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ja Kapp" initials="SK" lastIdx="1" clrIdx="0">
    <p:extLst>
      <p:ext uri="{19B8F6BF-5375-455C-9EA6-DF929625EA0E}">
        <p15:presenceInfo xmlns:p15="http://schemas.microsoft.com/office/powerpoint/2012/main" userId="e0d7f5c192cafa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65" autoAdjust="0"/>
    <p:restoredTop sz="94660"/>
  </p:normalViewPr>
  <p:slideViewPr>
    <p:cSldViewPr snapToGrid="0" showGuides="1">
      <p:cViewPr varScale="1">
        <p:scale>
          <a:sx n="59" d="100"/>
          <a:sy n="59" d="100"/>
        </p:scale>
        <p:origin x="126" y="3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4024313" y="0"/>
            <a:ext cx="3078162" cy="511175"/>
          </a:xfrm>
          <a:prstGeom prst="rect">
            <a:avLst/>
          </a:prstGeom>
        </p:spPr>
        <p:txBody>
          <a:bodyPr vert="horz" lIns="91440" tIns="45720" rIns="91440" bIns="45720" rtlCol="0"/>
          <a:lstStyle>
            <a:lvl1pPr algn="r">
              <a:defRPr sz="1200"/>
            </a:lvl1pPr>
          </a:lstStyle>
          <a:p>
            <a:fld id="{6503792B-AB8A-4A6D-9174-CE909757F105}" type="datetimeFigureOut">
              <a:rPr lang="en-GB" smtClean="0"/>
              <a:pPr/>
              <a:t>29/09/2021</a:t>
            </a:fld>
            <a:endParaRPr lang="en-GB"/>
          </a:p>
        </p:txBody>
      </p:sp>
      <p:sp>
        <p:nvSpPr>
          <p:cNvPr id="4" name="Folienbildplatzhalter 3"/>
          <p:cNvSpPr>
            <a:spLocks noGrp="1" noRot="1" noChangeAspect="1"/>
          </p:cNvSpPr>
          <p:nvPr>
            <p:ph type="sldImg" idx="2"/>
          </p:nvPr>
        </p:nvSpPr>
        <p:spPr>
          <a:xfrm>
            <a:off x="142875" y="768350"/>
            <a:ext cx="6818313" cy="3836988"/>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711200" y="4860925"/>
            <a:ext cx="5683250" cy="4605338"/>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4024313" y="9721850"/>
            <a:ext cx="3078162" cy="511175"/>
          </a:xfrm>
          <a:prstGeom prst="rect">
            <a:avLst/>
          </a:prstGeom>
        </p:spPr>
        <p:txBody>
          <a:bodyPr vert="horz" lIns="91440" tIns="45720" rIns="91440" bIns="45720" rtlCol="0" anchor="b"/>
          <a:lstStyle>
            <a:lvl1pPr algn="r">
              <a:defRPr sz="1200"/>
            </a:lvl1pPr>
          </a:lstStyle>
          <a:p>
            <a:fld id="{7DA0A3AE-2B8B-48FC-BCB1-B3C28B3B2CEB}" type="slidenum">
              <a:rPr lang="en-GB" smtClean="0"/>
              <a:pPr/>
              <a:t>‹Nr.›</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C0C095ED-404E-43AB-8C97-17490BFF956B}" type="datetime1">
              <a:rPr lang="de-DE" smtClean="0"/>
              <a:pPr/>
              <a:t>29.09.2021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717530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56AD217-0B62-43BD-9198-193934CB1241}" type="datetime1">
              <a:rPr lang="de-DE" smtClean="0"/>
              <a:pPr/>
              <a:t>29.09.2021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371968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A2997DE-8BA7-4C70-A38C-D8EE49CDF867}" type="datetime1">
              <a:rPr lang="de-DE" smtClean="0"/>
              <a:pPr/>
              <a:t>29.09.2021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68718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A905A9E-9E52-4C22-944D-1F33452F56CD}" type="datetime1">
              <a:rPr lang="de-DE" smtClean="0"/>
              <a:pPr/>
              <a:t>29.09.2021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608725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75E68C1C-8F95-4871-8250-6B222F33ED7E}" type="datetime1">
              <a:rPr lang="de-DE" smtClean="0"/>
              <a:pPr/>
              <a:t>29.09.2021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2346826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E461A57-7E06-40D1-857F-87D6FA80CD30}" type="datetime1">
              <a:rPr lang="de-DE" smtClean="0"/>
              <a:pPr/>
              <a:t>29.09.2021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959616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1BAE827-195D-461F-9D52-1977EEB4F525}" type="datetime1">
              <a:rPr lang="de-DE" smtClean="0"/>
              <a:pPr/>
              <a:t>29.09.2021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407065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6C56D44-71C1-4134-A9E1-10F70A0F426D}" type="datetime1">
              <a:rPr lang="de-DE" smtClean="0"/>
              <a:pPr/>
              <a:t>29.09.2021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2729049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11870B2-230D-4298-AFF8-871A7ED77E7F}" type="datetime1">
              <a:rPr lang="de-DE" smtClean="0"/>
              <a:pPr/>
              <a:t>29.09.2021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2401436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1B5A0806-010C-434B-B1C6-0EE3912496B4}" type="datetime1">
              <a:rPr lang="de-DE" smtClean="0"/>
              <a:pPr/>
              <a:t>29.09.2021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3417124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5F97229-EC26-4E4F-9B39-8D2EE4858061}" type="datetime1">
              <a:rPr lang="de-DE" smtClean="0"/>
              <a:pPr/>
              <a:t>29.09.2021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E1F82BE-1816-44BA-BF8D-C5AF76347EC9}" type="slidenum">
              <a:rPr lang="de-DE" smtClean="0"/>
              <a:pPr/>
              <a:t>‹Nr.›</a:t>
            </a:fld>
            <a:endParaRPr lang="de-DE"/>
          </a:p>
        </p:txBody>
      </p:sp>
    </p:spTree>
    <p:extLst>
      <p:ext uri="{BB962C8B-B14F-4D97-AF65-F5344CB8AC3E}">
        <p14:creationId xmlns:p14="http://schemas.microsoft.com/office/powerpoint/2010/main" val="396121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6D9A7-230B-467C-9EA0-9B34D7C2D6BF}" type="datetime1">
              <a:rPr lang="de-DE" smtClean="0"/>
              <a:pPr/>
              <a:t>29.09.2021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F82BE-1816-44BA-BF8D-C5AF76347EC9}" type="slidenum">
              <a:rPr lang="de-DE" smtClean="0"/>
              <a:pPr/>
              <a:t>‹Nr.›</a:t>
            </a:fld>
            <a:endParaRPr lang="de-DE"/>
          </a:p>
        </p:txBody>
      </p:sp>
    </p:spTree>
    <p:extLst>
      <p:ext uri="{BB962C8B-B14F-4D97-AF65-F5344CB8AC3E}">
        <p14:creationId xmlns:p14="http://schemas.microsoft.com/office/powerpoint/2010/main" val="1738503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24114" y="304800"/>
            <a:ext cx="10769600" cy="1059542"/>
          </a:xfrm>
        </p:spPr>
        <p:txBody>
          <a:bodyPr>
            <a:normAutofit fontScale="90000"/>
          </a:bodyPr>
          <a:lstStyle/>
          <a:p>
            <a:r>
              <a:rPr lang="de-DE" b="1" dirty="0">
                <a:solidFill>
                  <a:schemeClr val="tx2"/>
                </a:solidFill>
                <a:latin typeface="+mn-lt"/>
              </a:rPr>
              <a:t>Quartiersmeisterei für Walle Central</a:t>
            </a:r>
            <a:endParaRPr lang="en-GB" b="1" dirty="0">
              <a:solidFill>
                <a:schemeClr val="tx2"/>
              </a:solidFill>
              <a:latin typeface="+mn-lt"/>
            </a:endParaRPr>
          </a:p>
        </p:txBody>
      </p:sp>
      <p:pic>
        <p:nvPicPr>
          <p:cNvPr id="1028" name="Picture 4"/>
          <p:cNvPicPr>
            <a:picLocks noChangeAspect="1" noChangeArrowheads="1"/>
          </p:cNvPicPr>
          <p:nvPr/>
        </p:nvPicPr>
        <p:blipFill>
          <a:blip r:embed="rId2" cstate="print"/>
          <a:srcRect/>
          <a:stretch>
            <a:fillRect/>
          </a:stretch>
        </p:blipFill>
        <p:spPr bwMode="auto">
          <a:xfrm>
            <a:off x="-227209" y="1582057"/>
            <a:ext cx="12419210" cy="2220685"/>
          </a:xfrm>
          <a:prstGeom prst="rect">
            <a:avLst/>
          </a:prstGeom>
          <a:noFill/>
          <a:ln w="9525">
            <a:noFill/>
            <a:miter lim="800000"/>
            <a:headEnd/>
            <a:tailEnd/>
          </a:ln>
          <a:effectLst/>
        </p:spPr>
      </p:pic>
      <p:sp>
        <p:nvSpPr>
          <p:cNvPr id="7" name="Foliennummernplatzhalter 6"/>
          <p:cNvSpPr>
            <a:spLocks noGrp="1"/>
          </p:cNvSpPr>
          <p:nvPr>
            <p:ph type="sldNum" sz="quarter" idx="12"/>
          </p:nvPr>
        </p:nvSpPr>
        <p:spPr/>
        <p:txBody>
          <a:bodyPr/>
          <a:lstStyle/>
          <a:p>
            <a:fld id="{7E1F82BE-1816-44BA-BF8D-C5AF76347EC9}" type="slidenum">
              <a:rPr lang="de-DE" smtClean="0"/>
              <a:pPr/>
              <a:t>1</a:t>
            </a:fld>
            <a:endParaRPr lang="de-DE"/>
          </a:p>
        </p:txBody>
      </p:sp>
      <p:sp>
        <p:nvSpPr>
          <p:cNvPr id="6" name="Textfeld 5"/>
          <p:cNvSpPr txBox="1"/>
          <p:nvPr/>
        </p:nvSpPr>
        <p:spPr>
          <a:xfrm>
            <a:off x="8345713" y="5138057"/>
            <a:ext cx="3396343" cy="646331"/>
          </a:xfrm>
          <a:prstGeom prst="rect">
            <a:avLst/>
          </a:prstGeom>
          <a:noFill/>
          <a:ln>
            <a:solidFill>
              <a:schemeClr val="accent1"/>
            </a:solidFill>
          </a:ln>
        </p:spPr>
        <p:txBody>
          <a:bodyPr wrap="square" rtlCol="0">
            <a:spAutoFit/>
          </a:bodyPr>
          <a:lstStyle/>
          <a:p>
            <a:pPr algn="ctr"/>
            <a:r>
              <a:rPr lang="de-DE" dirty="0"/>
              <a:t>Präsentation für den Beirat Walle</a:t>
            </a:r>
          </a:p>
          <a:p>
            <a:pPr algn="ctr"/>
            <a:r>
              <a:rPr lang="de-DE" dirty="0"/>
              <a:t>28. September 2021</a:t>
            </a:r>
          </a:p>
        </p:txBody>
      </p:sp>
      <p:sp>
        <p:nvSpPr>
          <p:cNvPr id="8" name="Textfeld 7"/>
          <p:cNvSpPr txBox="1"/>
          <p:nvPr/>
        </p:nvSpPr>
        <p:spPr>
          <a:xfrm>
            <a:off x="600075" y="4686300"/>
            <a:ext cx="4486275" cy="584775"/>
          </a:xfrm>
          <a:prstGeom prst="rect">
            <a:avLst/>
          </a:prstGeom>
          <a:noFill/>
        </p:spPr>
        <p:txBody>
          <a:bodyPr wrap="square" rtlCol="0">
            <a:spAutoFit/>
          </a:bodyPr>
          <a:lstStyle/>
          <a:p>
            <a:pPr algn="ctr"/>
            <a:r>
              <a:rPr lang="de-DE" sz="3200" b="1" dirty="0">
                <a:solidFill>
                  <a:srgbClr val="FF0000"/>
                </a:solidFill>
              </a:rPr>
              <a:t>UPDATE 30 Sept 2021</a:t>
            </a:r>
            <a:endParaRPr lang="en-GB" sz="32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553276" y="0"/>
            <a:ext cx="11183798" cy="72019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sz="4200" b="1" i="0" u="none" strike="noStrike" cap="none" normalizeH="0" baseline="0" dirty="0">
                <a:ln>
                  <a:noFill/>
                </a:ln>
                <a:effectLst/>
                <a:ea typeface="Calibri" pitchFamily="34" charset="0"/>
                <a:cs typeface="Times New Roman" pitchFamily="18" charset="0"/>
              </a:rPr>
              <a:t>Ideensammlung „Plätze in Walle“: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a:ln>
                <a:noFill/>
              </a:ln>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sz="2800" b="0" i="0" u="none" strike="noStrike" cap="none" normalizeH="0" baseline="0" dirty="0">
                <a:ln>
                  <a:noFill/>
                </a:ln>
                <a:effectLst/>
                <a:ea typeface="Calibri" pitchFamily="34" charset="0"/>
                <a:cs typeface="Times New Roman" pitchFamily="18" charset="0"/>
              </a:rPr>
              <a:t> SWOT-Analyse wurde erarbeitet und mit den Ideen</a:t>
            </a:r>
            <a:r>
              <a:rPr kumimoji="0" lang="de-DE" sz="2800" b="0" i="0" u="none" strike="noStrike" cap="none" normalizeH="0" dirty="0">
                <a:ln>
                  <a:noFill/>
                </a:ln>
                <a:effectLst/>
                <a:ea typeface="Calibri" pitchFamily="34" charset="0"/>
                <a:cs typeface="Times New Roman" pitchFamily="18" charset="0"/>
              </a:rPr>
              <a:t>geberInnen umgesetzt</a:t>
            </a:r>
          </a:p>
          <a:p>
            <a:pPr marL="0" marR="0" lvl="0" indent="0" algn="l" defTabSz="914400" rtl="0" eaLnBrk="0" fontAlgn="base" latinLnBrk="0" hangingPunct="0">
              <a:lnSpc>
                <a:spcPct val="100000"/>
              </a:lnSpc>
              <a:spcBef>
                <a:spcPct val="0"/>
              </a:spcBef>
              <a:spcAft>
                <a:spcPct val="0"/>
              </a:spcAft>
              <a:buClrTx/>
              <a:buSzTx/>
              <a:buFontTx/>
              <a:buChar char="•"/>
              <a:tabLst/>
            </a:pPr>
            <a:r>
              <a:rPr lang="de-DE" sz="2800" dirty="0">
                <a:ea typeface="Calibri" pitchFamily="34" charset="0"/>
                <a:cs typeface="Times New Roman" pitchFamily="18" charset="0"/>
              </a:rPr>
              <a:t> Eine Plakatausstellung durch Karin Schlechtinger/BI Waller Wied konzipiert und umgesetzt</a:t>
            </a:r>
            <a:endParaRPr kumimoji="0" lang="de-DE" sz="2800" b="0" i="0" u="none" strike="noStrike" cap="none" normalizeH="0" dirty="0">
              <a:ln>
                <a:noFill/>
              </a:ln>
              <a:effectLs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de-DE" sz="2800" baseline="0" dirty="0">
                <a:ea typeface="Calibri" pitchFamily="34" charset="0"/>
                <a:cs typeface="Times New Roman" pitchFamily="18" charset="0"/>
              </a:rPr>
              <a:t> Der</a:t>
            </a:r>
            <a:r>
              <a:rPr kumimoji="0" lang="de-DE" sz="2800" b="0" i="0" u="none" strike="noStrike" cap="none" normalizeH="0" baseline="0" dirty="0">
                <a:ln>
                  <a:noFill/>
                </a:ln>
                <a:effectLst/>
                <a:ea typeface="Calibri" pitchFamily="34" charset="0"/>
                <a:cs typeface="Times New Roman" pitchFamily="18" charset="0"/>
              </a:rPr>
              <a:t> Workshop am 11. September 2021 wurde vorbereitet</a:t>
            </a:r>
          </a:p>
          <a:p>
            <a:pPr marL="0" marR="0" lvl="0" indent="0" algn="l" defTabSz="914400" rtl="0" eaLnBrk="0" fontAlgn="base" latinLnBrk="0" hangingPunct="0">
              <a:lnSpc>
                <a:spcPct val="100000"/>
              </a:lnSpc>
              <a:spcBef>
                <a:spcPct val="0"/>
              </a:spcBef>
              <a:spcAft>
                <a:spcPct val="0"/>
              </a:spcAft>
              <a:buClrTx/>
              <a:buSzTx/>
              <a:buFontTx/>
              <a:buChar char="•"/>
              <a:tabLst/>
            </a:pPr>
            <a:endParaRPr lang="de-DE" sz="28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de-DE" sz="2800" b="1" i="0" u="none" strike="noStrike" cap="none" normalizeH="0" baseline="0" dirty="0">
                <a:ln>
                  <a:noFill/>
                </a:ln>
                <a:effectLst/>
                <a:cs typeface="Times New Roman" pitchFamily="18" charset="0"/>
              </a:rPr>
              <a:t>WIE</a:t>
            </a:r>
            <a:r>
              <a:rPr kumimoji="0" lang="de-DE" sz="2800" b="1" i="0" u="none" strike="noStrike" cap="none" normalizeH="0" dirty="0">
                <a:ln>
                  <a:noFill/>
                </a:ln>
                <a:effectLst/>
                <a:cs typeface="Times New Roman" pitchFamily="18" charset="0"/>
              </a:rPr>
              <a:t> WEITER:</a:t>
            </a:r>
            <a:endParaRPr kumimoji="0" lang="de-DE" sz="2800" b="1" i="0" u="none" strike="noStrike" cap="none" normalizeH="0" baseline="0" dirty="0">
              <a:ln>
                <a:noFill/>
              </a:ln>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de-DE" sz="2800" dirty="0">
                <a:cs typeface="Times New Roman" pitchFamily="18" charset="0"/>
              </a:rPr>
              <a:t>Montag, den 4. Oktober 2021 18h00 im FA Quartiersentwicklung :</a:t>
            </a:r>
          </a:p>
          <a:p>
            <a:pPr marL="0" marR="0" lvl="0" indent="0" algn="l" defTabSz="914400" rtl="0" eaLnBrk="0" fontAlgn="base" latinLnBrk="0" hangingPunct="0">
              <a:lnSpc>
                <a:spcPct val="100000"/>
              </a:lnSpc>
              <a:spcBef>
                <a:spcPct val="0"/>
              </a:spcBef>
              <a:spcAft>
                <a:spcPct val="0"/>
              </a:spcAft>
              <a:buClrTx/>
              <a:buSzTx/>
              <a:tabLst/>
            </a:pPr>
            <a:endParaRPr lang="de-DE" sz="2800" dirty="0">
              <a:cs typeface="Times New Roman" pitchFamily="18" charset="0"/>
            </a:endParaRPr>
          </a:p>
          <a:p>
            <a:pPr eaLnBrk="0" fontAlgn="base" hangingPunct="0">
              <a:spcBef>
                <a:spcPct val="0"/>
              </a:spcBef>
              <a:spcAft>
                <a:spcPct val="0"/>
              </a:spcAft>
              <a:buFont typeface="Arial" charset="0"/>
              <a:buChar char="•"/>
            </a:pPr>
            <a:r>
              <a:rPr lang="de-DE" sz="2800" dirty="0">
                <a:cs typeface="Times New Roman" pitchFamily="18" charset="0"/>
              </a:rPr>
              <a:t> was passiert mit den durch die </a:t>
            </a:r>
            <a:r>
              <a:rPr lang="de-DE" sz="2800" dirty="0" err="1">
                <a:cs typeface="Times New Roman" pitchFamily="18" charset="0"/>
              </a:rPr>
              <a:t>BesucherInnen</a:t>
            </a:r>
            <a:r>
              <a:rPr lang="de-DE" sz="2800" dirty="0">
                <a:cs typeface="Times New Roman" pitchFamily="18" charset="0"/>
              </a:rPr>
              <a:t> ergänzten Ideen?</a:t>
            </a:r>
          </a:p>
          <a:p>
            <a:pPr marL="0" marR="0" lvl="0" indent="0" algn="l" defTabSz="914400" rtl="0" eaLnBrk="0" fontAlgn="base" latinLnBrk="0" hangingPunct="0">
              <a:lnSpc>
                <a:spcPct val="100000"/>
              </a:lnSpc>
              <a:spcBef>
                <a:spcPct val="0"/>
              </a:spcBef>
              <a:spcAft>
                <a:spcPct val="0"/>
              </a:spcAft>
              <a:buClrTx/>
              <a:buSzTx/>
              <a:buFont typeface="Arial" charset="0"/>
              <a:buChar char="•"/>
              <a:tabLst/>
            </a:pPr>
            <a:r>
              <a:rPr lang="de-DE" sz="2800" dirty="0">
                <a:cs typeface="Times New Roman" pitchFamily="18" charset="0"/>
              </a:rPr>
              <a:t> Umsetzung: welche Maßnahmen sind pro „Platz“ angemessen?</a:t>
            </a:r>
          </a:p>
          <a:p>
            <a:pPr marL="0" marR="0" lvl="0" indent="0" algn="l" defTabSz="914400" rtl="0" eaLnBrk="0" fontAlgn="base" latinLnBrk="0" hangingPunct="0">
              <a:lnSpc>
                <a:spcPct val="100000"/>
              </a:lnSpc>
              <a:spcBef>
                <a:spcPct val="0"/>
              </a:spcBef>
              <a:spcAft>
                <a:spcPct val="0"/>
              </a:spcAft>
              <a:buClrTx/>
              <a:buSzTx/>
              <a:tabLst/>
            </a:pPr>
            <a:endParaRPr lang="de-DE" sz="28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de-DE" sz="2800" dirty="0">
                <a:cs typeface="Times New Roman" pitchFamily="18" charset="0"/>
                <a:sym typeface="Wingdings" panose="05000000000000000000" pitchFamily="2" charset="2"/>
              </a:rPr>
              <a:t> Unterstützung durch </a:t>
            </a:r>
            <a:r>
              <a:rPr lang="de-DE" sz="2800" dirty="0" err="1">
                <a:cs typeface="Times New Roman" pitchFamily="18" charset="0"/>
                <a:sym typeface="Wingdings" panose="05000000000000000000" pitchFamily="2" charset="2"/>
              </a:rPr>
              <a:t>Mitglieder:innen</a:t>
            </a:r>
            <a:r>
              <a:rPr lang="de-DE" sz="2800" dirty="0">
                <a:cs typeface="Times New Roman" pitchFamily="18" charset="0"/>
                <a:sym typeface="Wingdings" panose="05000000000000000000" pitchFamily="2" charset="2"/>
              </a:rPr>
              <a:t> des FA Quartiersentwicklung erforderlich!</a:t>
            </a:r>
            <a:endParaRPr lang="de-DE" sz="2800" dirty="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de-DE" sz="2800" b="0" i="0" u="none" strike="noStrike" cap="none" normalizeH="0" baseline="0" dirty="0">
              <a:ln>
                <a:noFill/>
              </a:ln>
              <a:effectLst/>
              <a:cs typeface="Arial" pitchFamily="34" charset="0"/>
            </a:endParaRPr>
          </a:p>
        </p:txBody>
      </p:sp>
      <p:sp>
        <p:nvSpPr>
          <p:cNvPr id="4" name="Foliennummernplatzhalter 3"/>
          <p:cNvSpPr>
            <a:spLocks noGrp="1"/>
          </p:cNvSpPr>
          <p:nvPr>
            <p:ph type="sldNum" sz="quarter" idx="12"/>
          </p:nvPr>
        </p:nvSpPr>
        <p:spPr/>
        <p:txBody>
          <a:bodyPr/>
          <a:lstStyle/>
          <a:p>
            <a:fld id="{7E1F82BE-1816-44BA-BF8D-C5AF76347EC9}" type="slidenum">
              <a:rPr lang="de-DE" smtClean="0"/>
              <a:pPr/>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E1F82BE-1816-44BA-BF8D-C5AF76347EC9}" type="slidenum">
              <a:rPr lang="de-DE" smtClean="0"/>
              <a:pPr/>
              <a:t>11</a:t>
            </a:fld>
            <a:endParaRPr lang="de-DE"/>
          </a:p>
        </p:txBody>
      </p:sp>
      <p:pic>
        <p:nvPicPr>
          <p:cNvPr id="1026" name="Picture 2"/>
          <p:cNvPicPr>
            <a:picLocks noChangeAspect="1" noChangeArrowheads="1"/>
          </p:cNvPicPr>
          <p:nvPr/>
        </p:nvPicPr>
        <p:blipFill>
          <a:blip r:embed="rId2" cstate="print"/>
          <a:srcRect/>
          <a:stretch>
            <a:fillRect/>
          </a:stretch>
        </p:blipFill>
        <p:spPr bwMode="auto">
          <a:xfrm>
            <a:off x="537575" y="0"/>
            <a:ext cx="10462521" cy="453479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518615" y="955343"/>
            <a:ext cx="11191163" cy="5622878"/>
          </a:xfrm>
        </p:spPr>
        <p:txBody>
          <a:bodyPr>
            <a:normAutofit fontScale="92500" lnSpcReduction="20000"/>
          </a:bodyPr>
          <a:lstStyle/>
          <a:p>
            <a:pPr algn="l"/>
            <a:r>
              <a:rPr lang="de-DE" sz="3000" dirty="0"/>
              <a:t>Detaillierter Auswertungsentwurf ist dem Beirat am 23.9.2021 zugesandt worden</a:t>
            </a:r>
          </a:p>
          <a:p>
            <a:pPr algn="l"/>
            <a:r>
              <a:rPr lang="de-DE" sz="3000" dirty="0"/>
              <a:t>Umfassender Bericht am 13.9.2021 im Weser-Kurier, Lokalseite</a:t>
            </a:r>
          </a:p>
          <a:p>
            <a:pPr algn="l"/>
            <a:endParaRPr lang="de-DE" sz="3000" dirty="0"/>
          </a:p>
          <a:p>
            <a:pPr algn="l"/>
            <a:r>
              <a:rPr lang="de-DE" sz="3000" dirty="0"/>
              <a:t>8 PLÄTZE (Arbeitstitel):</a:t>
            </a:r>
          </a:p>
          <a:p>
            <a:pPr algn="l">
              <a:buFontTx/>
              <a:buChar char="-"/>
            </a:pPr>
            <a:r>
              <a:rPr lang="de-DE" sz="3000" dirty="0"/>
              <a:t> </a:t>
            </a:r>
            <a:r>
              <a:rPr lang="de-DE" sz="3000" dirty="0" err="1"/>
              <a:t>Bodelschwinghplatz</a:t>
            </a:r>
            <a:endParaRPr lang="de-DE" sz="3000" dirty="0"/>
          </a:p>
          <a:p>
            <a:pPr algn="l">
              <a:buFontTx/>
              <a:buChar char="-"/>
            </a:pPr>
            <a:r>
              <a:rPr lang="de-DE" sz="3000" dirty="0"/>
              <a:t> Elisabethplatz</a:t>
            </a:r>
          </a:p>
          <a:p>
            <a:pPr algn="l">
              <a:buFontTx/>
              <a:buChar char="-"/>
            </a:pPr>
            <a:r>
              <a:rPr lang="de-DE" sz="3000" dirty="0"/>
              <a:t> </a:t>
            </a:r>
            <a:r>
              <a:rPr lang="de-DE" sz="3000" dirty="0" err="1"/>
              <a:t>Erasmustraße</a:t>
            </a:r>
            <a:endParaRPr lang="de-DE" sz="3000" dirty="0"/>
          </a:p>
          <a:p>
            <a:pPr algn="l">
              <a:buFontTx/>
              <a:buChar char="-"/>
            </a:pPr>
            <a:r>
              <a:rPr lang="de-DE" sz="3000" dirty="0"/>
              <a:t> Hansegarten</a:t>
            </a:r>
          </a:p>
          <a:p>
            <a:pPr algn="l">
              <a:buFontTx/>
              <a:buChar char="-"/>
            </a:pPr>
            <a:r>
              <a:rPr lang="de-DE" sz="3000" dirty="0"/>
              <a:t> Ökumenischer Platz </a:t>
            </a:r>
            <a:r>
              <a:rPr lang="de-DE" sz="3000" dirty="0" err="1"/>
              <a:t>Steffensweg</a:t>
            </a:r>
            <a:r>
              <a:rPr lang="de-DE" sz="3000" dirty="0"/>
              <a:t>/Sankt Magnus Str.</a:t>
            </a:r>
          </a:p>
          <a:p>
            <a:pPr algn="l">
              <a:buFontTx/>
              <a:buChar char="-"/>
            </a:pPr>
            <a:r>
              <a:rPr lang="de-DE" sz="3000" dirty="0"/>
              <a:t> </a:t>
            </a:r>
            <a:r>
              <a:rPr lang="de-DE" sz="3000" dirty="0" err="1"/>
              <a:t>Steffensweg</a:t>
            </a:r>
            <a:r>
              <a:rPr lang="de-DE" sz="3000" dirty="0"/>
              <a:t>/Bremerhavener Str (Dreieck)</a:t>
            </a:r>
          </a:p>
          <a:p>
            <a:pPr algn="l">
              <a:buFontTx/>
              <a:buChar char="-"/>
            </a:pPr>
            <a:r>
              <a:rPr lang="de-DE" sz="3000" dirty="0"/>
              <a:t>Waller Grünzug</a:t>
            </a:r>
          </a:p>
          <a:p>
            <a:pPr algn="l">
              <a:buFontTx/>
              <a:buChar char="-"/>
            </a:pPr>
            <a:r>
              <a:rPr lang="de-DE" sz="3000" dirty="0"/>
              <a:t> Wartburgplatz</a:t>
            </a:r>
          </a:p>
          <a:p>
            <a:pPr algn="l">
              <a:buFontTx/>
              <a:buChar char="-"/>
            </a:pPr>
            <a:endParaRPr lang="en-GB" dirty="0"/>
          </a:p>
        </p:txBody>
      </p:sp>
      <p:sp>
        <p:nvSpPr>
          <p:cNvPr id="4" name="Foliennummernplatzhalter 3"/>
          <p:cNvSpPr>
            <a:spLocks noGrp="1"/>
          </p:cNvSpPr>
          <p:nvPr>
            <p:ph type="sldNum" sz="quarter" idx="12"/>
          </p:nvPr>
        </p:nvSpPr>
        <p:spPr/>
        <p:txBody>
          <a:bodyPr/>
          <a:lstStyle/>
          <a:p>
            <a:fld id="{7E1F82BE-1816-44BA-BF8D-C5AF76347EC9}" type="slidenum">
              <a:rPr lang="de-DE" smtClean="0"/>
              <a:pPr/>
              <a:t>12</a:t>
            </a:fld>
            <a:endParaRPr lang="de-DE"/>
          </a:p>
        </p:txBody>
      </p:sp>
      <p:sp>
        <p:nvSpPr>
          <p:cNvPr id="5" name="Titel 4"/>
          <p:cNvSpPr txBox="1">
            <a:spLocks noGrp="1"/>
          </p:cNvSpPr>
          <p:nvPr>
            <p:ph type="ctrTitle"/>
          </p:nvPr>
        </p:nvSpPr>
        <p:spPr>
          <a:xfrm>
            <a:off x="336645" y="342031"/>
            <a:ext cx="9144000" cy="424732"/>
          </a:xfrm>
          <a:prstGeom prst="rect">
            <a:avLst/>
          </a:prstGeom>
          <a:noFill/>
        </p:spPr>
        <p:txBody>
          <a:bodyPr wrap="square" rtlCol="0">
            <a:spAutoFit/>
          </a:bodyPr>
          <a:lstStyle/>
          <a:p>
            <a:r>
              <a:rPr lang="de-DE" sz="2400" dirty="0"/>
              <a:t>Corona-adäquate Teilnahme von wohl etwa 150-200 Personen</a:t>
            </a:r>
            <a:endParaRPr lang="en-GB"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7E1F82BE-1816-44BA-BF8D-C5AF76347EC9}" type="slidenum">
              <a:rPr lang="de-DE" smtClean="0"/>
              <a:pPr/>
              <a:t>13</a:t>
            </a:fld>
            <a:endParaRPr lang="de-DE"/>
          </a:p>
        </p:txBody>
      </p:sp>
      <p:pic>
        <p:nvPicPr>
          <p:cNvPr id="2050" name="Picture 2"/>
          <p:cNvPicPr>
            <a:picLocks noChangeAspect="1" noChangeArrowheads="1"/>
          </p:cNvPicPr>
          <p:nvPr/>
        </p:nvPicPr>
        <p:blipFill>
          <a:blip r:embed="rId2" cstate="print"/>
          <a:srcRect/>
          <a:stretch>
            <a:fillRect/>
          </a:stretch>
        </p:blipFill>
        <p:spPr bwMode="auto">
          <a:xfrm>
            <a:off x="787020" y="-1"/>
            <a:ext cx="10649803" cy="699436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rot="16200000">
            <a:off x="-1785582" y="2769632"/>
            <a:ext cx="5991370" cy="1325563"/>
          </a:xfrm>
          <a:ln>
            <a:solidFill>
              <a:schemeClr val="accent1"/>
            </a:solidFill>
          </a:ln>
        </p:spPr>
        <p:txBody>
          <a:bodyPr/>
          <a:lstStyle/>
          <a:p>
            <a:pPr algn="ctr"/>
            <a:r>
              <a:rPr lang="de-DE" sz="5500" b="1" dirty="0">
                <a:solidFill>
                  <a:srgbClr val="FF0000"/>
                </a:solidFill>
              </a:rPr>
              <a:t>BEISPIEL</a:t>
            </a:r>
            <a:endParaRPr lang="en-GB" sz="5500" b="1" dirty="0">
              <a:solidFill>
                <a:srgbClr val="FF0000"/>
              </a:solidFill>
            </a:endParaRPr>
          </a:p>
        </p:txBody>
      </p:sp>
      <p:sp>
        <p:nvSpPr>
          <p:cNvPr id="4" name="Foliennummernplatzhalter 3"/>
          <p:cNvSpPr>
            <a:spLocks noGrp="1"/>
          </p:cNvSpPr>
          <p:nvPr>
            <p:ph type="sldNum" sz="quarter" idx="12"/>
          </p:nvPr>
        </p:nvSpPr>
        <p:spPr/>
        <p:txBody>
          <a:bodyPr/>
          <a:lstStyle/>
          <a:p>
            <a:fld id="{7E1F82BE-1816-44BA-BF8D-C5AF76347EC9}" type="slidenum">
              <a:rPr lang="de-DE" smtClean="0"/>
              <a:pPr/>
              <a:t>14</a:t>
            </a:fld>
            <a:endParaRPr lang="de-DE"/>
          </a:p>
        </p:txBody>
      </p:sp>
      <p:pic>
        <p:nvPicPr>
          <p:cNvPr id="3074" name="Picture 2"/>
          <p:cNvPicPr>
            <a:picLocks noChangeAspect="1" noChangeArrowheads="1"/>
          </p:cNvPicPr>
          <p:nvPr/>
        </p:nvPicPr>
        <p:blipFill>
          <a:blip r:embed="rId2" cstate="print"/>
          <a:srcRect/>
          <a:stretch>
            <a:fillRect/>
          </a:stretch>
        </p:blipFill>
        <p:spPr bwMode="auto">
          <a:xfrm>
            <a:off x="2142699" y="-24872"/>
            <a:ext cx="7888405" cy="692499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4306" y="1255594"/>
            <a:ext cx="11292727" cy="5390866"/>
          </a:xfrm>
        </p:spPr>
        <p:txBody>
          <a:bodyPr>
            <a:noAutofit/>
          </a:bodyPr>
          <a:lstStyle/>
          <a:p>
            <a:pPr algn="l">
              <a:lnSpc>
                <a:spcPct val="150000"/>
              </a:lnSpc>
              <a:spcBef>
                <a:spcPts val="600"/>
              </a:spcBef>
            </a:pPr>
            <a:r>
              <a:rPr lang="de-DE" sz="2400" dirty="0" smtClean="0">
                <a:latin typeface="+mn-lt"/>
              </a:rPr>
              <a:t>* </a:t>
            </a:r>
            <a:r>
              <a:rPr lang="de-DE" sz="2400" dirty="0">
                <a:latin typeface="+mn-lt"/>
              </a:rPr>
              <a:t>Träger dem Beirat vorschlagen bis 20. August 2021, die dann bei SWAE den Antrag stellt</a:t>
            </a:r>
            <a:br>
              <a:rPr lang="de-DE" sz="2400" dirty="0">
                <a:latin typeface="+mn-lt"/>
              </a:rPr>
            </a:br>
            <a:r>
              <a:rPr lang="de-DE" sz="2400" dirty="0">
                <a:latin typeface="+mn-lt"/>
              </a:rPr>
              <a:t>* Kriterien für Personal und Räumlichkeiten erarbeiten</a:t>
            </a:r>
            <a:br>
              <a:rPr lang="de-DE" sz="2400" dirty="0">
                <a:latin typeface="+mn-lt"/>
              </a:rPr>
            </a:br>
            <a:r>
              <a:rPr lang="de-DE" sz="2400" dirty="0">
                <a:latin typeface="+mn-lt"/>
              </a:rPr>
              <a:t>* Kriterienkatalog (GO) für die Steuerungsgruppen erarbeiten, vorstellen</a:t>
            </a:r>
            <a:br>
              <a:rPr lang="de-DE" sz="2400" dirty="0">
                <a:latin typeface="+mn-lt"/>
              </a:rPr>
            </a:br>
            <a:r>
              <a:rPr lang="de-DE" sz="2400" dirty="0">
                <a:latin typeface="+mn-lt"/>
              </a:rPr>
              <a:t>* Kriterien, Leistungsindikatoren für die Trägerinstitution (stadtteilbezogen) erstellen</a:t>
            </a:r>
            <a:r>
              <a:rPr lang="de-DE" sz="2800" dirty="0">
                <a:latin typeface="+mn-lt"/>
              </a:rPr>
              <a:t/>
            </a:r>
            <a:br>
              <a:rPr lang="de-DE" sz="2800" dirty="0">
                <a:latin typeface="+mn-lt"/>
              </a:rPr>
            </a:br>
            <a:r>
              <a:rPr lang="de-DE" sz="2800" dirty="0" smtClean="0">
                <a:latin typeface="+mn-lt"/>
              </a:rPr>
              <a:t/>
            </a:r>
            <a:br>
              <a:rPr lang="de-DE" sz="2800" dirty="0" smtClean="0">
                <a:latin typeface="+mn-lt"/>
              </a:rPr>
            </a:br>
            <a:r>
              <a:rPr lang="de-DE" sz="2800" b="1" dirty="0" smtClean="0">
                <a:latin typeface="+mn-lt"/>
              </a:rPr>
              <a:t>ab Oktober 2021:</a:t>
            </a:r>
            <a:r>
              <a:rPr lang="de-DE" sz="2800" dirty="0" smtClean="0">
                <a:latin typeface="+mn-lt"/>
              </a:rPr>
              <a:t/>
            </a:r>
            <a:br>
              <a:rPr lang="de-DE" sz="2800" dirty="0" smtClean="0">
                <a:latin typeface="+mn-lt"/>
              </a:rPr>
            </a:br>
            <a:r>
              <a:rPr lang="de-DE" sz="2300" dirty="0" smtClean="0">
                <a:latin typeface="+mn-lt"/>
              </a:rPr>
              <a:t>* Begleitung Förderantrag im ZEBRA-Formular des Kulturhaus Walle </a:t>
            </a:r>
            <a:r>
              <a:rPr lang="de-DE" sz="2300" dirty="0" err="1" smtClean="0">
                <a:latin typeface="+mn-lt"/>
              </a:rPr>
              <a:t>Brodelpott</a:t>
            </a:r>
            <a:r>
              <a:rPr lang="de-DE" sz="2300" dirty="0" smtClean="0">
                <a:latin typeface="+mn-lt"/>
              </a:rPr>
              <a:t> e.V.</a:t>
            </a:r>
            <a:br>
              <a:rPr lang="de-DE" sz="2300" dirty="0" smtClean="0">
                <a:latin typeface="+mn-lt"/>
              </a:rPr>
            </a:br>
            <a:r>
              <a:rPr lang="de-DE" sz="2300" dirty="0" smtClean="0">
                <a:latin typeface="+mn-lt"/>
              </a:rPr>
              <a:t>* Abgrenzung Zuständigkeiten Trägerinstitution/Steuerungsgruppe(Beirat)/SWAE</a:t>
            </a:r>
            <a:br>
              <a:rPr lang="de-DE" sz="2300" dirty="0" smtClean="0">
                <a:latin typeface="+mn-lt"/>
              </a:rPr>
            </a:br>
            <a:r>
              <a:rPr lang="de-DE" sz="2300" dirty="0" smtClean="0">
                <a:latin typeface="+mn-lt"/>
              </a:rPr>
              <a:t>* Entwurf GO Steuerungsgruppe und Lenkungsgruppe</a:t>
            </a:r>
            <a:r>
              <a:rPr lang="de-DE" sz="2800" dirty="0" smtClean="0">
                <a:latin typeface="+mn-lt"/>
              </a:rPr>
              <a:t/>
            </a:r>
            <a:br>
              <a:rPr lang="de-DE" sz="2800" dirty="0" smtClean="0">
                <a:latin typeface="+mn-lt"/>
              </a:rPr>
            </a:br>
            <a:endParaRPr lang="en-GB" sz="2800" b="1" dirty="0">
              <a:solidFill>
                <a:srgbClr val="FF0000"/>
              </a:solidFill>
              <a:latin typeface="+mn-lt"/>
            </a:endParaRPr>
          </a:p>
        </p:txBody>
      </p:sp>
      <p:sp>
        <p:nvSpPr>
          <p:cNvPr id="4" name="Foliennummernplatzhalter 3"/>
          <p:cNvSpPr>
            <a:spLocks noGrp="1"/>
          </p:cNvSpPr>
          <p:nvPr>
            <p:ph type="sldNum" sz="quarter" idx="12"/>
          </p:nvPr>
        </p:nvSpPr>
        <p:spPr/>
        <p:txBody>
          <a:bodyPr/>
          <a:lstStyle/>
          <a:p>
            <a:fld id="{7E1F82BE-1816-44BA-BF8D-C5AF76347EC9}" type="slidenum">
              <a:rPr lang="de-DE" smtClean="0"/>
              <a:pPr/>
              <a:t>2</a:t>
            </a:fld>
            <a:endParaRPr lang="de-DE"/>
          </a:p>
        </p:txBody>
      </p:sp>
      <p:sp>
        <p:nvSpPr>
          <p:cNvPr id="10" name="Textfeld 9"/>
          <p:cNvSpPr txBox="1"/>
          <p:nvPr/>
        </p:nvSpPr>
        <p:spPr>
          <a:xfrm rot="1168818">
            <a:off x="10554269" y="1082721"/>
            <a:ext cx="1323833"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erledigt</a:t>
            </a:r>
            <a:endParaRPr lang="en-GB" sz="2200" b="1" dirty="0">
              <a:solidFill>
                <a:schemeClr val="tx1">
                  <a:lumMod val="65000"/>
                  <a:lumOff val="35000"/>
                </a:schemeClr>
              </a:solidFill>
            </a:endParaRPr>
          </a:p>
        </p:txBody>
      </p:sp>
      <p:sp>
        <p:nvSpPr>
          <p:cNvPr id="12" name="Textfeld 11"/>
          <p:cNvSpPr txBox="1"/>
          <p:nvPr/>
        </p:nvSpPr>
        <p:spPr>
          <a:xfrm rot="1168818">
            <a:off x="6653281" y="1562670"/>
            <a:ext cx="1323833"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erledigt</a:t>
            </a:r>
            <a:endParaRPr lang="en-GB" sz="2200" b="1" dirty="0">
              <a:solidFill>
                <a:schemeClr val="tx1">
                  <a:lumMod val="65000"/>
                  <a:lumOff val="35000"/>
                </a:schemeClr>
              </a:solidFill>
            </a:endParaRPr>
          </a:p>
        </p:txBody>
      </p:sp>
      <p:sp>
        <p:nvSpPr>
          <p:cNvPr id="13" name="Textfeld 12"/>
          <p:cNvSpPr txBox="1"/>
          <p:nvPr/>
        </p:nvSpPr>
        <p:spPr>
          <a:xfrm rot="1168818">
            <a:off x="10133463" y="3132161"/>
            <a:ext cx="1323833"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erledigt</a:t>
            </a:r>
            <a:endParaRPr lang="en-GB" sz="2200" b="1" dirty="0">
              <a:solidFill>
                <a:schemeClr val="tx1">
                  <a:lumMod val="65000"/>
                  <a:lumOff val="35000"/>
                </a:schemeClr>
              </a:solidFill>
            </a:endParaRPr>
          </a:p>
        </p:txBody>
      </p:sp>
      <p:sp>
        <p:nvSpPr>
          <p:cNvPr id="14" name="Textfeld 13"/>
          <p:cNvSpPr txBox="1"/>
          <p:nvPr/>
        </p:nvSpPr>
        <p:spPr>
          <a:xfrm rot="302689">
            <a:off x="8742864" y="2163966"/>
            <a:ext cx="1669642"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rgbClr val="FF0000"/>
                </a:solidFill>
              </a:rPr>
              <a:t>Noch offen</a:t>
            </a:r>
            <a:endParaRPr lang="en-GB" sz="2200" b="1" dirty="0">
              <a:solidFill>
                <a:srgbClr val="FF0000"/>
              </a:solidFill>
            </a:endParaRPr>
          </a:p>
        </p:txBody>
      </p:sp>
      <p:sp>
        <p:nvSpPr>
          <p:cNvPr id="16" name="Textfeld 15"/>
          <p:cNvSpPr txBox="1"/>
          <p:nvPr/>
        </p:nvSpPr>
        <p:spPr>
          <a:xfrm>
            <a:off x="2101756" y="245661"/>
            <a:ext cx="8584442" cy="707886"/>
          </a:xfrm>
          <a:prstGeom prst="rect">
            <a:avLst/>
          </a:prstGeom>
          <a:noFill/>
        </p:spPr>
        <p:txBody>
          <a:bodyPr wrap="square" rtlCol="0">
            <a:spAutoFit/>
          </a:bodyPr>
          <a:lstStyle/>
          <a:p>
            <a:r>
              <a:rPr lang="en-GB" sz="4000" b="1" dirty="0" err="1" smtClean="0"/>
              <a:t>Aufgaben</a:t>
            </a:r>
            <a:r>
              <a:rPr lang="en-GB" sz="4000" b="1" dirty="0" smtClean="0"/>
              <a:t> </a:t>
            </a:r>
            <a:r>
              <a:rPr lang="en-GB" b="1" dirty="0" smtClean="0"/>
              <a:t>der </a:t>
            </a:r>
            <a:r>
              <a:rPr lang="de-DE" b="1" dirty="0" smtClean="0"/>
              <a:t>Vorbereitungsgruppe bis Januar 2022 (1)</a:t>
            </a:r>
            <a:r>
              <a:rPr lang="de-DE" dirty="0" smtClean="0"/>
              <a:t>:</a:t>
            </a:r>
            <a:endParaRPr lang="en-GB" dirty="0"/>
          </a:p>
        </p:txBody>
      </p:sp>
      <p:sp>
        <p:nvSpPr>
          <p:cNvPr id="17" name="Textfeld 16"/>
          <p:cNvSpPr txBox="1"/>
          <p:nvPr/>
        </p:nvSpPr>
        <p:spPr>
          <a:xfrm rot="2175412">
            <a:off x="9410576" y="4835960"/>
            <a:ext cx="2938494"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rgbClr val="FF0000"/>
                </a:solidFill>
              </a:rPr>
              <a:t>Noch offen</a:t>
            </a:r>
            <a:endParaRPr lang="en-GB" sz="22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E1F82BE-1816-44BA-BF8D-C5AF76347EC9}" type="slidenum">
              <a:rPr lang="de-DE" smtClean="0"/>
              <a:pPr/>
              <a:t>3</a:t>
            </a:fld>
            <a:endParaRPr lang="de-DE"/>
          </a:p>
        </p:txBody>
      </p:sp>
      <p:sp>
        <p:nvSpPr>
          <p:cNvPr id="3" name="Rechteck 2"/>
          <p:cNvSpPr/>
          <p:nvPr/>
        </p:nvSpPr>
        <p:spPr>
          <a:xfrm>
            <a:off x="1146411" y="1310186"/>
            <a:ext cx="10235821" cy="1569660"/>
          </a:xfrm>
          <a:prstGeom prst="rect">
            <a:avLst/>
          </a:prstGeom>
        </p:spPr>
        <p:txBody>
          <a:bodyPr wrap="square">
            <a:spAutoFit/>
          </a:bodyPr>
          <a:lstStyle/>
          <a:p>
            <a:r>
              <a:rPr lang="de-DE" sz="2400" b="1" dirty="0" smtClean="0">
                <a:solidFill>
                  <a:schemeClr val="accent1">
                    <a:lumMod val="75000"/>
                  </a:schemeClr>
                </a:solidFill>
              </a:rPr>
              <a:t>Plätze – Workshop vorbereiten, inkl. Ideensammlung bis Mitte September</a:t>
            </a:r>
            <a:endParaRPr lang="de-DE" dirty="0" smtClean="0"/>
          </a:p>
          <a:p>
            <a:endParaRPr lang="de-DE" b="1" dirty="0" smtClean="0">
              <a:solidFill>
                <a:srgbClr val="FF0000"/>
              </a:solidFill>
            </a:endParaRPr>
          </a:p>
          <a:p>
            <a:endParaRPr lang="de-DE" b="1" dirty="0" smtClean="0">
              <a:solidFill>
                <a:srgbClr val="FF0000"/>
              </a:solidFill>
            </a:endParaRPr>
          </a:p>
          <a:p>
            <a:r>
              <a:rPr lang="de-DE" b="1" dirty="0" smtClean="0">
                <a:solidFill>
                  <a:srgbClr val="FF0000"/>
                </a:solidFill>
              </a:rPr>
              <a:t>ALLE PROZESSE MÜSSEN TRANSPARENT UND NACHVOLLZIEHBAR SEIN, maßgebliche Entscheidungen erfolgen in Abstimmung mit dem Beirat</a:t>
            </a:r>
            <a:endParaRPr lang="en-GB" dirty="0"/>
          </a:p>
        </p:txBody>
      </p:sp>
      <p:sp>
        <p:nvSpPr>
          <p:cNvPr id="4" name="Textfeld 3"/>
          <p:cNvSpPr txBox="1"/>
          <p:nvPr/>
        </p:nvSpPr>
        <p:spPr>
          <a:xfrm>
            <a:off x="1897039" y="246559"/>
            <a:ext cx="8584442" cy="707886"/>
          </a:xfrm>
          <a:prstGeom prst="rect">
            <a:avLst/>
          </a:prstGeom>
          <a:noFill/>
        </p:spPr>
        <p:txBody>
          <a:bodyPr wrap="square" rtlCol="0">
            <a:spAutoFit/>
          </a:bodyPr>
          <a:lstStyle/>
          <a:p>
            <a:r>
              <a:rPr lang="en-GB" sz="4000" b="1" dirty="0" err="1" smtClean="0"/>
              <a:t>Aufgaben</a:t>
            </a:r>
            <a:r>
              <a:rPr lang="en-GB" sz="4000" b="1" dirty="0" smtClean="0"/>
              <a:t> </a:t>
            </a:r>
            <a:r>
              <a:rPr lang="en-GB" b="1" dirty="0" smtClean="0"/>
              <a:t>der </a:t>
            </a:r>
            <a:r>
              <a:rPr lang="de-DE" b="1" dirty="0" smtClean="0"/>
              <a:t>Vorbereitungsgruppe bis Januar 2022 (2)</a:t>
            </a:r>
            <a:r>
              <a:rPr lang="de-DE" dirty="0" smtClean="0"/>
              <a:t>:</a:t>
            </a:r>
            <a:endParaRPr lang="en-GB" dirty="0"/>
          </a:p>
        </p:txBody>
      </p:sp>
      <p:sp>
        <p:nvSpPr>
          <p:cNvPr id="5" name="Textfeld 4"/>
          <p:cNvSpPr txBox="1"/>
          <p:nvPr/>
        </p:nvSpPr>
        <p:spPr>
          <a:xfrm rot="1168818">
            <a:off x="8936365" y="2652989"/>
            <a:ext cx="2148438" cy="110799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Über die </a:t>
            </a:r>
            <a:r>
              <a:rPr lang="de-DE" sz="2200" b="1" dirty="0" err="1">
                <a:solidFill>
                  <a:schemeClr val="tx1">
                    <a:lumMod val="65000"/>
                    <a:lumOff val="35000"/>
                  </a:schemeClr>
                </a:solidFill>
              </a:rPr>
              <a:t>Vorb</a:t>
            </a:r>
            <a:r>
              <a:rPr lang="de-DE" sz="2200" b="1" dirty="0">
                <a:solidFill>
                  <a:schemeClr val="tx1">
                    <a:lumMod val="65000"/>
                    <a:lumOff val="35000"/>
                  </a:schemeClr>
                </a:solidFill>
              </a:rPr>
              <a:t>.-Gruppe kommuniziert</a:t>
            </a:r>
            <a:endParaRPr lang="en-GB" sz="2200" b="1" dirty="0">
              <a:solidFill>
                <a:schemeClr val="tx1">
                  <a:lumMod val="65000"/>
                  <a:lumOff val="35000"/>
                </a:schemeClr>
              </a:solidFill>
            </a:endParaRPr>
          </a:p>
        </p:txBody>
      </p:sp>
      <p:sp>
        <p:nvSpPr>
          <p:cNvPr id="6" name="Textfeld 5"/>
          <p:cNvSpPr txBox="1"/>
          <p:nvPr/>
        </p:nvSpPr>
        <p:spPr>
          <a:xfrm rot="1168818">
            <a:off x="9846860" y="1207829"/>
            <a:ext cx="1323833"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erledigt</a:t>
            </a:r>
            <a:endParaRPr lang="en-GB" sz="2200" b="1" dirty="0">
              <a:solidFill>
                <a:schemeClr val="tx1">
                  <a:lumMod val="65000"/>
                  <a:lumOff val="3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996287" y="832513"/>
            <a:ext cx="10140286" cy="5581935"/>
          </a:xfrm>
        </p:spPr>
        <p:txBody>
          <a:bodyPr>
            <a:noAutofit/>
          </a:bodyPr>
          <a:lstStyle/>
          <a:p>
            <a:pPr algn="l"/>
            <a:r>
              <a:rPr lang="de-DE" sz="3300" b="1" i="1" u="sng" dirty="0"/>
              <a:t>Aufgaben - Ablauf</a:t>
            </a:r>
            <a:r>
              <a:rPr lang="en-GB" sz="3300" dirty="0"/>
              <a:t/>
            </a:r>
            <a:br>
              <a:rPr lang="en-GB" sz="3300" dirty="0"/>
            </a:br>
            <a:r>
              <a:rPr lang="de-DE" sz="3300" dirty="0"/>
              <a:t>Beratung im Beirat im nicht-</a:t>
            </a:r>
            <a:r>
              <a:rPr lang="de-DE" sz="3300" dirty="0" err="1"/>
              <a:t>öff</a:t>
            </a:r>
            <a:r>
              <a:rPr lang="de-DE" sz="3300" dirty="0"/>
              <a:t>. Teil am 1.7. 2021 und </a:t>
            </a:r>
            <a:br>
              <a:rPr lang="de-DE" sz="3300" dirty="0"/>
            </a:br>
            <a:r>
              <a:rPr lang="de-DE" sz="3300" dirty="0"/>
              <a:t>Fortsetzung am 12.7.2021, weitergeführt am 25.8.2021</a:t>
            </a:r>
          </a:p>
          <a:p>
            <a:pPr algn="l"/>
            <a:endParaRPr lang="de-DE" sz="4000" b="1" dirty="0"/>
          </a:p>
          <a:p>
            <a:pPr algn="l"/>
            <a:r>
              <a:rPr lang="de-DE" sz="3200" b="1" dirty="0" smtClean="0"/>
              <a:t>PLANUNG </a:t>
            </a:r>
            <a:r>
              <a:rPr lang="de-DE" sz="3200" b="1" dirty="0"/>
              <a:t>für den Antrag mit der sich bewerbenden Trägerinstitution „</a:t>
            </a:r>
            <a:r>
              <a:rPr lang="de-DE" sz="3200" b="1" dirty="0" err="1"/>
              <a:t>Brodelpott</a:t>
            </a:r>
            <a:r>
              <a:rPr lang="de-DE" sz="3200" b="1" dirty="0"/>
              <a:t>“:</a:t>
            </a:r>
          </a:p>
          <a:p>
            <a:pPr algn="l"/>
            <a:r>
              <a:rPr lang="de-DE" sz="3300" dirty="0"/>
              <a:t>Ziel:  Beginn der Maßnahme: Januar 2022</a:t>
            </a:r>
          </a:p>
          <a:p>
            <a:pPr algn="l"/>
            <a:r>
              <a:rPr lang="de-DE" sz="3100" b="1" dirty="0">
                <a:solidFill>
                  <a:srgbClr val="FF0000"/>
                </a:solidFill>
              </a:rPr>
              <a:t>Erstes Treffen am 17.9.21, zweites Treffen am 29.9.21, jeweils über die </a:t>
            </a:r>
            <a:r>
              <a:rPr lang="de-DE" sz="3100" b="1" dirty="0" err="1">
                <a:solidFill>
                  <a:srgbClr val="FF0000"/>
                </a:solidFill>
              </a:rPr>
              <a:t>Vorb</a:t>
            </a:r>
            <a:r>
              <a:rPr lang="de-DE" sz="3100" b="1" dirty="0">
                <a:solidFill>
                  <a:srgbClr val="FF0000"/>
                </a:solidFill>
              </a:rPr>
              <a:t>.-Gruppe angekündigt</a:t>
            </a:r>
            <a:r>
              <a:rPr lang="de-DE" sz="3100" b="1" dirty="0" smtClean="0">
                <a:solidFill>
                  <a:srgbClr val="FF0000"/>
                </a:solidFill>
              </a:rPr>
              <a:t>.</a:t>
            </a:r>
          </a:p>
          <a:p>
            <a:pPr algn="l"/>
            <a:r>
              <a:rPr lang="de-DE" sz="3100" b="1" dirty="0" smtClean="0">
                <a:solidFill>
                  <a:srgbClr val="FF0000"/>
                </a:solidFill>
              </a:rPr>
              <a:t>Antragsprozedere gemäß </a:t>
            </a:r>
            <a:r>
              <a:rPr lang="de-DE" sz="3100" b="1" dirty="0" err="1" smtClean="0">
                <a:solidFill>
                  <a:srgbClr val="FF0000"/>
                </a:solidFill>
              </a:rPr>
              <a:t>Beiratsantrag</a:t>
            </a:r>
            <a:r>
              <a:rPr lang="de-DE" sz="3100" b="1" dirty="0" smtClean="0">
                <a:solidFill>
                  <a:srgbClr val="FF0000"/>
                </a:solidFill>
              </a:rPr>
              <a:t> in Umsetzung.</a:t>
            </a:r>
          </a:p>
          <a:p>
            <a:pPr algn="l"/>
            <a:endParaRPr lang="en-GB" sz="3300" dirty="0"/>
          </a:p>
        </p:txBody>
      </p:sp>
      <p:sp>
        <p:nvSpPr>
          <p:cNvPr id="4" name="Foliennummernplatzhalter 3"/>
          <p:cNvSpPr>
            <a:spLocks noGrp="1"/>
          </p:cNvSpPr>
          <p:nvPr>
            <p:ph type="sldNum" sz="quarter" idx="12"/>
          </p:nvPr>
        </p:nvSpPr>
        <p:spPr/>
        <p:txBody>
          <a:bodyPr/>
          <a:lstStyle/>
          <a:p>
            <a:fld id="{7E1F82BE-1816-44BA-BF8D-C5AF76347EC9}" type="slidenum">
              <a:rPr lang="de-DE" smtClean="0"/>
              <a:pPr/>
              <a:t>4</a:t>
            </a:fld>
            <a:endParaRPr lang="de-DE"/>
          </a:p>
        </p:txBody>
      </p:sp>
      <p:sp>
        <p:nvSpPr>
          <p:cNvPr id="5" name="Textfeld 4"/>
          <p:cNvSpPr txBox="1"/>
          <p:nvPr/>
        </p:nvSpPr>
        <p:spPr>
          <a:xfrm rot="1168818">
            <a:off x="9912824" y="1178257"/>
            <a:ext cx="1323833" cy="43088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chemeClr val="tx1">
                    <a:lumMod val="65000"/>
                    <a:lumOff val="35000"/>
                  </a:schemeClr>
                </a:solidFill>
              </a:rPr>
              <a:t>erledigt</a:t>
            </a:r>
            <a:endParaRPr lang="en-GB" sz="2200" b="1" dirty="0">
              <a:solidFill>
                <a:schemeClr val="tx1">
                  <a:lumMod val="65000"/>
                  <a:lumOff val="3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132114" y="1373749"/>
            <a:ext cx="9666513"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de-DE" sz="2800" i="0" u="none" strike="noStrike" cap="none" normalizeH="0" baseline="0" dirty="0">
                <a:ln>
                  <a:noFill/>
                </a:ln>
                <a:effectLst/>
                <a:ea typeface="Calibri" pitchFamily="34" charset="0"/>
                <a:cs typeface="Arial" pitchFamily="34" charset="0"/>
              </a:rPr>
              <a:t>Zur </a:t>
            </a:r>
            <a:r>
              <a:rPr kumimoji="0" lang="de-DE" sz="2800" b="1" i="0" u="none" strike="noStrike" cap="none" normalizeH="0" baseline="0" dirty="0">
                <a:ln>
                  <a:noFill/>
                </a:ln>
                <a:effectLst/>
                <a:ea typeface="Calibri" pitchFamily="34" charset="0"/>
                <a:cs typeface="Arial" pitchFamily="34" charset="0"/>
              </a:rPr>
              <a:t>Auswahl des Trägerinstitution</a:t>
            </a:r>
            <a:r>
              <a:rPr kumimoji="0" lang="de-DE" sz="2800" b="1" i="0" u="none" strike="noStrike" cap="none" normalizeH="0" dirty="0">
                <a:ln>
                  <a:noFill/>
                </a:ln>
                <a:effectLst/>
                <a:ea typeface="Calibri" pitchFamily="34" charset="0"/>
                <a:cs typeface="Arial" pitchFamily="34" charset="0"/>
              </a:rPr>
              <a:t> </a:t>
            </a:r>
            <a:r>
              <a:rPr kumimoji="0" lang="de-DE" sz="2800" i="0" u="none" strike="noStrike" cap="none" normalizeH="0" baseline="0" dirty="0">
                <a:ln>
                  <a:noFill/>
                </a:ln>
                <a:effectLst/>
                <a:ea typeface="Calibri" pitchFamily="34" charset="0"/>
                <a:cs typeface="Arial" pitchFamily="34" charset="0"/>
              </a:rPr>
              <a:t>gibt es kein festgelegtes Verfahren.</a:t>
            </a:r>
            <a:r>
              <a:rPr kumimoji="0" lang="de-DE" sz="2800" i="0" u="none" strike="noStrike" cap="none" normalizeH="0" dirty="0">
                <a:ln>
                  <a:noFill/>
                </a:ln>
                <a:effectLst/>
                <a:ea typeface="Calibri" pitchFamily="34" charset="0"/>
                <a:cs typeface="Arial" pitchFamily="34" charset="0"/>
              </a:rPr>
              <a:t> Der </a:t>
            </a:r>
            <a:r>
              <a:rPr lang="de-DE" sz="2800" dirty="0">
                <a:ea typeface="Calibri" pitchFamily="34" charset="0"/>
                <a:cs typeface="Arial" pitchFamily="34" charset="0"/>
              </a:rPr>
              <a:t>Beirat trifft auf </a:t>
            </a:r>
            <a:r>
              <a:rPr kumimoji="0" lang="de-DE" sz="2800" i="0" u="none" strike="noStrike" cap="none" normalizeH="0" dirty="0">
                <a:ln>
                  <a:noFill/>
                </a:ln>
                <a:effectLst/>
                <a:ea typeface="Calibri" pitchFamily="34" charset="0"/>
                <a:cs typeface="Arial" pitchFamily="34" charset="0"/>
              </a:rPr>
              <a:t>Basis der Entwürfe/Kontakte der Vorbereitungsgruppe die Auswahl. </a:t>
            </a:r>
          </a:p>
          <a:p>
            <a:pPr lvl="0" eaLnBrk="0" fontAlgn="base" hangingPunct="0">
              <a:spcBef>
                <a:spcPct val="0"/>
              </a:spcBef>
              <a:spcAft>
                <a:spcPct val="0"/>
              </a:spcAft>
            </a:pPr>
            <a:endParaRPr lang="de-DE" sz="2800" dirty="0">
              <a:ea typeface="Calibri" pitchFamily="34" charset="0"/>
              <a:cs typeface="Arial" pitchFamily="34" charset="0"/>
            </a:endParaRPr>
          </a:p>
          <a:p>
            <a:pPr lvl="0" eaLnBrk="0" fontAlgn="base" hangingPunct="0">
              <a:spcBef>
                <a:spcPct val="0"/>
              </a:spcBef>
              <a:spcAft>
                <a:spcPct val="0"/>
              </a:spcAft>
            </a:pPr>
            <a:r>
              <a:rPr kumimoji="0" lang="de-DE" sz="2800" i="0" u="none" strike="noStrike" cap="none" normalizeH="0" dirty="0">
                <a:ln>
                  <a:noFill/>
                </a:ln>
                <a:effectLst/>
                <a:ea typeface="Calibri" pitchFamily="34" charset="0"/>
                <a:cs typeface="Arial" pitchFamily="34" charset="0"/>
              </a:rPr>
              <a:t>Danach stellt die Trägerinstitution bei SWAE mit dem „ZEBRA“-Formular einen </a:t>
            </a:r>
            <a:r>
              <a:rPr kumimoji="0" lang="de-DE" sz="2800" b="1" i="0" u="none" strike="noStrike" cap="none" normalizeH="0" dirty="0">
                <a:ln>
                  <a:noFill/>
                </a:ln>
                <a:effectLst/>
                <a:ea typeface="Calibri" pitchFamily="34" charset="0"/>
                <a:cs typeface="Arial" pitchFamily="34" charset="0"/>
              </a:rPr>
              <a:t>Antrag auf Projektförderung.</a:t>
            </a:r>
          </a:p>
          <a:p>
            <a:pPr lvl="0" eaLnBrk="0" fontAlgn="base" hangingPunct="0">
              <a:spcBef>
                <a:spcPct val="0"/>
              </a:spcBef>
              <a:spcAft>
                <a:spcPct val="0"/>
              </a:spcAft>
            </a:pPr>
            <a:endParaRPr kumimoji="0" lang="de-DE" sz="2800" i="0" u="none" strike="noStrike" cap="none" normalizeH="0" dirty="0">
              <a:ln>
                <a:noFill/>
              </a:ln>
              <a:effectLst/>
              <a:ea typeface="Calibri" pitchFamily="34" charset="0"/>
              <a:cs typeface="Arial" pitchFamily="34" charset="0"/>
            </a:endParaRPr>
          </a:p>
          <a:p>
            <a:pPr eaLnBrk="0" fontAlgn="base" hangingPunct="0">
              <a:spcBef>
                <a:spcPct val="0"/>
              </a:spcBef>
              <a:spcAft>
                <a:spcPct val="0"/>
              </a:spcAft>
            </a:pPr>
            <a:r>
              <a:rPr lang="de-DE" sz="2800" dirty="0">
                <a:ea typeface="Calibri" pitchFamily="34" charset="0"/>
                <a:cs typeface="Arial" pitchFamily="34" charset="0"/>
              </a:rPr>
              <a:t>Der </a:t>
            </a:r>
            <a:r>
              <a:rPr lang="de-DE" sz="2800" b="1" dirty="0">
                <a:ea typeface="Calibri" pitchFamily="34" charset="0"/>
                <a:cs typeface="Arial" pitchFamily="34" charset="0"/>
              </a:rPr>
              <a:t>Zuwendungsbescheid durch SWAE </a:t>
            </a:r>
            <a:r>
              <a:rPr lang="de-DE" sz="2800" dirty="0">
                <a:ea typeface="Calibri" pitchFamily="34" charset="0"/>
                <a:cs typeface="Arial" pitchFamily="34" charset="0"/>
              </a:rPr>
              <a:t>wird an die sich bewerbende Trägerinstitution zur Stärkung des Waller Stadtteilzentrums (Haushalts-Antrag - Quartiersmanagement) ausgestellt.</a:t>
            </a:r>
            <a:endParaRPr kumimoji="0" lang="de-DE" sz="2800" i="0" u="none" strike="noStrike" cap="none" normalizeH="0" dirty="0">
              <a:ln>
                <a:noFill/>
              </a:ln>
              <a:effectLst/>
              <a:ea typeface="Calibri" pitchFamily="34" charset="0"/>
              <a:cs typeface="Arial" pitchFamily="34" charset="0"/>
            </a:endParaRPr>
          </a:p>
        </p:txBody>
      </p:sp>
      <p:sp>
        <p:nvSpPr>
          <p:cNvPr id="3" name="Titel 1"/>
          <p:cNvSpPr txBox="1">
            <a:spLocks/>
          </p:cNvSpPr>
          <p:nvPr/>
        </p:nvSpPr>
        <p:spPr>
          <a:xfrm>
            <a:off x="780142" y="176440"/>
            <a:ext cx="10515600" cy="883104"/>
          </a:xfrm>
          <a:prstGeom prst="rect">
            <a:avLst/>
          </a:prstGeom>
        </p:spPr>
        <p:txBody>
          <a:bodyP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de-DE" sz="3600" b="1" i="0" u="none" strike="noStrike" kern="1200" cap="none" spc="0" normalizeH="0" baseline="0" noProof="0" dirty="0">
                <a:ln>
                  <a:noFill/>
                </a:ln>
                <a:solidFill>
                  <a:schemeClr val="tx2"/>
                </a:solidFill>
                <a:effectLst/>
                <a:uLnTx/>
                <a:uFillTx/>
                <a:ea typeface="+mj-ea"/>
                <a:cs typeface="+mj-cs"/>
              </a:rPr>
              <a:t>Auswahlverfahren für Trägerinstitution: Verfahren </a:t>
            </a:r>
            <a:r>
              <a:rPr kumimoji="0" lang="en-GB" sz="3600" b="1" i="0" u="none" strike="noStrike" kern="1200" cap="none" spc="0" normalizeH="0" baseline="0" noProof="0" dirty="0">
                <a:ln>
                  <a:noFill/>
                </a:ln>
                <a:solidFill>
                  <a:schemeClr val="tx2"/>
                </a:solidFill>
                <a:effectLst/>
                <a:uLnTx/>
                <a:uFillTx/>
                <a:ea typeface="+mj-ea"/>
                <a:cs typeface="+mj-cs"/>
              </a:rPr>
              <a:t/>
            </a:r>
            <a:br>
              <a:rPr kumimoji="0" lang="en-GB" sz="3600" b="1" i="0" u="none" strike="noStrike" kern="1200" cap="none" spc="0" normalizeH="0" baseline="0" noProof="0" dirty="0">
                <a:ln>
                  <a:noFill/>
                </a:ln>
                <a:solidFill>
                  <a:schemeClr val="tx2"/>
                </a:solidFill>
                <a:effectLst/>
                <a:uLnTx/>
                <a:uFillTx/>
                <a:ea typeface="+mj-ea"/>
                <a:cs typeface="+mj-cs"/>
              </a:rPr>
            </a:br>
            <a:endParaRPr kumimoji="0" lang="en-GB" sz="3600" b="1" i="0" u="none" strike="noStrike" kern="1200" cap="none" spc="0" normalizeH="0" baseline="0" noProof="0" dirty="0">
              <a:ln>
                <a:noFill/>
              </a:ln>
              <a:solidFill>
                <a:schemeClr val="tx2"/>
              </a:solidFill>
              <a:effectLst/>
              <a:uLnTx/>
              <a:uFillTx/>
              <a:ea typeface="+mj-ea"/>
              <a:cs typeface="+mj-cs"/>
            </a:endParaRPr>
          </a:p>
        </p:txBody>
      </p:sp>
      <p:sp>
        <p:nvSpPr>
          <p:cNvPr id="4" name="Foliennummernplatzhalter 3"/>
          <p:cNvSpPr>
            <a:spLocks noGrp="1"/>
          </p:cNvSpPr>
          <p:nvPr>
            <p:ph type="sldNum" sz="quarter" idx="12"/>
          </p:nvPr>
        </p:nvSpPr>
        <p:spPr/>
        <p:txBody>
          <a:bodyPr/>
          <a:lstStyle/>
          <a:p>
            <a:fld id="{7E1F82BE-1816-44BA-BF8D-C5AF76347EC9}" type="slidenum">
              <a:rPr lang="de-DE" smtClean="0"/>
              <a:pPr/>
              <a:t>5</a:t>
            </a:fld>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
            </a:r>
            <a:br>
              <a:rPr lang="de-DE" dirty="0"/>
            </a:br>
            <a:r>
              <a:rPr lang="en-GB" dirty="0"/>
              <a:t/>
            </a:r>
            <a:br>
              <a:rPr lang="en-GB" dirty="0"/>
            </a:br>
            <a:endParaRPr lang="en-GB" sz="3100" dirty="0">
              <a:latin typeface="+mn-lt"/>
            </a:endParaRPr>
          </a:p>
        </p:txBody>
      </p:sp>
      <p:sp>
        <p:nvSpPr>
          <p:cNvPr id="3" name="Inhaltsplatzhalter 2"/>
          <p:cNvSpPr>
            <a:spLocks noGrp="1"/>
          </p:cNvSpPr>
          <p:nvPr>
            <p:ph idx="1"/>
          </p:nvPr>
        </p:nvSpPr>
        <p:spPr>
          <a:xfrm>
            <a:off x="423082" y="206062"/>
            <a:ext cx="11493148" cy="6651938"/>
          </a:xfrm>
        </p:spPr>
        <p:txBody>
          <a:bodyPr>
            <a:normAutofit fontScale="70000" lnSpcReduction="20000"/>
          </a:bodyPr>
          <a:lstStyle/>
          <a:p>
            <a:pPr>
              <a:buNone/>
            </a:pPr>
            <a:r>
              <a:rPr lang="de-DE" sz="4100" b="1" dirty="0">
                <a:ea typeface="+mj-ea"/>
                <a:cs typeface="+mj-cs"/>
              </a:rPr>
              <a:t>Steuerungsgruppen definieren (Entwurf Geschäftsordnung): </a:t>
            </a:r>
          </a:p>
          <a:p>
            <a:pPr lvl="2"/>
            <a:r>
              <a:rPr lang="de-DE" sz="3200" dirty="0">
                <a:ea typeface="+mj-ea"/>
                <a:cs typeface="+mj-cs"/>
              </a:rPr>
              <a:t>Aufgaben, </a:t>
            </a:r>
          </a:p>
          <a:p>
            <a:pPr lvl="2"/>
            <a:r>
              <a:rPr lang="de-DE" sz="3200" dirty="0">
                <a:ea typeface="+mj-ea"/>
                <a:cs typeface="+mj-cs"/>
              </a:rPr>
              <a:t>Zuständigkeit, </a:t>
            </a:r>
          </a:p>
          <a:p>
            <a:pPr lvl="2"/>
            <a:r>
              <a:rPr lang="de-DE" sz="3200" dirty="0">
                <a:ea typeface="+mj-ea"/>
                <a:cs typeface="+mj-cs"/>
              </a:rPr>
              <a:t>Berichtswesen , </a:t>
            </a:r>
          </a:p>
          <a:p>
            <a:pPr lvl="2"/>
            <a:r>
              <a:rPr lang="de-DE" sz="3200" dirty="0">
                <a:ea typeface="+mj-ea"/>
                <a:cs typeface="+mj-cs"/>
              </a:rPr>
              <a:t>Partizipation von Stadtteilakteuren, </a:t>
            </a:r>
          </a:p>
          <a:p>
            <a:pPr lvl="2"/>
            <a:r>
              <a:rPr lang="de-DE" sz="3200" dirty="0">
                <a:ea typeface="+mj-ea"/>
                <a:cs typeface="+mj-cs"/>
              </a:rPr>
              <a:t>Expertise </a:t>
            </a:r>
            <a:r>
              <a:rPr lang="de-DE" sz="3200" dirty="0" err="1">
                <a:ea typeface="+mj-ea"/>
                <a:cs typeface="+mj-cs"/>
              </a:rPr>
              <a:t>ggfs</a:t>
            </a:r>
            <a:r>
              <a:rPr lang="de-DE" sz="3200" dirty="0">
                <a:ea typeface="+mj-ea"/>
                <a:cs typeface="+mj-cs"/>
              </a:rPr>
              <a:t> einholen</a:t>
            </a:r>
            <a:r>
              <a:rPr lang="de-DE" sz="3200" b="1" dirty="0">
                <a:ea typeface="+mj-ea"/>
                <a:cs typeface="+mj-cs"/>
              </a:rPr>
              <a:t>.</a:t>
            </a:r>
          </a:p>
          <a:p>
            <a:pPr lvl="2"/>
            <a:endParaRPr lang="de-DE" sz="3200" b="1" dirty="0">
              <a:ea typeface="+mj-ea"/>
              <a:cs typeface="+mj-cs"/>
            </a:endParaRPr>
          </a:p>
          <a:p>
            <a:pPr lvl="1">
              <a:buNone/>
            </a:pPr>
            <a:r>
              <a:rPr lang="de-DE" sz="3600" b="1" dirty="0">
                <a:ea typeface="+mj-ea"/>
                <a:cs typeface="+mj-cs"/>
              </a:rPr>
              <a:t>RETROPLANNING:</a:t>
            </a:r>
          </a:p>
          <a:p>
            <a:pPr marL="971550" lvl="1" indent="-514350">
              <a:buFont typeface="Courier New" pitchFamily="49" charset="0"/>
              <a:buChar char="o"/>
            </a:pPr>
            <a:r>
              <a:rPr lang="de-DE" sz="3100" dirty="0">
                <a:ea typeface="+mj-ea"/>
                <a:cs typeface="+mj-cs"/>
              </a:rPr>
              <a:t>Dezemberwoche 2021 Endgültige Fassung vom Beirat beschlossen</a:t>
            </a:r>
          </a:p>
          <a:p>
            <a:pPr marL="971550" lvl="1" indent="-514350">
              <a:buFont typeface="Courier New" pitchFamily="49" charset="0"/>
              <a:buChar char="o"/>
            </a:pPr>
            <a:r>
              <a:rPr lang="de-DE" sz="3100" dirty="0">
                <a:ea typeface="+mj-ea"/>
                <a:cs typeface="+mj-cs"/>
              </a:rPr>
              <a:t>November : 2 Entwürfe liegen zur Beratung </a:t>
            </a:r>
            <a:r>
              <a:rPr lang="de-DE" sz="3100" dirty="0"/>
              <a:t>in der Vorbereitungsgruppe vor </a:t>
            </a:r>
            <a:endParaRPr lang="de-DE" sz="3100" dirty="0">
              <a:ea typeface="+mj-ea"/>
              <a:cs typeface="+mj-cs"/>
            </a:endParaRPr>
          </a:p>
          <a:p>
            <a:pPr marL="971550" lvl="1" indent="-514350">
              <a:buFont typeface="Courier New" pitchFamily="49" charset="0"/>
              <a:buChar char="o"/>
            </a:pPr>
            <a:r>
              <a:rPr lang="de-DE" sz="3100" dirty="0">
                <a:ea typeface="+mj-ea"/>
                <a:cs typeface="+mj-cs"/>
              </a:rPr>
              <a:t>Oktober: erste Entwürfe </a:t>
            </a:r>
            <a:r>
              <a:rPr lang="de-DE" sz="3100" dirty="0"/>
              <a:t>liegen zur Beratung in der Vorbereitungsgruppe vor </a:t>
            </a:r>
            <a:r>
              <a:rPr lang="de-DE" dirty="0"/>
              <a:t/>
            </a:r>
            <a:br>
              <a:rPr lang="de-DE" dirty="0"/>
            </a:br>
            <a:endParaRPr lang="de-DE" dirty="0"/>
          </a:p>
          <a:p>
            <a:pPr>
              <a:lnSpc>
                <a:spcPct val="120000"/>
              </a:lnSpc>
              <a:buNone/>
            </a:pPr>
            <a:r>
              <a:rPr lang="de-DE" b="1" dirty="0"/>
              <a:t>Beispiel</a:t>
            </a:r>
            <a:r>
              <a:rPr lang="de-DE" dirty="0"/>
              <a:t>:</a:t>
            </a:r>
            <a:r>
              <a:rPr lang="en-GB" dirty="0"/>
              <a:t/>
            </a:r>
            <a:br>
              <a:rPr lang="en-GB" dirty="0"/>
            </a:br>
            <a:r>
              <a:rPr lang="en-GB" dirty="0"/>
              <a:t>A:    </a:t>
            </a:r>
            <a:r>
              <a:rPr lang="en-GB" b="1" dirty="0" err="1"/>
              <a:t>viertel</a:t>
            </a:r>
            <a:r>
              <a:rPr lang="en-GB" dirty="0"/>
              <a:t> -/ </a:t>
            </a:r>
            <a:r>
              <a:rPr lang="en-GB" b="1" dirty="0" err="1"/>
              <a:t>halb</a:t>
            </a:r>
            <a:r>
              <a:rPr lang="de-DE" b="1" dirty="0"/>
              <a:t>jährlich</a:t>
            </a:r>
            <a:r>
              <a:rPr lang="de-DE" dirty="0"/>
              <a:t>: SWAE, SKUMS, Beirat, Ortsamt, </a:t>
            </a:r>
            <a:r>
              <a:rPr lang="de-DE" dirty="0" err="1"/>
              <a:t>BI’s</a:t>
            </a:r>
            <a:r>
              <a:rPr lang="de-DE" dirty="0"/>
              <a:t> (Waller Mitte und Heimatviertel), </a:t>
            </a:r>
            <a:r>
              <a:rPr lang="de-DE" dirty="0" err="1"/>
              <a:t>Brodelpott</a:t>
            </a:r>
            <a:r>
              <a:rPr lang="de-DE" dirty="0"/>
              <a:t>, Waller Geschäftsleute, etc.</a:t>
            </a:r>
            <a:br>
              <a:rPr lang="de-DE" dirty="0"/>
            </a:br>
            <a:r>
              <a:rPr lang="en-GB" sz="2900" dirty="0"/>
              <a:t/>
            </a:r>
            <a:br>
              <a:rPr lang="en-GB" sz="2900" dirty="0"/>
            </a:br>
            <a:r>
              <a:rPr lang="en-GB" sz="2900" dirty="0"/>
              <a:t>B:   </a:t>
            </a:r>
            <a:r>
              <a:rPr lang="de-DE" sz="2900" b="1" dirty="0"/>
              <a:t>6-wöchig: </a:t>
            </a:r>
            <a:r>
              <a:rPr lang="de-DE" sz="2900" dirty="0"/>
              <a:t> Ortsamt, allen Fraktionen des Beirats wird die Möglichkeit angeboten werden, in der Steuerungsgruppe mitzuarbeiten. Auch werden die </a:t>
            </a:r>
            <a:r>
              <a:rPr lang="de-DE" sz="2900" dirty="0" err="1"/>
              <a:t>BI‘s</a:t>
            </a:r>
            <a:r>
              <a:rPr lang="de-DE" sz="2900" dirty="0"/>
              <a:t> Heimatviertel und Waller Mitte Eingeladen. eine ungerade Zahl wird angestrebt, um die Entscheidungsfindung zu erleichtern. In der Steuerungsgruppe soll das Konsensprinzip gelten, bei Nichteinigung ist die Entscheidung im Beirat mit Mehrheitsvotum </a:t>
            </a:r>
            <a:r>
              <a:rPr lang="de-DE" dirty="0"/>
              <a:t>herbeizuführen.</a:t>
            </a:r>
          </a:p>
          <a:p>
            <a:pPr>
              <a:buNone/>
            </a:pPr>
            <a:endParaRPr lang="de-DE" dirty="0">
              <a:latin typeface="+mj-lt"/>
              <a:ea typeface="+mj-ea"/>
              <a:cs typeface="+mj-cs"/>
            </a:endParaRPr>
          </a:p>
          <a:p>
            <a:pPr>
              <a:buFont typeface="Wingdings" pitchFamily="2" charset="2"/>
              <a:buChar char="Ø"/>
            </a:pPr>
            <a:endParaRPr lang="de-DE" dirty="0">
              <a:latin typeface="+mj-lt"/>
              <a:ea typeface="+mj-ea"/>
              <a:cs typeface="+mj-cs"/>
            </a:endParaRPr>
          </a:p>
          <a:p>
            <a:endParaRPr lang="de-DE" dirty="0">
              <a:latin typeface="+mj-lt"/>
              <a:ea typeface="+mj-ea"/>
              <a:cs typeface="+mj-cs"/>
            </a:endParaRPr>
          </a:p>
          <a:p>
            <a:endParaRPr lang="de-DE" dirty="0">
              <a:latin typeface="+mj-lt"/>
              <a:ea typeface="+mj-ea"/>
              <a:cs typeface="+mj-cs"/>
            </a:endParaRPr>
          </a:p>
        </p:txBody>
      </p:sp>
      <p:sp>
        <p:nvSpPr>
          <p:cNvPr id="4" name="Foliennummernplatzhalter 3"/>
          <p:cNvSpPr>
            <a:spLocks noGrp="1"/>
          </p:cNvSpPr>
          <p:nvPr>
            <p:ph type="sldNum" sz="quarter" idx="12"/>
          </p:nvPr>
        </p:nvSpPr>
        <p:spPr/>
        <p:txBody>
          <a:bodyPr/>
          <a:lstStyle/>
          <a:p>
            <a:fld id="{7E1F82BE-1816-44BA-BF8D-C5AF76347EC9}" type="slidenum">
              <a:rPr lang="de-DE" smtClean="0"/>
              <a:pPr/>
              <a:t>6</a:t>
            </a:fld>
            <a:endParaRPr lang="de-DE" dirty="0"/>
          </a:p>
        </p:txBody>
      </p:sp>
      <p:sp>
        <p:nvSpPr>
          <p:cNvPr id="5" name="Rechteck 4"/>
          <p:cNvSpPr/>
          <p:nvPr/>
        </p:nvSpPr>
        <p:spPr>
          <a:xfrm rot="735246">
            <a:off x="6615518" y="1343443"/>
            <a:ext cx="4300280" cy="1015663"/>
          </a:xfrm>
          <a:prstGeom prst="rect">
            <a:avLst/>
          </a:prstGeom>
          <a:noFill/>
        </p:spPr>
        <p:txBody>
          <a:bodyPr wrap="none" lIns="91440" tIns="45720" rIns="91440" bIns="45720">
            <a:spAutoFit/>
          </a:bodyPr>
          <a:lstStyle/>
          <a:p>
            <a:pPr algn="ctr"/>
            <a:r>
              <a:rPr lang="de-DE" sz="3000" b="1" cap="none" spc="0" dirty="0">
                <a:ln w="17780" cmpd="sng">
                  <a:solidFill>
                    <a:srgbClr val="FFFFFF"/>
                  </a:solidFill>
                  <a:prstDash val="solid"/>
                  <a:miter lim="800000"/>
                </a:ln>
                <a:solidFill>
                  <a:srgbClr val="FF0000"/>
                </a:solidFill>
                <a:effectLst>
                  <a:outerShdw blurRad="50800" algn="tl" rotWithShape="0">
                    <a:srgbClr val="000000"/>
                  </a:outerShdw>
                </a:effectLst>
              </a:rPr>
              <a:t>Noch offen: </a:t>
            </a:r>
          </a:p>
          <a:p>
            <a:pPr algn="ctr"/>
            <a:r>
              <a:rPr lang="de-DE" sz="3000" b="1" cap="none" spc="0" dirty="0">
                <a:ln w="17780" cmpd="sng">
                  <a:solidFill>
                    <a:srgbClr val="FFFFFF"/>
                  </a:solidFill>
                  <a:prstDash val="solid"/>
                  <a:miter lim="800000"/>
                </a:ln>
                <a:solidFill>
                  <a:srgbClr val="FF0000"/>
                </a:solidFill>
                <a:effectLst>
                  <a:outerShdw blurRad="50800" algn="tl" rotWithShape="0">
                    <a:srgbClr val="000000"/>
                  </a:outerShdw>
                </a:effectLst>
              </a:rPr>
              <a:t>verantwortliche Personen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0142" y="176440"/>
            <a:ext cx="10515600" cy="883104"/>
          </a:xfrm>
        </p:spPr>
        <p:txBody>
          <a:bodyPr>
            <a:noAutofit/>
          </a:bodyPr>
          <a:lstStyle/>
          <a:p>
            <a:pPr algn="ctr"/>
            <a:r>
              <a:rPr lang="de-DE" sz="3600" b="1" dirty="0">
                <a:solidFill>
                  <a:schemeClr val="tx2"/>
                </a:solidFill>
                <a:latin typeface="+mn-lt"/>
              </a:rPr>
              <a:t>Auswahlverfahren für Personal: Kriterien </a:t>
            </a:r>
            <a:r>
              <a:rPr lang="en-GB" sz="3600" b="1" dirty="0">
                <a:solidFill>
                  <a:schemeClr val="tx2"/>
                </a:solidFill>
                <a:latin typeface="+mn-lt"/>
              </a:rPr>
              <a:t/>
            </a:r>
            <a:br>
              <a:rPr lang="en-GB" sz="3600" b="1" dirty="0">
                <a:solidFill>
                  <a:schemeClr val="tx2"/>
                </a:solidFill>
                <a:latin typeface="+mn-lt"/>
              </a:rPr>
            </a:br>
            <a:endParaRPr lang="en-GB" sz="3600" b="1" dirty="0">
              <a:solidFill>
                <a:schemeClr val="tx2"/>
              </a:solidFill>
              <a:latin typeface="+mn-lt"/>
            </a:endParaRPr>
          </a:p>
        </p:txBody>
      </p:sp>
      <p:sp>
        <p:nvSpPr>
          <p:cNvPr id="2049" name="Rectangle 1"/>
          <p:cNvSpPr>
            <a:spLocks noChangeArrowheads="1"/>
          </p:cNvSpPr>
          <p:nvPr/>
        </p:nvSpPr>
        <p:spPr bwMode="auto">
          <a:xfrm>
            <a:off x="167425" y="665623"/>
            <a:ext cx="11771290" cy="27330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200" b="0" i="0" u="none" strike="noStrike" cap="none" normalizeH="0" baseline="0" dirty="0">
                <a:ln>
                  <a:noFill/>
                </a:ln>
                <a:effectLst/>
                <a:ea typeface="Calibri" pitchFamily="34" charset="0"/>
                <a:cs typeface="Arial" pitchFamily="34" charset="0"/>
              </a:rPr>
              <a:t> Wie viele Personenstunden sind finanzierbar?</a:t>
            </a:r>
            <a:r>
              <a:rPr kumimoji="0" lang="de-DE" sz="2200" b="0" i="0" u="none" strike="noStrike" cap="none" normalizeH="0" dirty="0">
                <a:ln>
                  <a:noFill/>
                </a:ln>
                <a:effectLst/>
                <a:ea typeface="Calibri" pitchFamily="34" charset="0"/>
                <a:cs typeface="Arial" pitchFamily="34" charset="0"/>
              </a:rPr>
              <a:t> </a:t>
            </a:r>
            <a:r>
              <a:rPr kumimoji="0" lang="de-DE" sz="2200" b="0" i="0" u="none" strike="noStrike" cap="none" normalizeH="0" baseline="0" dirty="0">
                <a:ln>
                  <a:noFill/>
                </a:ln>
                <a:effectLst/>
                <a:ea typeface="Calibri" pitchFamily="34" charset="0"/>
                <a:cs typeface="Arial" pitchFamily="34" charset="0"/>
              </a:rPr>
              <a:t>Aufteilung!</a:t>
            </a:r>
          </a:p>
          <a:p>
            <a:pPr marL="0" marR="0" lvl="0" indent="0" algn="l" defTabSz="914400" rtl="0" eaLnBrk="1" fontAlgn="base" latinLnBrk="0" hangingPunct="1">
              <a:lnSpc>
                <a:spcPct val="130000"/>
              </a:lnSpc>
              <a:spcBef>
                <a:spcPct val="0"/>
              </a:spcBef>
              <a:spcAft>
                <a:spcPct val="0"/>
              </a:spcAft>
              <a:buClrTx/>
              <a:buSzTx/>
              <a:buFontTx/>
              <a:buChar char="•"/>
              <a:tabLst/>
            </a:pPr>
            <a:r>
              <a:rPr lang="de-DE" sz="2200" dirty="0">
                <a:cs typeface="Arial" pitchFamily="34" charset="0"/>
              </a:rPr>
              <a:t>  Erfahrungsprofil entspricht den </a:t>
            </a:r>
            <a:r>
              <a:rPr kumimoji="0" lang="de-DE" sz="2200" b="0" i="0" u="none" strike="noStrike" cap="none" normalizeH="0" baseline="0" dirty="0">
                <a:ln>
                  <a:noFill/>
                </a:ln>
                <a:effectLst/>
                <a:cs typeface="Arial" pitchFamily="34" charset="0"/>
              </a:rPr>
              <a:t>Anforderungen</a:t>
            </a:r>
            <a:r>
              <a:rPr kumimoji="0" lang="de-DE" sz="2200" b="0" i="0" u="none" strike="noStrike" cap="none" normalizeH="0" dirty="0">
                <a:ln>
                  <a:noFill/>
                </a:ln>
                <a:effectLst/>
                <a:cs typeface="Arial" pitchFamily="34" charset="0"/>
              </a:rPr>
              <a:t> aus dem Haushaltsantrag, Zuwendungsbescheid, Walle Central-Workshops und Post-Corona-Antrag.</a:t>
            </a:r>
          </a:p>
          <a:p>
            <a:pPr lvl="0" fontAlgn="base">
              <a:lnSpc>
                <a:spcPct val="130000"/>
              </a:lnSpc>
              <a:spcBef>
                <a:spcPct val="0"/>
              </a:spcBef>
              <a:spcAft>
                <a:spcPct val="0"/>
              </a:spcAft>
              <a:buFontTx/>
              <a:buChar char="•"/>
            </a:pPr>
            <a:r>
              <a:rPr lang="de-DE" sz="2200" dirty="0">
                <a:cs typeface="Arial" pitchFamily="34" charset="0"/>
              </a:rPr>
              <a:t>Qualifikationsprofil erstellen</a:t>
            </a:r>
            <a:endParaRPr lang="en-GB" sz="2200" dirty="0">
              <a:cs typeface="Arial" pitchFamily="34" charset="0"/>
            </a:endParaRPr>
          </a:p>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200" b="0" i="0" u="none" strike="noStrike" cap="none" normalizeH="0" baseline="0" dirty="0">
                <a:ln>
                  <a:noFill/>
                </a:ln>
                <a:effectLst/>
                <a:cs typeface="Arial" pitchFamily="34" charset="0"/>
              </a:rPr>
              <a:t> Allgemeine</a:t>
            </a:r>
            <a:r>
              <a:rPr kumimoji="0" lang="de-DE" sz="2200" b="0" i="0" u="none" strike="noStrike" cap="none" normalizeH="0" dirty="0">
                <a:ln>
                  <a:noFill/>
                </a:ln>
                <a:effectLst/>
                <a:cs typeface="Arial" pitchFamily="34" charset="0"/>
              </a:rPr>
              <a:t> Leitlinien der behördlichen Personalauswahl</a:t>
            </a:r>
            <a:endParaRPr kumimoji="0" lang="en-GB" sz="2200" b="0" i="0" u="none" strike="noStrike" cap="none" normalizeH="0" baseline="0" dirty="0">
              <a:ln>
                <a:noFill/>
              </a:ln>
              <a:effectLst/>
              <a:cs typeface="Arial" pitchFamily="34" charset="0"/>
            </a:endParaRPr>
          </a:p>
          <a:p>
            <a:pPr marL="0" marR="0" lvl="0" indent="0" algn="l" defTabSz="914400" rtl="0" eaLnBrk="0" fontAlgn="base" latinLnBrk="0" hangingPunct="0">
              <a:lnSpc>
                <a:spcPct val="130000"/>
              </a:lnSpc>
              <a:spcBef>
                <a:spcPct val="0"/>
              </a:spcBef>
              <a:spcAft>
                <a:spcPct val="0"/>
              </a:spcAft>
              <a:buClrTx/>
              <a:buSzTx/>
              <a:buFontTx/>
              <a:buChar char="•"/>
              <a:tabLst/>
            </a:pPr>
            <a:r>
              <a:rPr kumimoji="0" lang="de-DE" sz="2200" b="0" i="0" u="none" strike="noStrike" cap="none" normalizeH="0" baseline="0" dirty="0">
                <a:ln>
                  <a:noFill/>
                </a:ln>
                <a:effectLst/>
                <a:ea typeface="Calibri" pitchFamily="34" charset="0"/>
                <a:cs typeface="Arial" pitchFamily="34" charset="0"/>
              </a:rPr>
              <a:t> …………………..</a:t>
            </a:r>
            <a:endParaRPr kumimoji="0" lang="en-GB" sz="2200" b="0" i="0" u="none" strike="noStrike" cap="none" normalizeH="0" baseline="0" dirty="0">
              <a:ln>
                <a:noFill/>
              </a:ln>
              <a:effectLst/>
              <a:cs typeface="Arial" pitchFamily="34" charset="0"/>
            </a:endParaRPr>
          </a:p>
        </p:txBody>
      </p:sp>
      <p:sp>
        <p:nvSpPr>
          <p:cNvPr id="5" name="Foliennummernplatzhalter 4"/>
          <p:cNvSpPr>
            <a:spLocks noGrp="1"/>
          </p:cNvSpPr>
          <p:nvPr>
            <p:ph type="sldNum" sz="quarter" idx="12"/>
          </p:nvPr>
        </p:nvSpPr>
        <p:spPr/>
        <p:txBody>
          <a:bodyPr/>
          <a:lstStyle/>
          <a:p>
            <a:fld id="{7E1F82BE-1816-44BA-BF8D-C5AF76347EC9}" type="slidenum">
              <a:rPr lang="de-DE" smtClean="0"/>
              <a:pPr/>
              <a:t>7</a:t>
            </a:fld>
            <a:endParaRPr lang="de-DE"/>
          </a:p>
        </p:txBody>
      </p:sp>
      <p:sp>
        <p:nvSpPr>
          <p:cNvPr id="6" name="Rechteck 5"/>
          <p:cNvSpPr/>
          <p:nvPr/>
        </p:nvSpPr>
        <p:spPr>
          <a:xfrm rot="735246">
            <a:off x="4821917" y="2438099"/>
            <a:ext cx="7190430" cy="1077218"/>
          </a:xfrm>
          <a:prstGeom prst="rect">
            <a:avLst/>
          </a:prstGeom>
          <a:solidFill>
            <a:schemeClr val="bg2"/>
          </a:solidFill>
        </p:spPr>
        <p:txBody>
          <a:bodyPr wrap="none" lIns="91440" tIns="45720" rIns="91440" bIns="45720">
            <a:spAutoFit/>
          </a:bodyPr>
          <a:lstStyle/>
          <a:p>
            <a:pPr algn="ctr"/>
            <a:r>
              <a:rPr lang="de-DE" sz="3200" b="1" cap="none" spc="0" dirty="0">
                <a:ln w="17780" cmpd="sng">
                  <a:solidFill>
                    <a:srgbClr val="FFFFFF"/>
                  </a:solidFill>
                  <a:prstDash val="solid"/>
                  <a:miter lim="800000"/>
                </a:ln>
                <a:solidFill>
                  <a:srgbClr val="FF0000"/>
                </a:solidFill>
              </a:rPr>
              <a:t>Die Liste wurde am</a:t>
            </a:r>
            <a:r>
              <a:rPr lang="de-DE" sz="3200" b="1" dirty="0">
                <a:ln w="17780" cmpd="sng">
                  <a:solidFill>
                    <a:srgbClr val="FFFFFF"/>
                  </a:solidFill>
                  <a:prstDash val="solid"/>
                  <a:miter lim="800000"/>
                </a:ln>
                <a:solidFill>
                  <a:srgbClr val="FF0000"/>
                </a:solidFill>
              </a:rPr>
              <a:t> 18.08.2021 </a:t>
            </a:r>
            <a:r>
              <a:rPr lang="de-DE" sz="3200" b="1" cap="none" spc="0" dirty="0">
                <a:ln w="17780" cmpd="sng">
                  <a:solidFill>
                    <a:srgbClr val="FFFFFF"/>
                  </a:solidFill>
                  <a:prstDash val="solid"/>
                  <a:miter lim="800000"/>
                </a:ln>
                <a:solidFill>
                  <a:srgbClr val="FF0000"/>
                </a:solidFill>
              </a:rPr>
              <a:t>versandt, </a:t>
            </a:r>
          </a:p>
          <a:p>
            <a:pPr algn="ctr"/>
            <a:r>
              <a:rPr lang="de-DE" sz="3200" b="1" cap="none" spc="0" dirty="0">
                <a:ln w="17780" cmpd="sng">
                  <a:solidFill>
                    <a:srgbClr val="FFFFFF"/>
                  </a:solidFill>
                  <a:prstDash val="solid"/>
                  <a:miter lim="800000"/>
                </a:ln>
                <a:solidFill>
                  <a:srgbClr val="FF0000"/>
                </a:solidFill>
              </a:rPr>
              <a:t>keine Kommentare bisher</a:t>
            </a:r>
          </a:p>
        </p:txBody>
      </p:sp>
      <p:sp>
        <p:nvSpPr>
          <p:cNvPr id="3" name="Textfeld 2">
            <a:extLst>
              <a:ext uri="{FF2B5EF4-FFF2-40B4-BE49-F238E27FC236}">
                <a16:creationId xmlns:a16="http://schemas.microsoft.com/office/drawing/2014/main" id="{7DF296C4-CFDA-4B30-8E29-7A7FDAC334E5}"/>
              </a:ext>
            </a:extLst>
          </p:cNvPr>
          <p:cNvSpPr txBox="1"/>
          <p:nvPr/>
        </p:nvSpPr>
        <p:spPr>
          <a:xfrm>
            <a:off x="419534" y="3365929"/>
            <a:ext cx="7718686" cy="2800767"/>
          </a:xfrm>
          <a:prstGeom prst="rect">
            <a:avLst/>
          </a:prstGeom>
          <a:noFill/>
        </p:spPr>
        <p:txBody>
          <a:bodyPr wrap="square" rtlCol="0">
            <a:spAutoFit/>
          </a:bodyPr>
          <a:lstStyle/>
          <a:p>
            <a:endParaRPr lang="de-DE" sz="2200" dirty="0">
              <a:highlight>
                <a:srgbClr val="FFFF00"/>
              </a:highlight>
            </a:endParaRPr>
          </a:p>
          <a:p>
            <a:r>
              <a:rPr lang="de-DE" sz="2200" b="1" dirty="0">
                <a:cs typeface="Arial" pitchFamily="34" charset="0"/>
              </a:rPr>
              <a:t>Aufgabenspektrum Quartiersmeisterei </a:t>
            </a:r>
            <a:r>
              <a:rPr lang="de-DE" sz="2200" dirty="0">
                <a:cs typeface="Arial" pitchFamily="34" charset="0"/>
              </a:rPr>
              <a:t>/Quartiersmanager, z.B.:</a:t>
            </a:r>
          </a:p>
          <a:p>
            <a:pPr>
              <a:buFont typeface="Courier New" pitchFamily="49" charset="0"/>
              <a:buChar char="o"/>
            </a:pPr>
            <a:r>
              <a:rPr lang="de-DE" sz="2200" dirty="0">
                <a:cs typeface="Arial" pitchFamily="34" charset="0"/>
              </a:rPr>
              <a:t>  Vorbereitungen der Treffen  der Steuerungsgruppe(n)</a:t>
            </a:r>
          </a:p>
          <a:p>
            <a:pPr>
              <a:buFont typeface="Courier New" pitchFamily="49" charset="0"/>
              <a:buChar char="o"/>
            </a:pPr>
            <a:r>
              <a:rPr lang="de-DE" sz="2200" dirty="0">
                <a:cs typeface="Arial" pitchFamily="34" charset="0"/>
              </a:rPr>
              <a:t>  Anträge schreiben </a:t>
            </a:r>
          </a:p>
          <a:p>
            <a:pPr>
              <a:buFont typeface="Courier New" pitchFamily="49" charset="0"/>
              <a:buChar char="o"/>
            </a:pPr>
            <a:r>
              <a:rPr lang="de-DE" sz="2200" dirty="0">
                <a:cs typeface="Arial" pitchFamily="34" charset="0"/>
              </a:rPr>
              <a:t>  Kontaktpflege ins Quartier </a:t>
            </a:r>
          </a:p>
          <a:p>
            <a:pPr>
              <a:buFont typeface="Courier New" pitchFamily="49" charset="0"/>
              <a:buChar char="o"/>
            </a:pPr>
            <a:r>
              <a:rPr lang="de-DE" sz="2200" dirty="0">
                <a:cs typeface="Arial" pitchFamily="34" charset="0"/>
              </a:rPr>
              <a:t>  Vorbereitungen Workshops </a:t>
            </a:r>
          </a:p>
          <a:p>
            <a:pPr>
              <a:buFont typeface="Courier New" pitchFamily="49" charset="0"/>
              <a:buChar char="o"/>
            </a:pPr>
            <a:r>
              <a:rPr lang="de-DE" sz="2200" dirty="0">
                <a:cs typeface="Arial" pitchFamily="34" charset="0"/>
              </a:rPr>
              <a:t>  Klärung der Zusammenarbeit mit der Steuerungsgruppe</a:t>
            </a:r>
          </a:p>
          <a:p>
            <a:pPr>
              <a:buFont typeface="Courier New" pitchFamily="49" charset="0"/>
              <a:buChar char="o"/>
            </a:pPr>
            <a:r>
              <a:rPr lang="de-DE" sz="2200" dirty="0">
                <a:cs typeface="Arial" pitchFamily="34" charset="0"/>
              </a:rPr>
              <a:t>  …………………..</a:t>
            </a:r>
            <a:endParaRPr lang="x-none" sz="2200" dirty="0">
              <a:cs typeface="Arial" pitchFamily="34" charset="0"/>
            </a:endParaRPr>
          </a:p>
        </p:txBody>
      </p:sp>
      <p:sp>
        <p:nvSpPr>
          <p:cNvPr id="7" name="Textfeld 6"/>
          <p:cNvSpPr txBox="1"/>
          <p:nvPr/>
        </p:nvSpPr>
        <p:spPr>
          <a:xfrm>
            <a:off x="7143750" y="4486275"/>
            <a:ext cx="4643438" cy="1569660"/>
          </a:xfrm>
          <a:prstGeom prst="rect">
            <a:avLst/>
          </a:prstGeom>
          <a:solidFill>
            <a:srgbClr val="FFFF99"/>
          </a:solidFill>
          <a:ln>
            <a:solidFill>
              <a:schemeClr val="accent1"/>
            </a:solidFill>
          </a:ln>
        </p:spPr>
        <p:txBody>
          <a:bodyPr wrap="square" rtlCol="0">
            <a:spAutoFit/>
          </a:bodyPr>
          <a:lstStyle/>
          <a:p>
            <a:r>
              <a:rPr lang="de-DE" sz="3200" b="1" dirty="0">
                <a:solidFill>
                  <a:srgbClr val="FF0000"/>
                </a:solidFill>
              </a:rPr>
              <a:t>Soll zusammen mit Trägerinstitution, Beirat umgesetzt werden.</a:t>
            </a:r>
            <a:endParaRPr lang="en-GB" sz="32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6494" y="790589"/>
            <a:ext cx="10515600" cy="883104"/>
          </a:xfrm>
        </p:spPr>
        <p:txBody>
          <a:bodyPr>
            <a:noAutofit/>
          </a:bodyPr>
          <a:lstStyle/>
          <a:p>
            <a:pPr algn="ctr"/>
            <a:r>
              <a:rPr lang="de-DE" sz="3600" b="1" dirty="0">
                <a:solidFill>
                  <a:schemeClr val="tx2"/>
                </a:solidFill>
                <a:latin typeface="+mn-lt"/>
              </a:rPr>
              <a:t>Erfahrungsaustausch zu ähnlichen Quartiersmeistereien</a:t>
            </a:r>
            <a:r>
              <a:rPr lang="en-GB" sz="3600" b="1" dirty="0">
                <a:solidFill>
                  <a:schemeClr val="tx2"/>
                </a:solidFill>
                <a:latin typeface="+mn-lt"/>
              </a:rPr>
              <a:t/>
            </a:r>
            <a:br>
              <a:rPr lang="en-GB" sz="3600" b="1" dirty="0">
                <a:solidFill>
                  <a:schemeClr val="tx2"/>
                </a:solidFill>
                <a:latin typeface="+mn-lt"/>
              </a:rPr>
            </a:br>
            <a:endParaRPr lang="en-GB" sz="3600" b="1" dirty="0">
              <a:solidFill>
                <a:schemeClr val="tx2"/>
              </a:solidFill>
              <a:latin typeface="+mn-lt"/>
            </a:endParaRPr>
          </a:p>
        </p:txBody>
      </p:sp>
      <p:sp>
        <p:nvSpPr>
          <p:cNvPr id="2049" name="Rectangle 1"/>
          <p:cNvSpPr>
            <a:spLocks noChangeArrowheads="1"/>
          </p:cNvSpPr>
          <p:nvPr/>
        </p:nvSpPr>
        <p:spPr bwMode="auto">
          <a:xfrm>
            <a:off x="624098" y="1528995"/>
            <a:ext cx="11591498" cy="42534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lnSpc>
                <a:spcPct val="130000"/>
              </a:lnSpc>
              <a:spcBef>
                <a:spcPct val="0"/>
              </a:spcBef>
              <a:spcAft>
                <a:spcPct val="0"/>
              </a:spcAft>
              <a:buFontTx/>
              <a:buChar char="•"/>
            </a:pPr>
            <a:r>
              <a:rPr lang="de-DE" sz="2600" dirty="0">
                <a:ea typeface="Calibri" pitchFamily="34" charset="0"/>
                <a:cs typeface="Arial" pitchFamily="34" charset="0"/>
              </a:rPr>
              <a:t>Bremerhaven (Alte Bürger)</a:t>
            </a:r>
          </a:p>
          <a:p>
            <a:pPr marL="0" marR="0" lvl="0" indent="0" algn="l" defTabSz="914400" rtl="0" eaLnBrk="1" fontAlgn="base" latinLnBrk="0" hangingPunct="1">
              <a:lnSpc>
                <a:spcPct val="130000"/>
              </a:lnSpc>
              <a:spcBef>
                <a:spcPct val="0"/>
              </a:spcBef>
              <a:spcAft>
                <a:spcPct val="0"/>
              </a:spcAft>
              <a:buClrTx/>
              <a:buSzTx/>
              <a:buFontTx/>
              <a:buChar char="•"/>
              <a:tabLst/>
            </a:pPr>
            <a:endParaRPr kumimoji="0" lang="de-DE" sz="2600" b="0" i="0" u="none" strike="noStrike" cap="none" normalizeH="0" baseline="0" dirty="0">
              <a:ln>
                <a:noFill/>
              </a:ln>
              <a:effectLst/>
              <a:ea typeface="Calibri" pitchFamily="34" charset="0"/>
              <a:cs typeface="Arial" pitchFamily="34" charset="0"/>
            </a:endParaRPr>
          </a:p>
          <a:p>
            <a:pPr marL="0" marR="0" lvl="0" indent="0" algn="l" defTabSz="914400" rtl="0" eaLnBrk="1" fontAlgn="base" latinLnBrk="0" hangingPunct="1">
              <a:lnSpc>
                <a:spcPct val="130000"/>
              </a:lnSpc>
              <a:spcBef>
                <a:spcPct val="0"/>
              </a:spcBef>
              <a:spcAft>
                <a:spcPct val="0"/>
              </a:spcAft>
              <a:buClrTx/>
              <a:buSzTx/>
              <a:buFontTx/>
              <a:buChar char="•"/>
              <a:tabLst/>
            </a:pPr>
            <a:endParaRPr lang="de-DE" sz="2600" dirty="0">
              <a:ea typeface="Calibri" pitchFamily="34" charset="0"/>
              <a:cs typeface="Arial" pitchFamily="34" charset="0"/>
            </a:endParaRPr>
          </a:p>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600" b="0" i="0" u="none" strike="noStrike" cap="none" normalizeH="0" baseline="0" dirty="0" err="1">
                <a:ln>
                  <a:noFill/>
                </a:ln>
                <a:effectLst/>
                <a:ea typeface="Calibri" pitchFamily="34" charset="0"/>
                <a:cs typeface="Arial" pitchFamily="34" charset="0"/>
              </a:rPr>
              <a:t>Gröpelingen</a:t>
            </a:r>
            <a:endParaRPr kumimoji="0" lang="de-DE" sz="2600" b="0" i="0" u="none" strike="noStrike" cap="none" normalizeH="0" baseline="0" dirty="0">
              <a:ln>
                <a:noFill/>
              </a:ln>
              <a:effectLst/>
              <a:ea typeface="Calibri" pitchFamily="34" charset="0"/>
              <a:cs typeface="Arial" pitchFamily="34" charset="0"/>
            </a:endParaRPr>
          </a:p>
          <a:p>
            <a:pPr marL="0" marR="0" lvl="0" indent="0" algn="l" defTabSz="914400" rtl="0" eaLnBrk="1" fontAlgn="base" latinLnBrk="0" hangingPunct="1">
              <a:lnSpc>
                <a:spcPct val="130000"/>
              </a:lnSpc>
              <a:spcBef>
                <a:spcPct val="0"/>
              </a:spcBef>
              <a:spcAft>
                <a:spcPct val="0"/>
              </a:spcAft>
              <a:buClrTx/>
              <a:buSzTx/>
              <a:buFontTx/>
              <a:buChar char="•"/>
              <a:tabLst/>
            </a:pPr>
            <a:r>
              <a:rPr lang="de-DE" sz="2600" dirty="0" err="1">
                <a:ea typeface="Calibri" pitchFamily="34" charset="0"/>
                <a:cs typeface="Arial" pitchFamily="34" charset="0"/>
              </a:rPr>
              <a:t>Findorff</a:t>
            </a:r>
            <a:endParaRPr lang="de-DE" sz="2600" dirty="0">
              <a:ea typeface="Calibri" pitchFamily="34" charset="0"/>
              <a:cs typeface="Arial" pitchFamily="34" charset="0"/>
            </a:endParaRPr>
          </a:p>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600" b="0" i="0" u="none" strike="noStrike" cap="none" normalizeH="0" baseline="0" dirty="0">
                <a:ln>
                  <a:noFill/>
                </a:ln>
                <a:effectLst/>
                <a:ea typeface="Calibri" pitchFamily="34" charset="0"/>
                <a:cs typeface="Arial" pitchFamily="34" charset="0"/>
              </a:rPr>
              <a:t>Neustadt</a:t>
            </a:r>
          </a:p>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600" b="0" i="0" u="none" strike="noStrike" cap="none" normalizeH="0" baseline="0" dirty="0">
                <a:ln>
                  <a:noFill/>
                </a:ln>
                <a:effectLst/>
                <a:ea typeface="Calibri" pitchFamily="34" charset="0"/>
                <a:cs typeface="Arial" pitchFamily="34" charset="0"/>
              </a:rPr>
              <a:t>…………………</a:t>
            </a:r>
          </a:p>
          <a:p>
            <a:pPr marL="0" marR="0" lvl="0" indent="0" algn="l" defTabSz="914400" rtl="0" eaLnBrk="1" fontAlgn="base" latinLnBrk="0" hangingPunct="1">
              <a:lnSpc>
                <a:spcPct val="130000"/>
              </a:lnSpc>
              <a:spcBef>
                <a:spcPct val="0"/>
              </a:spcBef>
              <a:spcAft>
                <a:spcPct val="0"/>
              </a:spcAft>
              <a:buClrTx/>
              <a:buSzTx/>
              <a:buFontTx/>
              <a:buChar char="•"/>
              <a:tabLst/>
            </a:pPr>
            <a:r>
              <a:rPr kumimoji="0" lang="de-DE" sz="2600" b="0" i="0" u="none" strike="noStrike" cap="none" normalizeH="0" baseline="0" dirty="0">
                <a:ln>
                  <a:noFill/>
                </a:ln>
                <a:effectLst/>
                <a:ea typeface="Calibri" pitchFamily="34" charset="0"/>
                <a:cs typeface="Arial" pitchFamily="34" charset="0"/>
              </a:rPr>
              <a:t>WER ORGANISIERT DAS &gt;&gt;</a:t>
            </a:r>
            <a:r>
              <a:rPr kumimoji="0" lang="de-DE" sz="2600" b="0" i="0" u="none" strike="noStrike" cap="none" normalizeH="0" dirty="0">
                <a:ln>
                  <a:noFill/>
                </a:ln>
                <a:effectLst/>
                <a:ea typeface="Calibri" pitchFamily="34" charset="0"/>
                <a:cs typeface="Arial" pitchFamily="34" charset="0"/>
              </a:rPr>
              <a:t> Maria Kaufhold und </a:t>
            </a:r>
            <a:r>
              <a:rPr lang="de-DE" sz="2600" dirty="0">
                <a:ea typeface="Calibri" pitchFamily="34" charset="0"/>
                <a:cs typeface="Arial" pitchFamily="34" charset="0"/>
              </a:rPr>
              <a:t>Sonja Kapp</a:t>
            </a:r>
            <a:endParaRPr kumimoji="0" lang="de-DE" sz="2600" b="0" i="0" u="none" strike="noStrike" cap="none" normalizeH="0" baseline="0" dirty="0">
              <a:ln>
                <a:noFill/>
              </a:ln>
              <a:effectLst/>
              <a:ea typeface="Calibri" pitchFamily="34" charset="0"/>
              <a:cs typeface="Arial" pitchFamily="34" charset="0"/>
            </a:endParaRPr>
          </a:p>
        </p:txBody>
      </p:sp>
      <p:sp>
        <p:nvSpPr>
          <p:cNvPr id="5" name="Foliennummernplatzhalter 4"/>
          <p:cNvSpPr>
            <a:spLocks noGrp="1"/>
          </p:cNvSpPr>
          <p:nvPr>
            <p:ph type="sldNum" sz="quarter" idx="12"/>
          </p:nvPr>
        </p:nvSpPr>
        <p:spPr/>
        <p:txBody>
          <a:bodyPr/>
          <a:lstStyle/>
          <a:p>
            <a:fld id="{7E1F82BE-1816-44BA-BF8D-C5AF76347EC9}" type="slidenum">
              <a:rPr lang="de-DE" smtClean="0"/>
              <a:pPr/>
              <a:t>8</a:t>
            </a:fld>
            <a:endParaRPr lang="de-DE"/>
          </a:p>
        </p:txBody>
      </p:sp>
      <p:sp>
        <p:nvSpPr>
          <p:cNvPr id="6" name="Rechteck 5"/>
          <p:cNvSpPr/>
          <p:nvPr/>
        </p:nvSpPr>
        <p:spPr>
          <a:xfrm rot="21235313">
            <a:off x="1719684" y="2045762"/>
            <a:ext cx="7535076" cy="553998"/>
          </a:xfrm>
          <a:prstGeom prst="rect">
            <a:avLst/>
          </a:prstGeom>
          <a:noFill/>
        </p:spPr>
        <p:txBody>
          <a:bodyPr wrap="none" lIns="91440" tIns="45720" rIns="91440" bIns="45720">
            <a:spAutoFit/>
          </a:bodyPr>
          <a:lstStyle/>
          <a:p>
            <a:pPr algn="ctr"/>
            <a:r>
              <a:rPr lang="de-DE" sz="3000" b="1" cap="none" spc="0" dirty="0">
                <a:ln w="17780" cmpd="sng">
                  <a:solidFill>
                    <a:srgbClr val="FFFFFF"/>
                  </a:solidFill>
                  <a:prstDash val="solid"/>
                  <a:miter lim="800000"/>
                </a:ln>
                <a:solidFill>
                  <a:srgbClr val="FF0000"/>
                </a:solidFill>
                <a:effectLst>
                  <a:outerShdw blurRad="50800" algn="tl" rotWithShape="0">
                    <a:srgbClr val="000000"/>
                  </a:outerShdw>
                </a:effectLst>
              </a:rPr>
              <a:t>Besucht </a:t>
            </a:r>
            <a:r>
              <a:rPr lang="de-DE" sz="30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 am 11.8.21 </a:t>
            </a:r>
            <a:r>
              <a:rPr lang="de-DE" sz="3000" b="1" cap="none" spc="0" dirty="0">
                <a:ln w="17780" cmpd="sng">
                  <a:solidFill>
                    <a:srgbClr val="FFFFFF"/>
                  </a:solidFill>
                  <a:prstDash val="solid"/>
                  <a:miter lim="800000"/>
                </a:ln>
                <a:solidFill>
                  <a:srgbClr val="FF0000"/>
                </a:solidFill>
                <a:effectLst>
                  <a:outerShdw blurRad="50800" algn="tl" rotWithShape="0">
                    <a:srgbClr val="000000"/>
                  </a:outerShdw>
                </a:effectLst>
              </a:rPr>
              <a:t>: K Schlechtinger, K Seidel</a:t>
            </a:r>
          </a:p>
        </p:txBody>
      </p:sp>
      <p:sp>
        <p:nvSpPr>
          <p:cNvPr id="7" name="Textfeld 6"/>
          <p:cNvSpPr txBox="1"/>
          <p:nvPr/>
        </p:nvSpPr>
        <p:spPr>
          <a:xfrm rot="302689">
            <a:off x="3925205" y="3817985"/>
            <a:ext cx="1669642" cy="110799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solidFill>
          </a:ln>
        </p:spPr>
        <p:txBody>
          <a:bodyPr wrap="square" rtlCol="0">
            <a:spAutoFit/>
          </a:bodyPr>
          <a:lstStyle/>
          <a:p>
            <a:pPr algn="ctr"/>
            <a:r>
              <a:rPr lang="de-DE" sz="2200" b="1" dirty="0">
                <a:solidFill>
                  <a:srgbClr val="FF0000"/>
                </a:solidFill>
              </a:rPr>
              <a:t>Weitere Termine offen</a:t>
            </a:r>
            <a:endParaRPr lang="en-GB" sz="2200"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81138" y="214313"/>
            <a:ext cx="9144000" cy="1277667"/>
          </a:xfrm>
        </p:spPr>
        <p:txBody>
          <a:bodyPr>
            <a:noAutofit/>
          </a:bodyPr>
          <a:lstStyle/>
          <a:p>
            <a:r>
              <a:rPr lang="de-DE" sz="3600" b="1" dirty="0">
                <a:solidFill>
                  <a:schemeClr val="tx2"/>
                </a:solidFill>
                <a:latin typeface="+mn-lt"/>
              </a:rPr>
              <a:t>Kriterien für die Büroauswahl</a:t>
            </a:r>
            <a:br>
              <a:rPr lang="de-DE" sz="3600" b="1" dirty="0">
                <a:solidFill>
                  <a:schemeClr val="tx2"/>
                </a:solidFill>
                <a:latin typeface="+mn-lt"/>
              </a:rPr>
            </a:br>
            <a:endParaRPr lang="en-GB" sz="3600" b="1" dirty="0">
              <a:solidFill>
                <a:schemeClr val="tx2"/>
              </a:solidFill>
              <a:latin typeface="+mn-lt"/>
            </a:endParaRPr>
          </a:p>
        </p:txBody>
      </p:sp>
      <p:sp>
        <p:nvSpPr>
          <p:cNvPr id="3" name="Untertitel 2"/>
          <p:cNvSpPr>
            <a:spLocks noGrp="1"/>
          </p:cNvSpPr>
          <p:nvPr>
            <p:ph type="subTitle" idx="1"/>
          </p:nvPr>
        </p:nvSpPr>
        <p:spPr>
          <a:xfrm>
            <a:off x="373487" y="1753782"/>
            <a:ext cx="10831133" cy="4582624"/>
          </a:xfrm>
        </p:spPr>
        <p:txBody>
          <a:bodyPr>
            <a:noAutofit/>
          </a:bodyPr>
          <a:lstStyle/>
          <a:p>
            <a:pPr algn="l">
              <a:buFont typeface="Arial" pitchFamily="34" charset="0"/>
              <a:buChar char="•"/>
            </a:pPr>
            <a:r>
              <a:rPr lang="de-DE" dirty="0">
                <a:ea typeface="Calibri" pitchFamily="34" charset="0"/>
                <a:cs typeface="Arial" pitchFamily="34" charset="0"/>
              </a:rPr>
              <a:t> Barrierefrei/ -arm</a:t>
            </a:r>
          </a:p>
          <a:p>
            <a:pPr algn="l">
              <a:buFont typeface="Arial" pitchFamily="34" charset="0"/>
              <a:buChar char="•"/>
            </a:pPr>
            <a:r>
              <a:rPr lang="de-DE" dirty="0">
                <a:ea typeface="Calibri" pitchFamily="34" charset="0"/>
                <a:cs typeface="Arial" pitchFamily="34" charset="0"/>
              </a:rPr>
              <a:t> Zentrale Lage, ggfs. auch am Wochenende zugänglich</a:t>
            </a:r>
          </a:p>
          <a:p>
            <a:pPr algn="l">
              <a:buFont typeface="Arial" pitchFamily="34" charset="0"/>
              <a:buChar char="•"/>
            </a:pPr>
            <a:r>
              <a:rPr lang="de-DE" dirty="0">
                <a:ea typeface="Calibri" pitchFamily="34" charset="0"/>
                <a:cs typeface="Arial" pitchFamily="34" charset="0"/>
              </a:rPr>
              <a:t> „Schaufenster“ in den Stadtteil:  sichtbar, ebenerdig</a:t>
            </a:r>
          </a:p>
          <a:p>
            <a:pPr algn="l">
              <a:buFont typeface="Arial" pitchFamily="34" charset="0"/>
              <a:buChar char="•"/>
            </a:pPr>
            <a:r>
              <a:rPr lang="de-DE" dirty="0">
                <a:ea typeface="Calibri" pitchFamily="34" charset="0"/>
                <a:cs typeface="Arial" pitchFamily="34" charset="0"/>
              </a:rPr>
              <a:t> ausgerichtet auf wirtschaftliche (Entwicklung Einzelhandel und produktive Stadt)</a:t>
            </a:r>
          </a:p>
          <a:p>
            <a:pPr algn="l">
              <a:buFont typeface="Arial" pitchFamily="34" charset="0"/>
              <a:buChar char="•"/>
            </a:pPr>
            <a:r>
              <a:rPr lang="de-DE" dirty="0">
                <a:ea typeface="Calibri" pitchFamily="34" charset="0"/>
                <a:cs typeface="Arial" pitchFamily="34" charset="0"/>
              </a:rPr>
              <a:t> Raum für 2-3 Arbeitsplätze</a:t>
            </a:r>
          </a:p>
          <a:p>
            <a:pPr algn="l">
              <a:buFont typeface="Arial" pitchFamily="34" charset="0"/>
              <a:buChar char="•"/>
            </a:pPr>
            <a:r>
              <a:rPr lang="de-DE" dirty="0">
                <a:ea typeface="Calibri" pitchFamily="34" charset="0"/>
                <a:cs typeface="Arial" pitchFamily="34" charset="0"/>
              </a:rPr>
              <a:t> Besprechungsmöglichkeit</a:t>
            </a:r>
          </a:p>
          <a:p>
            <a:pPr algn="l">
              <a:buFont typeface="Arial" pitchFamily="34" charset="0"/>
              <a:buChar char="•"/>
            </a:pPr>
            <a:r>
              <a:rPr lang="de-DE" dirty="0">
                <a:ea typeface="Calibri" pitchFamily="34" charset="0"/>
                <a:cs typeface="Arial" pitchFamily="34" charset="0"/>
              </a:rPr>
              <a:t> 2-4 </a:t>
            </a:r>
            <a:r>
              <a:rPr lang="de-DE" dirty="0" err="1">
                <a:ea typeface="Calibri" pitchFamily="34" charset="0"/>
                <a:cs typeface="Arial" pitchFamily="34" charset="0"/>
              </a:rPr>
              <a:t>co-working</a:t>
            </a:r>
            <a:r>
              <a:rPr lang="de-DE" dirty="0">
                <a:ea typeface="Calibri" pitchFamily="34" charset="0"/>
                <a:cs typeface="Arial" pitchFamily="34" charset="0"/>
              </a:rPr>
              <a:t> </a:t>
            </a:r>
            <a:r>
              <a:rPr lang="de-DE" dirty="0" err="1">
                <a:ea typeface="Calibri" pitchFamily="34" charset="0"/>
                <a:cs typeface="Arial" pitchFamily="34" charset="0"/>
              </a:rPr>
              <a:t>spaces</a:t>
            </a:r>
            <a:r>
              <a:rPr lang="de-DE" dirty="0">
                <a:ea typeface="Calibri" pitchFamily="34" charset="0"/>
                <a:cs typeface="Arial" pitchFamily="34" charset="0"/>
              </a:rPr>
              <a:t> (Umsetzung aus Post-Corona-Antrag, Walle Central)</a:t>
            </a:r>
          </a:p>
          <a:p>
            <a:pPr algn="l">
              <a:buFont typeface="Arial" pitchFamily="34" charset="0"/>
              <a:buChar char="•"/>
            </a:pPr>
            <a:r>
              <a:rPr lang="de-DE" dirty="0">
                <a:ea typeface="Calibri" pitchFamily="34" charset="0"/>
                <a:cs typeface="Arial" pitchFamily="34" charset="0"/>
              </a:rPr>
              <a:t> Toiletten</a:t>
            </a:r>
          </a:p>
          <a:p>
            <a:pPr algn="l">
              <a:buFont typeface="Arial" pitchFamily="34" charset="0"/>
              <a:buChar char="•"/>
            </a:pPr>
            <a:r>
              <a:rPr lang="de-DE" dirty="0">
                <a:ea typeface="Calibri" pitchFamily="34" charset="0"/>
                <a:cs typeface="Arial" pitchFamily="34" charset="0"/>
              </a:rPr>
              <a:t> ermöglicht Vernetzungsoptionen</a:t>
            </a:r>
          </a:p>
          <a:p>
            <a:pPr algn="l">
              <a:buFont typeface="Arial" pitchFamily="34" charset="0"/>
              <a:buChar char="•"/>
            </a:pPr>
            <a:r>
              <a:rPr lang="de-DE" dirty="0">
                <a:ea typeface="Calibri" pitchFamily="34" charset="0"/>
                <a:cs typeface="Arial" pitchFamily="34" charset="0"/>
              </a:rPr>
              <a:t>  …….</a:t>
            </a:r>
          </a:p>
          <a:p>
            <a:pPr algn="l">
              <a:buFont typeface="Arial" pitchFamily="34" charset="0"/>
              <a:buChar char="•"/>
            </a:pPr>
            <a:endParaRPr lang="de-DE" dirty="0">
              <a:ea typeface="Calibri" pitchFamily="34" charset="0"/>
              <a:cs typeface="Arial" pitchFamily="34" charset="0"/>
            </a:endParaRPr>
          </a:p>
          <a:p>
            <a:pPr algn="l"/>
            <a:endParaRPr lang="de-DE" dirty="0">
              <a:ea typeface="Calibri" pitchFamily="34" charset="0"/>
              <a:cs typeface="Arial" pitchFamily="34" charset="0"/>
            </a:endParaRPr>
          </a:p>
          <a:p>
            <a:pPr algn="l">
              <a:buFont typeface="Arial" pitchFamily="34" charset="0"/>
              <a:buChar char="•"/>
            </a:pPr>
            <a:endParaRPr lang="de-DE" dirty="0"/>
          </a:p>
          <a:p>
            <a:endParaRPr lang="en-GB" dirty="0"/>
          </a:p>
        </p:txBody>
      </p:sp>
      <p:sp>
        <p:nvSpPr>
          <p:cNvPr id="4" name="Foliennummernplatzhalter 3"/>
          <p:cNvSpPr>
            <a:spLocks noGrp="1"/>
          </p:cNvSpPr>
          <p:nvPr>
            <p:ph type="sldNum" sz="quarter" idx="12"/>
          </p:nvPr>
        </p:nvSpPr>
        <p:spPr/>
        <p:txBody>
          <a:bodyPr/>
          <a:lstStyle/>
          <a:p>
            <a:fld id="{7E1F82BE-1816-44BA-BF8D-C5AF76347EC9}" type="slidenum">
              <a:rPr lang="de-DE" smtClean="0"/>
              <a:pPr/>
              <a:t>9</a:t>
            </a:fld>
            <a:endParaRPr lang="de-DE"/>
          </a:p>
        </p:txBody>
      </p:sp>
      <p:sp>
        <p:nvSpPr>
          <p:cNvPr id="7" name="Rechteck 6"/>
          <p:cNvSpPr/>
          <p:nvPr/>
        </p:nvSpPr>
        <p:spPr>
          <a:xfrm rot="771656">
            <a:off x="4888645" y="1755784"/>
            <a:ext cx="7853818" cy="1015663"/>
          </a:xfrm>
          <a:prstGeom prst="rect">
            <a:avLst/>
          </a:prstGeom>
          <a:solidFill>
            <a:schemeClr val="bg2"/>
          </a:solidFill>
        </p:spPr>
        <p:txBody>
          <a:bodyPr wrap="none" lIns="91440" tIns="45720" rIns="91440" bIns="45720">
            <a:spAutoFit/>
          </a:bodyPr>
          <a:lstStyle/>
          <a:p>
            <a:pPr algn="ctr"/>
            <a:r>
              <a:rPr lang="de-DE" sz="3000" b="1" cap="none" spc="0" dirty="0">
                <a:ln w="17780" cmpd="sng">
                  <a:solidFill>
                    <a:srgbClr val="FFFFFF"/>
                  </a:solidFill>
                  <a:prstDash val="solid"/>
                  <a:miter lim="800000"/>
                </a:ln>
                <a:solidFill>
                  <a:srgbClr val="FF0000"/>
                </a:solidFill>
              </a:rPr>
              <a:t>Die aktualisierte Liste wurde am 23.9. versandt, </a:t>
            </a:r>
          </a:p>
          <a:p>
            <a:pPr algn="ctr"/>
            <a:r>
              <a:rPr lang="de-DE" sz="3000" b="1" cap="none" spc="0" dirty="0">
                <a:ln w="17780" cmpd="sng">
                  <a:solidFill>
                    <a:srgbClr val="FFFFFF"/>
                  </a:solidFill>
                  <a:prstDash val="solid"/>
                  <a:miter lim="800000"/>
                </a:ln>
                <a:solidFill>
                  <a:srgbClr val="FF0000"/>
                </a:solidFill>
              </a:rPr>
              <a:t>keine Kommentare bisher</a:t>
            </a: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811</Words>
  <Application>Microsoft Office PowerPoint</Application>
  <PresentationFormat>Breitbild</PresentationFormat>
  <Paragraphs>132</Paragraphs>
  <Slides>14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14</vt:i4>
      </vt:variant>
    </vt:vector>
  </HeadingPairs>
  <TitlesOfParts>
    <vt:vector size="21" baseType="lpstr">
      <vt:lpstr>Arial</vt:lpstr>
      <vt:lpstr>Calibri</vt:lpstr>
      <vt:lpstr>Calibri Light</vt:lpstr>
      <vt:lpstr>Courier New</vt:lpstr>
      <vt:lpstr>Times New Roman</vt:lpstr>
      <vt:lpstr>Wingdings</vt:lpstr>
      <vt:lpstr>Office</vt:lpstr>
      <vt:lpstr>Quartiersmeisterei für Walle Central</vt:lpstr>
      <vt:lpstr>* Träger dem Beirat vorschlagen bis 20. August 2021, die dann bei SWAE den Antrag stellt * Kriterien für Personal und Räumlichkeiten erarbeiten * Kriterienkatalog (GO) für die Steuerungsgruppen erarbeiten, vorstellen * Kriterien, Leistungsindikatoren für die Trägerinstitution (stadtteilbezogen) erstellen  ab Oktober 2021: * Begleitung Förderantrag im ZEBRA-Formular des Kulturhaus Walle Brodelpott e.V. * Abgrenzung Zuständigkeiten Trägerinstitution/Steuerungsgruppe(Beirat)/SWAE * Entwurf GO Steuerungsgruppe und Lenkungsgruppe </vt:lpstr>
      <vt:lpstr>PowerPoint-Präsentation</vt:lpstr>
      <vt:lpstr>PowerPoint-Präsentation</vt:lpstr>
      <vt:lpstr>PowerPoint-Präsentation</vt:lpstr>
      <vt:lpstr>  </vt:lpstr>
      <vt:lpstr>Auswahlverfahren für Personal: Kriterien  </vt:lpstr>
      <vt:lpstr>Erfahrungsaustausch zu ähnlichen Quartiersmeistereien </vt:lpstr>
      <vt:lpstr>Kriterien für die Büroauswahl </vt:lpstr>
      <vt:lpstr>PowerPoint-Präsentation</vt:lpstr>
      <vt:lpstr>PowerPoint-Präsentation</vt:lpstr>
      <vt:lpstr>Corona-adäquate Teilnahme von wohl etwa 150-200 Personen</vt:lpstr>
      <vt:lpstr>PowerPoint-Präsentation</vt:lpstr>
      <vt:lpstr>BEISPIEL</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Allgemeiner Verfahrensablauf  für F-Plan Änderung</dc:title>
  <dc:creator>Praktikum, FNP (SUBV)</dc:creator>
  <cp:lastModifiedBy>Pala, Ulrike (OA West)</cp:lastModifiedBy>
  <cp:revision>64</cp:revision>
  <cp:lastPrinted>2020-03-11T15:36:30Z</cp:lastPrinted>
  <dcterms:created xsi:type="dcterms:W3CDTF">2020-03-11T12:12:06Z</dcterms:created>
  <dcterms:modified xsi:type="dcterms:W3CDTF">2021-09-29T13:13:43Z</dcterms:modified>
</cp:coreProperties>
</file>