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57" r:id="rId2"/>
    <p:sldId id="258" r:id="rId3"/>
    <p:sldId id="311" r:id="rId4"/>
    <p:sldId id="267" r:id="rId5"/>
    <p:sldId id="268" r:id="rId6"/>
    <p:sldId id="269" r:id="rId7"/>
    <p:sldId id="270" r:id="rId8"/>
    <p:sldId id="271" r:id="rId9"/>
    <p:sldId id="272" r:id="rId10"/>
    <p:sldId id="273" r:id="rId11"/>
    <p:sldId id="274" r:id="rId12"/>
    <p:sldId id="275" r:id="rId13"/>
    <p:sldId id="277" r:id="rId14"/>
    <p:sldId id="278" r:id="rId15"/>
    <p:sldId id="301" r:id="rId16"/>
    <p:sldId id="309" r:id="rId17"/>
    <p:sldId id="302" r:id="rId18"/>
    <p:sldId id="280" r:id="rId19"/>
    <p:sldId id="294"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9" autoAdjust="0"/>
  </p:normalViewPr>
  <p:slideViewPr>
    <p:cSldViewPr showGuides="1">
      <p:cViewPr varScale="1">
        <p:scale>
          <a:sx n="65" d="100"/>
          <a:sy n="65" d="100"/>
        </p:scale>
        <p:origin x="6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Arbeitsblat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Arbeitsblat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oleObject" Target="file:///\\S0600002\E7\07%20-%20EuO%20West\07%20PKS-Auswertungen%20Controllingsitzung\2021\2021%20Datengrundlage.xlsm" TargetMode="Externa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Arbeitsblatt11.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1" Type="http://schemas.openxmlformats.org/officeDocument/2006/relationships/oleObject" Target="file:///\\S0600002\E7\07%20-%20EuO%20West\07%20PKS-Auswertungen%20Controllingsitzung\2020\2020%20Datengrundlage.xlsm"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Arbeitsblat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Arbeitsblat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Arbeitsblat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Arbeitsblat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Arbeitsblat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Arbeitsblat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Arbeitsblat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a:effectLst/>
              </a:rPr>
              <a:t>Straftaten </a:t>
            </a:r>
            <a:r>
              <a:rPr lang="de-DE" sz="1800" b="1" i="0" baseline="0" dirty="0" smtClean="0">
                <a:effectLst/>
              </a:rPr>
              <a:t>gesamt</a:t>
            </a:r>
            <a:endParaRPr lang="de-DE" dirty="0">
              <a:effectLst/>
            </a:endParaRPr>
          </a:p>
          <a:p>
            <a:pPr>
              <a:defRPr/>
            </a:pPr>
            <a:r>
              <a:rPr lang="de-DE" sz="900" b="0" i="0" baseline="0" dirty="0">
                <a:effectLst/>
              </a:rPr>
              <a:t>2016 bis 2020 lt. PKS</a:t>
            </a:r>
            <a:endParaRPr lang="de-DE" sz="900" b="0" dirty="0">
              <a:effectLst/>
            </a:endParaRPr>
          </a:p>
        </c:rich>
      </c:tx>
      <c:overlay val="0"/>
    </c:title>
    <c:autoTitleDeleted val="0"/>
    <c:plotArea>
      <c:layout/>
      <c:barChart>
        <c:barDir val="col"/>
        <c:grouping val="clustered"/>
        <c:varyColors val="0"/>
        <c:ser>
          <c:idx val="0"/>
          <c:order val="0"/>
          <c:tx>
            <c:strRef>
              <c:f>'S5+Reviere'!$A$5</c:f>
              <c:strCache>
                <c:ptCount val="1"/>
                <c:pt idx="0">
                  <c:v>S 51</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'S5+Reviere'!$G$5:$K$5</c:f>
            </c:numRef>
          </c:val>
          <c:extLst>
            <c:ext xmlns:c16="http://schemas.microsoft.com/office/drawing/2014/chart" uri="{C3380CC4-5D6E-409C-BE32-E72D297353CC}">
              <c16:uniqueId val="{00000000-7EDE-4303-9F6A-CB1F9261CDDC}"/>
            </c:ext>
          </c:extLst>
        </c:ser>
        <c:ser>
          <c:idx val="1"/>
          <c:order val="1"/>
          <c:tx>
            <c:strRef>
              <c:f>'S5+Reviere'!$A$6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'S5+Reviere'!$G$4:$K$4</c:f>
              <c:numCache>
                <c:formatCode>General</c:formatCode>
                <c:ptCount val="5"/>
                <c:pt idx="0">
                  <c:v>2016</c:v>
                </c:pt>
                <c:pt idx="1">
                  <c:v>2017</c:v>
                </c:pt>
                <c:pt idx="2">
                  <c:v>2018</c:v>
                </c:pt>
                <c:pt idx="3">
                  <c:v>2019</c:v>
                </c:pt>
                <c:pt idx="4">
                  <c:v>2020</c:v>
                </c:pt>
              </c:numCache>
            </c:numRef>
          </c:cat>
          <c:val>
            <c:numRef>
              <c:f>'S5+Reviere'!$G$6:$K$6</c:f>
              <c:numCache>
                <c:formatCode>General</c:formatCode>
                <c:ptCount val="5"/>
                <c:pt idx="0">
                  <c:v>6760</c:v>
                </c:pt>
                <c:pt idx="1">
                  <c:v>5616</c:v>
                </c:pt>
                <c:pt idx="2">
                  <c:v>5277</c:v>
                </c:pt>
                <c:pt idx="3">
                  <c:v>6424</c:v>
                </c:pt>
                <c:pt idx="4">
                  <c:v>6468</c:v>
                </c:pt>
              </c:numCache>
            </c:numRef>
          </c:val>
          <c:extLst>
            <c:ext xmlns:c16="http://schemas.microsoft.com/office/drawing/2014/chart" uri="{C3380CC4-5D6E-409C-BE32-E72D297353CC}">
              <c16:uniqueId val="{00000001-7EDE-4303-9F6A-CB1F9261CDDC}"/>
            </c:ext>
          </c:extLst>
        </c:ser>
        <c:ser>
          <c:idx val="2"/>
          <c:order val="2"/>
          <c:tx>
            <c:strRef>
              <c:f>'S5+Reviere'!$A$7</c:f>
              <c:strCache>
                <c:ptCount val="1"/>
                <c:pt idx="0">
                  <c:v>S 54</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'S5+Reviere'!$G$7:$K$7</c:f>
            </c:numRef>
          </c:val>
          <c:extLst>
            <c:ext xmlns:c16="http://schemas.microsoft.com/office/drawing/2014/chart" uri="{C3380CC4-5D6E-409C-BE32-E72D297353CC}">
              <c16:uniqueId val="{00000002-7EDE-4303-9F6A-CB1F9261CDDC}"/>
            </c:ext>
          </c:extLst>
        </c:ser>
        <c:ser>
          <c:idx val="3"/>
          <c:order val="3"/>
          <c:tx>
            <c:strRef>
              <c:f>'S5+Reviere'!$A$8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'S5+Reviere'!$G$4:$K$4</c:f>
              <c:numCache>
                <c:formatCode>General</c:formatCode>
                <c:ptCount val="5"/>
                <c:pt idx="0">
                  <c:v>2016</c:v>
                </c:pt>
                <c:pt idx="1">
                  <c:v>2017</c:v>
                </c:pt>
                <c:pt idx="2">
                  <c:v>2018</c:v>
                </c:pt>
                <c:pt idx="3">
                  <c:v>2019</c:v>
                </c:pt>
                <c:pt idx="4">
                  <c:v>2020</c:v>
                </c:pt>
              </c:numCache>
            </c:numRef>
          </c:cat>
          <c:val>
            <c:numRef>
              <c:f>'S5+Reviere'!$G$8:$K$8</c:f>
              <c:numCache>
                <c:formatCode>General</c:formatCode>
                <c:ptCount val="5"/>
                <c:pt idx="0">
                  <c:v>5410</c:v>
                </c:pt>
                <c:pt idx="1">
                  <c:v>4642</c:v>
                </c:pt>
                <c:pt idx="2">
                  <c:v>4253</c:v>
                </c:pt>
                <c:pt idx="3">
                  <c:v>5370</c:v>
                </c:pt>
                <c:pt idx="4">
                  <c:v>5344</c:v>
                </c:pt>
              </c:numCache>
            </c:numRef>
          </c:val>
          <c:extLst>
            <c:ext xmlns:c16="http://schemas.microsoft.com/office/drawing/2014/chart" uri="{C3380CC4-5D6E-409C-BE32-E72D297353CC}">
              <c16:uniqueId val="{00000003-7EDE-4303-9F6A-CB1F9261CDDC}"/>
            </c:ext>
          </c:extLst>
        </c:ser>
        <c:ser>
          <c:idx val="4"/>
          <c:order val="4"/>
          <c:tx>
            <c:strRef>
              <c:f>'S5+Reviere'!$A$9</c:f>
              <c:strCache>
                <c:ptCount val="1"/>
                <c:pt idx="0">
                  <c:v>S 5</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'S5+Reviere'!$G$9:$K$9</c:f>
            </c:numRef>
          </c:val>
          <c:extLst>
            <c:ext xmlns:c16="http://schemas.microsoft.com/office/drawing/2014/chart" uri="{C3380CC4-5D6E-409C-BE32-E72D297353CC}">
              <c16:uniqueId val="{00000004-7EDE-4303-9F6A-CB1F9261CDDC}"/>
            </c:ext>
          </c:extLst>
        </c:ser>
        <c:ser>
          <c:idx val="5"/>
          <c:order val="5"/>
          <c:tx>
            <c:strRef>
              <c:f>'S5+Reviere'!$A$10</c:f>
              <c:strCache>
                <c:ptCount val="1"/>
                <c:pt idx="0">
                  <c:v>E5/ Mitte</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'S5+Reviere'!$G$10:$K$10</c:f>
            </c:numRef>
          </c:val>
          <c:extLst>
            <c:ext xmlns:c16="http://schemas.microsoft.com/office/drawing/2014/chart" uri="{C3380CC4-5D6E-409C-BE32-E72D297353CC}">
              <c16:uniqueId val="{00000005-7EDE-4303-9F6A-CB1F9261CDDC}"/>
            </c:ext>
          </c:extLst>
        </c:ser>
        <c:ser>
          <c:idx val="7"/>
          <c:order val="7"/>
          <c:tx>
            <c:strRef>
              <c:f>'S5+Reviere'!$A$12</c:f>
              <c:strCache>
                <c:ptCount val="1"/>
                <c:pt idx="0">
                  <c:v>E 6</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'S5+Reviere'!$G$12:$K$12</c:f>
            </c:numRef>
          </c:val>
          <c:extLst>
            <c:ext xmlns:c16="http://schemas.microsoft.com/office/drawing/2014/chart" uri="{C3380CC4-5D6E-409C-BE32-E72D297353CC}">
              <c16:uniqueId val="{00000006-7EDE-4303-9F6A-CB1F9261CDDC}"/>
            </c:ext>
          </c:extLst>
        </c:ser>
        <c:ser>
          <c:idx val="8"/>
          <c:order val="8"/>
          <c:tx>
            <c:strRef>
              <c:f>'S5+Reviere'!$A$13</c:f>
              <c:strCache>
                <c:ptCount val="1"/>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'S5+Reviere'!$G$13:$K$13</c:f>
            </c:numRef>
          </c:val>
          <c:extLst>
            <c:ext xmlns:c16="http://schemas.microsoft.com/office/drawing/2014/chart" uri="{C3380CC4-5D6E-409C-BE32-E72D297353CC}">
              <c16:uniqueId val="{00000007-7EDE-4303-9F6A-CB1F9261CDDC}"/>
            </c:ext>
          </c:extLst>
        </c:ser>
        <c:ser>
          <c:idx val="9"/>
          <c:order val="9"/>
          <c:tx>
            <c:strRef>
              <c:f>'S5+Reviere'!$A$14</c:f>
              <c:strCache>
                <c:ptCount val="1"/>
                <c:pt idx="0">
                  <c:v>S 71</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'S5+Reviere'!$G$14:$K$14</c:f>
            </c:numRef>
          </c:val>
          <c:extLst>
            <c:ext xmlns:c16="http://schemas.microsoft.com/office/drawing/2014/chart" uri="{C3380CC4-5D6E-409C-BE32-E72D297353CC}">
              <c16:uniqueId val="{00000008-7EDE-4303-9F6A-CB1F9261CDDC}"/>
            </c:ext>
          </c:extLst>
        </c:ser>
        <c:ser>
          <c:idx val="10"/>
          <c:order val="10"/>
          <c:tx>
            <c:strRef>
              <c:f>'S5+Reviere'!$A$15</c:f>
              <c:strCache>
                <c:ptCount val="1"/>
                <c:pt idx="0">
                  <c:v>S 72</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'S5+Reviere'!$G$15:$K$15</c:f>
            </c:numRef>
          </c:val>
          <c:extLst>
            <c:ext xmlns:c16="http://schemas.microsoft.com/office/drawing/2014/chart" uri="{C3380CC4-5D6E-409C-BE32-E72D297353CC}">
              <c16:uniqueId val="{00000009-7EDE-4303-9F6A-CB1F9261CDDC}"/>
            </c:ext>
          </c:extLst>
        </c:ser>
        <c:ser>
          <c:idx val="11"/>
          <c:order val="11"/>
          <c:tx>
            <c:strRef>
              <c:f>'S5+Reviere'!$A$16</c:f>
              <c:strCache>
                <c:ptCount val="1"/>
                <c:pt idx="0">
                  <c:v>S 73</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'S5+Reviere'!$G$16:$K$16</c:f>
            </c:numRef>
          </c:val>
          <c:extLst>
            <c:ext xmlns:c16="http://schemas.microsoft.com/office/drawing/2014/chart" uri="{C3380CC4-5D6E-409C-BE32-E72D297353CC}">
              <c16:uniqueId val="{0000000A-7EDE-4303-9F6A-CB1F9261CDDC}"/>
            </c:ext>
          </c:extLst>
        </c:ser>
        <c:ser>
          <c:idx val="12"/>
          <c:order val="12"/>
          <c:tx>
            <c:strRef>
              <c:f>'S5+Reviere'!$A$17</c:f>
              <c:strCache>
                <c:ptCount val="1"/>
                <c:pt idx="0">
                  <c:v>S 74</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'S5+Reviere'!$G$17:$K$17</c:f>
            </c:numRef>
          </c:val>
          <c:extLst>
            <c:ext xmlns:c16="http://schemas.microsoft.com/office/drawing/2014/chart" uri="{C3380CC4-5D6E-409C-BE32-E72D297353CC}">
              <c16:uniqueId val="{0000000B-7EDE-4303-9F6A-CB1F9261CDDC}"/>
            </c:ext>
          </c:extLst>
        </c:ser>
        <c:ser>
          <c:idx val="13"/>
          <c:order val="13"/>
          <c:tx>
            <c:strRef>
              <c:f>'S5+Reviere'!$A$18</c:f>
              <c:strCache>
                <c:ptCount val="1"/>
                <c:pt idx="0">
                  <c:v>E5/ Süd</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'S5+Reviere'!$G$18:$K$18</c:f>
            </c:numRef>
          </c:val>
          <c:extLst>
            <c:ext xmlns:c16="http://schemas.microsoft.com/office/drawing/2014/chart" uri="{C3380CC4-5D6E-409C-BE32-E72D297353CC}">
              <c16:uniqueId val="{0000000C-7EDE-4303-9F6A-CB1F9261CDDC}"/>
            </c:ext>
          </c:extLst>
        </c:ser>
        <c:ser>
          <c:idx val="14"/>
          <c:order val="14"/>
          <c:tx>
            <c:strRef>
              <c:f>'S5+Reviere'!$A$19</c:f>
              <c:strCache>
                <c:ptCount val="1"/>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'S5+Reviere'!$G$19:$K$19</c:f>
            </c:numRef>
          </c:val>
          <c:extLst>
            <c:ext xmlns:c16="http://schemas.microsoft.com/office/drawing/2014/chart" uri="{C3380CC4-5D6E-409C-BE32-E72D297353CC}">
              <c16:uniqueId val="{0000000D-7EDE-4303-9F6A-CB1F9261CDDC}"/>
            </c:ext>
          </c:extLst>
        </c:ser>
        <c:ser>
          <c:idx val="15"/>
          <c:order val="15"/>
          <c:tx>
            <c:strRef>
              <c:f>'S5+Reviere'!$A$20</c:f>
              <c:strCache>
                <c:ptCount val="1"/>
                <c:pt idx="0">
                  <c:v>E5/ Gesamt</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'S5+Reviere'!$G$20:$K$20</c:f>
            </c:numRef>
          </c:val>
          <c:extLst>
            <c:ext xmlns:c16="http://schemas.microsoft.com/office/drawing/2014/chart" uri="{C3380CC4-5D6E-409C-BE32-E72D297353CC}">
              <c16:uniqueId val="{0000000E-7EDE-4303-9F6A-CB1F9261CDDC}"/>
            </c:ext>
          </c:extLst>
        </c:ser>
        <c:ser>
          <c:idx val="16"/>
          <c:order val="16"/>
          <c:tx>
            <c:strRef>
              <c:f>'S5+Reviere'!$A$21</c:f>
              <c:strCache>
                <c:ptCount val="1"/>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'S5+Reviere'!$G$21:$K$21</c:f>
            </c:numRef>
          </c:val>
          <c:extLst>
            <c:ext xmlns:c16="http://schemas.microsoft.com/office/drawing/2014/chart" uri="{C3380CC4-5D6E-409C-BE32-E72D297353CC}">
              <c16:uniqueId val="{0000000F-7EDE-4303-9F6A-CB1F9261CDDC}"/>
            </c:ext>
          </c:extLst>
        </c:ser>
        <c:ser>
          <c:idx val="17"/>
          <c:order val="17"/>
          <c:tx>
            <c:strRef>
              <c:f>'S5+Reviere'!$A$22</c:f>
              <c:strCache>
                <c:ptCount val="1"/>
                <c:pt idx="0">
                  <c:v>E7/ Nord</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'S5+Reviere'!$G$22:$K$22</c:f>
            </c:numRef>
          </c:val>
          <c:extLst>
            <c:ext xmlns:c16="http://schemas.microsoft.com/office/drawing/2014/chart" uri="{C3380CC4-5D6E-409C-BE32-E72D297353CC}">
              <c16:uniqueId val="{00000010-7EDE-4303-9F6A-CB1F9261CDDC}"/>
            </c:ext>
          </c:extLst>
        </c:ser>
        <c:ser>
          <c:idx val="18"/>
          <c:order val="18"/>
          <c:tx>
            <c:strRef>
              <c:f>'S5+Reviere'!$A$23</c:f>
              <c:strCache>
                <c:ptCount val="1"/>
                <c:pt idx="0">
                  <c:v>E 7/ Nord1</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'S5+Reviere'!$G$23:$K$23</c:f>
            </c:numRef>
          </c:val>
          <c:extLst>
            <c:ext xmlns:c16="http://schemas.microsoft.com/office/drawing/2014/chart" uri="{C3380CC4-5D6E-409C-BE32-E72D297353CC}">
              <c16:uniqueId val="{00000011-7EDE-4303-9F6A-CB1F9261CDDC}"/>
            </c:ext>
          </c:extLst>
        </c:ser>
        <c:ser>
          <c:idx val="19"/>
          <c:order val="19"/>
          <c:tx>
            <c:strRef>
              <c:f>'S5+Reviere'!$A$24</c:f>
              <c:strCache>
                <c:ptCount val="1"/>
                <c:pt idx="0">
                  <c:v>E 7/ Nord2</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'S5+Reviere'!$G$24:$K$24</c:f>
            </c:numRef>
          </c:val>
          <c:extLst>
            <c:ext xmlns:c16="http://schemas.microsoft.com/office/drawing/2014/chart" uri="{C3380CC4-5D6E-409C-BE32-E72D297353CC}">
              <c16:uniqueId val="{00000012-7EDE-4303-9F6A-CB1F9261CDDC}"/>
            </c:ext>
          </c:extLst>
        </c:ser>
        <c:ser>
          <c:idx val="20"/>
          <c:order val="20"/>
          <c:tx>
            <c:strRef>
              <c:f>'S5+Reviere'!$A$25</c:f>
              <c:strCache>
                <c:ptCount val="1"/>
                <c:pt idx="0">
                  <c:v>E 7/ Nord3</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'S5+Reviere'!$G$25:$K$25</c:f>
            </c:numRef>
          </c:val>
          <c:extLst>
            <c:ext xmlns:c16="http://schemas.microsoft.com/office/drawing/2014/chart" uri="{C3380CC4-5D6E-409C-BE32-E72D297353CC}">
              <c16:uniqueId val="{00000013-7EDE-4303-9F6A-CB1F9261CDDC}"/>
            </c:ext>
          </c:extLst>
        </c:ser>
        <c:ser>
          <c:idx val="21"/>
          <c:order val="21"/>
          <c:tx>
            <c:strRef>
              <c:f>'S5+Reviere'!$A$26</c:f>
              <c:strCache>
                <c:ptCount val="1"/>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'S5+Reviere'!$G$26:$K$26</c:f>
            </c:numRef>
          </c:val>
          <c:extLst>
            <c:ext xmlns:c16="http://schemas.microsoft.com/office/drawing/2014/chart" uri="{C3380CC4-5D6E-409C-BE32-E72D297353CC}">
              <c16:uniqueId val="{00000014-7EDE-4303-9F6A-CB1F9261CDDC}"/>
            </c:ext>
          </c:extLst>
        </c:ser>
        <c:ser>
          <c:idx val="22"/>
          <c:order val="22"/>
          <c:tx>
            <c:strRef>
              <c:f>'S5+Reviere'!$A$27</c:f>
              <c:strCache>
                <c:ptCount val="1"/>
                <c:pt idx="0">
                  <c:v>E 7/ Gesamt</c:v>
                </c:pt>
              </c:strCache>
            </c:strRef>
          </c:tx>
          <c:invertIfNegative val="0"/>
          <c:cat>
            <c:numRef>
              <c:f>'S5+Reviere'!$G$4:$K$4</c:f>
              <c:numCache>
                <c:formatCode>General</c:formatCode>
                <c:ptCount val="5"/>
                <c:pt idx="0">
                  <c:v>2016</c:v>
                </c:pt>
                <c:pt idx="1">
                  <c:v>2017</c:v>
                </c:pt>
                <c:pt idx="2">
                  <c:v>2018</c:v>
                </c:pt>
                <c:pt idx="3">
                  <c:v>2019</c:v>
                </c:pt>
                <c:pt idx="4">
                  <c:v>2020</c:v>
                </c:pt>
              </c:numCache>
            </c:numRef>
          </c:cat>
          <c:val>
            <c:numRef>
              <c:f>'S5+Reviere'!$G$27:$K$27</c:f>
            </c:numRef>
          </c:val>
          <c:extLst>
            <c:ext xmlns:c16="http://schemas.microsoft.com/office/drawing/2014/chart" uri="{C3380CC4-5D6E-409C-BE32-E72D297353CC}">
              <c16:uniqueId val="{00000015-7EDE-4303-9F6A-CB1F9261CDDC}"/>
            </c:ext>
          </c:extLst>
        </c:ser>
        <c:dLbls>
          <c:showLegendKey val="0"/>
          <c:showVal val="0"/>
          <c:showCatName val="0"/>
          <c:showSerName val="0"/>
          <c:showPercent val="0"/>
          <c:showBubbleSize val="0"/>
        </c:dLbls>
        <c:gapWidth val="150"/>
        <c:axId val="206711424"/>
        <c:axId val="206729600"/>
      </c:barChart>
      <c:lineChart>
        <c:grouping val="standard"/>
        <c:varyColors val="0"/>
        <c:ser>
          <c:idx val="6"/>
          <c:order val="6"/>
          <c:tx>
            <c:strRef>
              <c:f>'S5+Reviere'!$A$11</c:f>
              <c:strCache>
                <c:ptCount val="1"/>
                <c:pt idx="0">
                  <c:v>E 7/ West</c:v>
                </c:pt>
              </c:strCache>
            </c:strRef>
          </c:tx>
          <c:marker>
            <c:symbol val="none"/>
          </c:marker>
          <c:dLbls>
            <c:dLbl>
              <c:idx val="1"/>
              <c:layout>
                <c:manualLayout>
                  <c:x val="3.0864197530864196E-3"/>
                  <c:y val="-1.5631107824612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EDE-4303-9F6A-CB1F9261CDDC}"/>
                </c:ext>
              </c:extLst>
            </c:dLbl>
            <c:dLbl>
              <c:idx val="3"/>
              <c:layout>
                <c:manualLayout>
                  <c:x val="-1.2345679012345678E-2"/>
                  <c:y val="-4.0640880343992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EDE-4303-9F6A-CB1F9261CD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'S5+Reviere'!$G$4:$K$4</c:f>
              <c:numCache>
                <c:formatCode>General</c:formatCode>
                <c:ptCount val="5"/>
                <c:pt idx="0">
                  <c:v>2016</c:v>
                </c:pt>
                <c:pt idx="1">
                  <c:v>2017</c:v>
                </c:pt>
                <c:pt idx="2">
                  <c:v>2018</c:v>
                </c:pt>
                <c:pt idx="3">
                  <c:v>2019</c:v>
                </c:pt>
                <c:pt idx="4">
                  <c:v>2020</c:v>
                </c:pt>
              </c:numCache>
            </c:numRef>
          </c:cat>
          <c:val>
            <c:numRef>
              <c:f>'S5+Reviere'!$G$11:$K$11</c:f>
              <c:numCache>
                <c:formatCode>General</c:formatCode>
                <c:ptCount val="5"/>
                <c:pt idx="0">
                  <c:v>12170</c:v>
                </c:pt>
                <c:pt idx="1">
                  <c:v>10258</c:v>
                </c:pt>
                <c:pt idx="2">
                  <c:v>9530</c:v>
                </c:pt>
                <c:pt idx="3">
                  <c:v>11794</c:v>
                </c:pt>
                <c:pt idx="4">
                  <c:v>11812</c:v>
                </c:pt>
              </c:numCache>
            </c:numRef>
          </c:val>
          <c:smooth val="0"/>
          <c:extLst>
            <c:ext xmlns:c16="http://schemas.microsoft.com/office/drawing/2014/chart" uri="{C3380CC4-5D6E-409C-BE32-E72D297353CC}">
              <c16:uniqueId val="{00000018-7EDE-4303-9F6A-CB1F9261CDDC}"/>
            </c:ext>
          </c:extLst>
        </c:ser>
        <c:dLbls>
          <c:showLegendKey val="0"/>
          <c:showVal val="0"/>
          <c:showCatName val="0"/>
          <c:showSerName val="0"/>
          <c:showPercent val="0"/>
          <c:showBubbleSize val="0"/>
        </c:dLbls>
        <c:marker val="1"/>
        <c:smooth val="0"/>
        <c:axId val="206711424"/>
        <c:axId val="206729600"/>
      </c:lineChart>
      <c:catAx>
        <c:axId val="206711424"/>
        <c:scaling>
          <c:orientation val="minMax"/>
        </c:scaling>
        <c:delete val="0"/>
        <c:axPos val="b"/>
        <c:numFmt formatCode="General" sourceLinked="1"/>
        <c:majorTickMark val="none"/>
        <c:minorTickMark val="none"/>
        <c:tickLblPos val="nextTo"/>
        <c:crossAx val="206729600"/>
        <c:crosses val="autoZero"/>
        <c:auto val="1"/>
        <c:lblAlgn val="ctr"/>
        <c:lblOffset val="100"/>
        <c:noMultiLvlLbl val="0"/>
      </c:catAx>
      <c:valAx>
        <c:axId val="206729600"/>
        <c:scaling>
          <c:orientation val="minMax"/>
        </c:scaling>
        <c:delete val="0"/>
        <c:axPos val="l"/>
        <c:majorGridlines/>
        <c:numFmt formatCode="General" sourceLinked="1"/>
        <c:majorTickMark val="none"/>
        <c:minorTickMark val="none"/>
        <c:tickLblPos val="nextTo"/>
        <c:crossAx val="206711424"/>
        <c:crosses val="autoZero"/>
        <c:crossBetween val="between"/>
      </c:valAx>
    </c:plotArea>
    <c:legend>
      <c:legendPos val="r"/>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a:effectLst/>
              </a:rPr>
              <a:t>Fahrraddiebstahl</a:t>
            </a:r>
            <a:endParaRPr lang="de-DE">
              <a:effectLst/>
            </a:endParaRPr>
          </a:p>
          <a:p>
            <a:pPr>
              <a:defRPr/>
            </a:pPr>
            <a:r>
              <a:rPr lang="de-DE" sz="900" b="0" i="0" baseline="0">
                <a:effectLst/>
              </a:rPr>
              <a:t>2019 bis 2020 lt. PKS *300</a:t>
            </a:r>
            <a:endParaRPr lang="de-DE" sz="900" b="0">
              <a:effectLst/>
            </a:endParaRPr>
          </a:p>
        </c:rich>
      </c:tx>
      <c:overlay val="0"/>
    </c:title>
    <c:autoTitleDeleted val="0"/>
    <c:plotArea>
      <c:layout/>
      <c:barChart>
        <c:barDir val="col"/>
        <c:grouping val="clustered"/>
        <c:varyColors val="0"/>
        <c:ser>
          <c:idx val="0"/>
          <c:order val="0"/>
          <c:tx>
            <c:strRef>
              <c:f>Fahrrad!$A$5</c:f>
              <c:strCache>
                <c:ptCount val="1"/>
                <c:pt idx="0">
                  <c:v>S 51</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Fahrrad!$F$5:$K$5</c:f>
            </c:numRef>
          </c:val>
          <c:extLst>
            <c:ext xmlns:c16="http://schemas.microsoft.com/office/drawing/2014/chart" uri="{C3380CC4-5D6E-409C-BE32-E72D297353CC}">
              <c16:uniqueId val="{00000000-4588-4B52-96F4-6EC55DE0531B}"/>
            </c:ext>
          </c:extLst>
        </c:ser>
        <c:ser>
          <c:idx val="1"/>
          <c:order val="1"/>
          <c:tx>
            <c:strRef>
              <c:f>Fahrrad!$A$6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Fahrrad!$F$4:$K$4</c:f>
              <c:numCache>
                <c:formatCode>General</c:formatCode>
                <c:ptCount val="5"/>
                <c:pt idx="0">
                  <c:v>2016</c:v>
                </c:pt>
                <c:pt idx="1">
                  <c:v>2017</c:v>
                </c:pt>
                <c:pt idx="2">
                  <c:v>2018</c:v>
                </c:pt>
                <c:pt idx="3">
                  <c:v>2019</c:v>
                </c:pt>
                <c:pt idx="4">
                  <c:v>2020</c:v>
                </c:pt>
              </c:numCache>
            </c:numRef>
          </c:cat>
          <c:val>
            <c:numRef>
              <c:f>Fahrrad!$F$6:$K$6</c:f>
              <c:numCache>
                <c:formatCode>General</c:formatCode>
                <c:ptCount val="5"/>
                <c:pt idx="0">
                  <c:v>819</c:v>
                </c:pt>
                <c:pt idx="1">
                  <c:v>516</c:v>
                </c:pt>
                <c:pt idx="2">
                  <c:v>808</c:v>
                </c:pt>
                <c:pt idx="3">
                  <c:v>751</c:v>
                </c:pt>
                <c:pt idx="4">
                  <c:v>630</c:v>
                </c:pt>
              </c:numCache>
            </c:numRef>
          </c:val>
          <c:extLst>
            <c:ext xmlns:c16="http://schemas.microsoft.com/office/drawing/2014/chart" uri="{C3380CC4-5D6E-409C-BE32-E72D297353CC}">
              <c16:uniqueId val="{00000001-4588-4B52-96F4-6EC55DE0531B}"/>
            </c:ext>
          </c:extLst>
        </c:ser>
        <c:ser>
          <c:idx val="2"/>
          <c:order val="2"/>
          <c:tx>
            <c:strRef>
              <c:f>Fahrrad!$A$7</c:f>
              <c:strCache>
                <c:ptCount val="1"/>
                <c:pt idx="0">
                  <c:v>S 54</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Fahrrad!$F$7:$K$7</c:f>
            </c:numRef>
          </c:val>
          <c:extLst>
            <c:ext xmlns:c16="http://schemas.microsoft.com/office/drawing/2014/chart" uri="{C3380CC4-5D6E-409C-BE32-E72D297353CC}">
              <c16:uniqueId val="{00000002-4588-4B52-96F4-6EC55DE0531B}"/>
            </c:ext>
          </c:extLst>
        </c:ser>
        <c:ser>
          <c:idx val="3"/>
          <c:order val="3"/>
          <c:tx>
            <c:strRef>
              <c:f>Fahrrad!$A$8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Fahrrad!$F$4:$K$4</c:f>
              <c:numCache>
                <c:formatCode>General</c:formatCode>
                <c:ptCount val="5"/>
                <c:pt idx="0">
                  <c:v>2016</c:v>
                </c:pt>
                <c:pt idx="1">
                  <c:v>2017</c:v>
                </c:pt>
                <c:pt idx="2">
                  <c:v>2018</c:v>
                </c:pt>
                <c:pt idx="3">
                  <c:v>2019</c:v>
                </c:pt>
                <c:pt idx="4">
                  <c:v>2020</c:v>
                </c:pt>
              </c:numCache>
            </c:numRef>
          </c:cat>
          <c:val>
            <c:numRef>
              <c:f>Fahrrad!$F$8:$K$8</c:f>
              <c:numCache>
                <c:formatCode>General</c:formatCode>
                <c:ptCount val="5"/>
                <c:pt idx="0">
                  <c:v>253</c:v>
                </c:pt>
                <c:pt idx="1">
                  <c:v>166</c:v>
                </c:pt>
                <c:pt idx="2">
                  <c:v>192</c:v>
                </c:pt>
                <c:pt idx="3">
                  <c:v>303</c:v>
                </c:pt>
                <c:pt idx="4">
                  <c:v>151</c:v>
                </c:pt>
              </c:numCache>
            </c:numRef>
          </c:val>
          <c:extLst>
            <c:ext xmlns:c16="http://schemas.microsoft.com/office/drawing/2014/chart" uri="{C3380CC4-5D6E-409C-BE32-E72D297353CC}">
              <c16:uniqueId val="{00000003-4588-4B52-96F4-6EC55DE0531B}"/>
            </c:ext>
          </c:extLst>
        </c:ser>
        <c:ser>
          <c:idx val="4"/>
          <c:order val="4"/>
          <c:tx>
            <c:strRef>
              <c:f>Fahrrad!$A$9</c:f>
              <c:strCache>
                <c:ptCount val="1"/>
                <c:pt idx="0">
                  <c:v>S 5</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Fahrrad!$F$9:$K$9</c:f>
            </c:numRef>
          </c:val>
          <c:extLst>
            <c:ext xmlns:c16="http://schemas.microsoft.com/office/drawing/2014/chart" uri="{C3380CC4-5D6E-409C-BE32-E72D297353CC}">
              <c16:uniqueId val="{00000004-4588-4B52-96F4-6EC55DE0531B}"/>
            </c:ext>
          </c:extLst>
        </c:ser>
        <c:ser>
          <c:idx val="5"/>
          <c:order val="5"/>
          <c:tx>
            <c:strRef>
              <c:f>Fahrrad!$A$10</c:f>
              <c:strCache>
                <c:ptCount val="1"/>
                <c:pt idx="0">
                  <c:v>E5/ Mitte</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Fahrrad!$F$10:$K$10</c:f>
            </c:numRef>
          </c:val>
          <c:extLst>
            <c:ext xmlns:c16="http://schemas.microsoft.com/office/drawing/2014/chart" uri="{C3380CC4-5D6E-409C-BE32-E72D297353CC}">
              <c16:uniqueId val="{00000005-4588-4B52-96F4-6EC55DE0531B}"/>
            </c:ext>
          </c:extLst>
        </c:ser>
        <c:ser>
          <c:idx val="7"/>
          <c:order val="7"/>
          <c:tx>
            <c:strRef>
              <c:f>Fahrrad!$A$12</c:f>
              <c:strCache>
                <c:ptCount val="1"/>
                <c:pt idx="0">
                  <c:v>E 6</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Fahrrad!$F$12:$K$12</c:f>
            </c:numRef>
          </c:val>
          <c:extLst>
            <c:ext xmlns:c16="http://schemas.microsoft.com/office/drawing/2014/chart" uri="{C3380CC4-5D6E-409C-BE32-E72D297353CC}">
              <c16:uniqueId val="{00000006-4588-4B52-96F4-6EC55DE0531B}"/>
            </c:ext>
          </c:extLst>
        </c:ser>
        <c:ser>
          <c:idx val="8"/>
          <c:order val="8"/>
          <c:tx>
            <c:strRef>
              <c:f>Fahrrad!$A$13</c:f>
              <c:strCache>
                <c:ptCount val="1"/>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Fahrrad!$F$13:$K$13</c:f>
            </c:numRef>
          </c:val>
          <c:extLst>
            <c:ext xmlns:c16="http://schemas.microsoft.com/office/drawing/2014/chart" uri="{C3380CC4-5D6E-409C-BE32-E72D297353CC}">
              <c16:uniqueId val="{00000007-4588-4B52-96F4-6EC55DE0531B}"/>
            </c:ext>
          </c:extLst>
        </c:ser>
        <c:ser>
          <c:idx val="9"/>
          <c:order val="9"/>
          <c:tx>
            <c:strRef>
              <c:f>Fahrrad!$A$14</c:f>
              <c:strCache>
                <c:ptCount val="1"/>
                <c:pt idx="0">
                  <c:v>S 71</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Fahrrad!$F$14:$K$14</c:f>
            </c:numRef>
          </c:val>
          <c:extLst>
            <c:ext xmlns:c16="http://schemas.microsoft.com/office/drawing/2014/chart" uri="{C3380CC4-5D6E-409C-BE32-E72D297353CC}">
              <c16:uniqueId val="{00000008-4588-4B52-96F4-6EC55DE0531B}"/>
            </c:ext>
          </c:extLst>
        </c:ser>
        <c:ser>
          <c:idx val="10"/>
          <c:order val="10"/>
          <c:tx>
            <c:strRef>
              <c:f>Fahrrad!$A$15</c:f>
              <c:strCache>
                <c:ptCount val="1"/>
                <c:pt idx="0">
                  <c:v>S 72</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Fahrrad!$F$15:$K$15</c:f>
            </c:numRef>
          </c:val>
          <c:extLst>
            <c:ext xmlns:c16="http://schemas.microsoft.com/office/drawing/2014/chart" uri="{C3380CC4-5D6E-409C-BE32-E72D297353CC}">
              <c16:uniqueId val="{00000009-4588-4B52-96F4-6EC55DE0531B}"/>
            </c:ext>
          </c:extLst>
        </c:ser>
        <c:ser>
          <c:idx val="11"/>
          <c:order val="11"/>
          <c:tx>
            <c:strRef>
              <c:f>Fahrrad!$A$16</c:f>
              <c:strCache>
                <c:ptCount val="1"/>
                <c:pt idx="0">
                  <c:v>S 73</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Fahrrad!$F$16:$K$16</c:f>
            </c:numRef>
          </c:val>
          <c:extLst>
            <c:ext xmlns:c16="http://schemas.microsoft.com/office/drawing/2014/chart" uri="{C3380CC4-5D6E-409C-BE32-E72D297353CC}">
              <c16:uniqueId val="{0000000A-4588-4B52-96F4-6EC55DE0531B}"/>
            </c:ext>
          </c:extLst>
        </c:ser>
        <c:ser>
          <c:idx val="12"/>
          <c:order val="12"/>
          <c:tx>
            <c:strRef>
              <c:f>Fahrrad!$A$17</c:f>
              <c:strCache>
                <c:ptCount val="1"/>
                <c:pt idx="0">
                  <c:v>S 74</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Fahrrad!$F$17:$K$17</c:f>
            </c:numRef>
          </c:val>
          <c:extLst>
            <c:ext xmlns:c16="http://schemas.microsoft.com/office/drawing/2014/chart" uri="{C3380CC4-5D6E-409C-BE32-E72D297353CC}">
              <c16:uniqueId val="{0000000B-4588-4B52-96F4-6EC55DE0531B}"/>
            </c:ext>
          </c:extLst>
        </c:ser>
        <c:ser>
          <c:idx val="13"/>
          <c:order val="13"/>
          <c:tx>
            <c:strRef>
              <c:f>Fahrrad!$A$18</c:f>
              <c:strCache>
                <c:ptCount val="1"/>
                <c:pt idx="0">
                  <c:v>E5/ Süd</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Fahrrad!$F$18:$K$18</c:f>
            </c:numRef>
          </c:val>
          <c:extLst>
            <c:ext xmlns:c16="http://schemas.microsoft.com/office/drawing/2014/chart" uri="{C3380CC4-5D6E-409C-BE32-E72D297353CC}">
              <c16:uniqueId val="{0000000C-4588-4B52-96F4-6EC55DE0531B}"/>
            </c:ext>
          </c:extLst>
        </c:ser>
        <c:ser>
          <c:idx val="14"/>
          <c:order val="14"/>
          <c:tx>
            <c:strRef>
              <c:f>Fahrrad!$A$19</c:f>
              <c:strCache>
                <c:ptCount val="1"/>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Fahrrad!$F$19:$K$19</c:f>
            </c:numRef>
          </c:val>
          <c:extLst>
            <c:ext xmlns:c16="http://schemas.microsoft.com/office/drawing/2014/chart" uri="{C3380CC4-5D6E-409C-BE32-E72D297353CC}">
              <c16:uniqueId val="{0000000D-4588-4B52-96F4-6EC55DE0531B}"/>
            </c:ext>
          </c:extLst>
        </c:ser>
        <c:ser>
          <c:idx val="15"/>
          <c:order val="15"/>
          <c:tx>
            <c:strRef>
              <c:f>Fahrrad!$A$20</c:f>
              <c:strCache>
                <c:ptCount val="1"/>
                <c:pt idx="0">
                  <c:v>E5/ Gesamt</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Fahrrad!$F$20:$K$20</c:f>
            </c:numRef>
          </c:val>
          <c:extLst>
            <c:ext xmlns:c16="http://schemas.microsoft.com/office/drawing/2014/chart" uri="{C3380CC4-5D6E-409C-BE32-E72D297353CC}">
              <c16:uniqueId val="{0000000E-4588-4B52-96F4-6EC55DE0531B}"/>
            </c:ext>
          </c:extLst>
        </c:ser>
        <c:ser>
          <c:idx val="16"/>
          <c:order val="16"/>
          <c:tx>
            <c:strRef>
              <c:f>Fahrrad!$A$21</c:f>
              <c:strCache>
                <c:ptCount val="1"/>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Fahrrad!$F$21:$K$21</c:f>
            </c:numRef>
          </c:val>
          <c:extLst>
            <c:ext xmlns:c16="http://schemas.microsoft.com/office/drawing/2014/chart" uri="{C3380CC4-5D6E-409C-BE32-E72D297353CC}">
              <c16:uniqueId val="{0000000F-4588-4B52-96F4-6EC55DE0531B}"/>
            </c:ext>
          </c:extLst>
        </c:ser>
        <c:ser>
          <c:idx val="17"/>
          <c:order val="17"/>
          <c:tx>
            <c:strRef>
              <c:f>Fahrrad!$A$22</c:f>
              <c:strCache>
                <c:ptCount val="1"/>
                <c:pt idx="0">
                  <c:v>E7/ Nord</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Fahrrad!$F$22:$K$22</c:f>
            </c:numRef>
          </c:val>
          <c:extLst>
            <c:ext xmlns:c16="http://schemas.microsoft.com/office/drawing/2014/chart" uri="{C3380CC4-5D6E-409C-BE32-E72D297353CC}">
              <c16:uniqueId val="{00000010-4588-4B52-96F4-6EC55DE0531B}"/>
            </c:ext>
          </c:extLst>
        </c:ser>
        <c:ser>
          <c:idx val="18"/>
          <c:order val="18"/>
          <c:tx>
            <c:strRef>
              <c:f>Fahrrad!$A$23</c:f>
              <c:strCache>
                <c:ptCount val="1"/>
                <c:pt idx="0">
                  <c:v>E 7/ Nord1</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Fahrrad!$F$23:$K$23</c:f>
            </c:numRef>
          </c:val>
          <c:extLst>
            <c:ext xmlns:c16="http://schemas.microsoft.com/office/drawing/2014/chart" uri="{C3380CC4-5D6E-409C-BE32-E72D297353CC}">
              <c16:uniqueId val="{00000011-4588-4B52-96F4-6EC55DE0531B}"/>
            </c:ext>
          </c:extLst>
        </c:ser>
        <c:ser>
          <c:idx val="19"/>
          <c:order val="19"/>
          <c:tx>
            <c:strRef>
              <c:f>Fahrrad!$A$24</c:f>
              <c:strCache>
                <c:ptCount val="1"/>
                <c:pt idx="0">
                  <c:v>E 7/ Nord2</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Fahrrad!$F$24:$K$24</c:f>
            </c:numRef>
          </c:val>
          <c:extLst>
            <c:ext xmlns:c16="http://schemas.microsoft.com/office/drawing/2014/chart" uri="{C3380CC4-5D6E-409C-BE32-E72D297353CC}">
              <c16:uniqueId val="{00000012-4588-4B52-96F4-6EC55DE0531B}"/>
            </c:ext>
          </c:extLst>
        </c:ser>
        <c:ser>
          <c:idx val="20"/>
          <c:order val="20"/>
          <c:tx>
            <c:strRef>
              <c:f>Fahrrad!$A$25</c:f>
              <c:strCache>
                <c:ptCount val="1"/>
                <c:pt idx="0">
                  <c:v>E 7/ Nord3</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Fahrrad!$F$25:$K$25</c:f>
            </c:numRef>
          </c:val>
          <c:extLst>
            <c:ext xmlns:c16="http://schemas.microsoft.com/office/drawing/2014/chart" uri="{C3380CC4-5D6E-409C-BE32-E72D297353CC}">
              <c16:uniqueId val="{00000013-4588-4B52-96F4-6EC55DE0531B}"/>
            </c:ext>
          </c:extLst>
        </c:ser>
        <c:ser>
          <c:idx val="21"/>
          <c:order val="21"/>
          <c:tx>
            <c:strRef>
              <c:f>Fahrrad!$A$26</c:f>
              <c:strCache>
                <c:ptCount val="1"/>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Fahrrad!$F$26:$K$26</c:f>
            </c:numRef>
          </c:val>
          <c:extLst>
            <c:ext xmlns:c16="http://schemas.microsoft.com/office/drawing/2014/chart" uri="{C3380CC4-5D6E-409C-BE32-E72D297353CC}">
              <c16:uniqueId val="{00000014-4588-4B52-96F4-6EC55DE0531B}"/>
            </c:ext>
          </c:extLst>
        </c:ser>
        <c:ser>
          <c:idx val="22"/>
          <c:order val="22"/>
          <c:tx>
            <c:strRef>
              <c:f>Fahrrad!$A$27</c:f>
              <c:strCache>
                <c:ptCount val="1"/>
                <c:pt idx="0">
                  <c:v>E7/ Gesamt</c:v>
                </c:pt>
              </c:strCache>
            </c:strRef>
          </c:tx>
          <c:invertIfNegative val="0"/>
          <c:cat>
            <c:numRef>
              <c:f>Fahrrad!$F$4:$K$4</c:f>
              <c:numCache>
                <c:formatCode>General</c:formatCode>
                <c:ptCount val="5"/>
                <c:pt idx="0">
                  <c:v>2016</c:v>
                </c:pt>
                <c:pt idx="1">
                  <c:v>2017</c:v>
                </c:pt>
                <c:pt idx="2">
                  <c:v>2018</c:v>
                </c:pt>
                <c:pt idx="3">
                  <c:v>2019</c:v>
                </c:pt>
                <c:pt idx="4">
                  <c:v>2020</c:v>
                </c:pt>
              </c:numCache>
            </c:numRef>
          </c:cat>
          <c:val>
            <c:numRef>
              <c:f>Fahrrad!$F$27:$K$27</c:f>
            </c:numRef>
          </c:val>
          <c:extLst>
            <c:ext xmlns:c16="http://schemas.microsoft.com/office/drawing/2014/chart" uri="{C3380CC4-5D6E-409C-BE32-E72D297353CC}">
              <c16:uniqueId val="{00000015-4588-4B52-96F4-6EC55DE0531B}"/>
            </c:ext>
          </c:extLst>
        </c:ser>
        <c:dLbls>
          <c:showLegendKey val="0"/>
          <c:showVal val="0"/>
          <c:showCatName val="0"/>
          <c:showSerName val="0"/>
          <c:showPercent val="0"/>
          <c:showBubbleSize val="0"/>
        </c:dLbls>
        <c:gapWidth val="150"/>
        <c:axId val="368062848"/>
        <c:axId val="368064384"/>
      </c:barChart>
      <c:lineChart>
        <c:grouping val="standard"/>
        <c:varyColors val="0"/>
        <c:ser>
          <c:idx val="6"/>
          <c:order val="6"/>
          <c:tx>
            <c:strRef>
              <c:f>Fahrrad!$A$11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Fahrrad!$F$4:$K$4</c:f>
              <c:numCache>
                <c:formatCode>General</c:formatCode>
                <c:ptCount val="5"/>
                <c:pt idx="0">
                  <c:v>2016</c:v>
                </c:pt>
                <c:pt idx="1">
                  <c:v>2017</c:v>
                </c:pt>
                <c:pt idx="2">
                  <c:v>2018</c:v>
                </c:pt>
                <c:pt idx="3">
                  <c:v>2019</c:v>
                </c:pt>
                <c:pt idx="4">
                  <c:v>2020</c:v>
                </c:pt>
              </c:numCache>
            </c:numRef>
          </c:cat>
          <c:val>
            <c:numRef>
              <c:f>Fahrrad!$F$11:$K$11</c:f>
              <c:numCache>
                <c:formatCode>General</c:formatCode>
                <c:ptCount val="5"/>
                <c:pt idx="0">
                  <c:v>1072</c:v>
                </c:pt>
                <c:pt idx="1">
                  <c:v>682</c:v>
                </c:pt>
                <c:pt idx="2">
                  <c:v>1000</c:v>
                </c:pt>
                <c:pt idx="3">
                  <c:v>1054</c:v>
                </c:pt>
                <c:pt idx="4">
                  <c:v>781</c:v>
                </c:pt>
              </c:numCache>
            </c:numRef>
          </c:val>
          <c:smooth val="0"/>
          <c:extLst>
            <c:ext xmlns:c16="http://schemas.microsoft.com/office/drawing/2014/chart" uri="{C3380CC4-5D6E-409C-BE32-E72D297353CC}">
              <c16:uniqueId val="{00000016-4588-4B52-96F4-6EC55DE0531B}"/>
            </c:ext>
          </c:extLst>
        </c:ser>
        <c:dLbls>
          <c:showLegendKey val="0"/>
          <c:showVal val="0"/>
          <c:showCatName val="0"/>
          <c:showSerName val="0"/>
          <c:showPercent val="0"/>
          <c:showBubbleSize val="0"/>
        </c:dLbls>
        <c:marker val="1"/>
        <c:smooth val="0"/>
        <c:axId val="368062848"/>
        <c:axId val="368064384"/>
      </c:lineChart>
      <c:catAx>
        <c:axId val="368062848"/>
        <c:scaling>
          <c:orientation val="minMax"/>
        </c:scaling>
        <c:delete val="0"/>
        <c:axPos val="b"/>
        <c:numFmt formatCode="General" sourceLinked="1"/>
        <c:majorTickMark val="none"/>
        <c:minorTickMark val="none"/>
        <c:tickLblPos val="nextTo"/>
        <c:crossAx val="368064384"/>
        <c:crosses val="autoZero"/>
        <c:auto val="1"/>
        <c:lblAlgn val="ctr"/>
        <c:lblOffset val="100"/>
        <c:noMultiLvlLbl val="0"/>
      </c:catAx>
      <c:valAx>
        <c:axId val="368064384"/>
        <c:scaling>
          <c:orientation val="minMax"/>
        </c:scaling>
        <c:delete val="0"/>
        <c:axPos val="l"/>
        <c:majorGridlines/>
        <c:numFmt formatCode="General" sourceLinked="1"/>
        <c:majorTickMark val="none"/>
        <c:minorTickMark val="none"/>
        <c:tickLblPos val="nextTo"/>
        <c:crossAx val="368062848"/>
        <c:crosses val="autoZero"/>
        <c:crossBetween val="between"/>
      </c:valAx>
    </c:plotArea>
    <c:legend>
      <c:legendPos val="r"/>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a:effectLst/>
              </a:rPr>
              <a:t>ED in/aus </a:t>
            </a:r>
            <a:r>
              <a:rPr lang="de-DE" sz="1800" b="1" i="0" baseline="0" dirty="0" smtClean="0">
                <a:effectLst/>
              </a:rPr>
              <a:t>Kfz – PK West</a:t>
            </a:r>
            <a:endParaRPr lang="de-DE" dirty="0">
              <a:effectLst/>
            </a:endParaRPr>
          </a:p>
          <a:p>
            <a:pPr>
              <a:defRPr/>
            </a:pPr>
            <a:r>
              <a:rPr lang="de-DE" sz="900" b="0" i="0" baseline="0" dirty="0">
                <a:effectLst/>
              </a:rPr>
              <a:t>2016 bis 2020 lt. PKS 450*00</a:t>
            </a:r>
            <a:endParaRPr lang="de-DE" sz="900" b="0" dirty="0">
              <a:effectLst/>
            </a:endParaRPr>
          </a:p>
        </c:rich>
      </c:tx>
      <c:overlay val="0"/>
    </c:title>
    <c:autoTitleDeleted val="0"/>
    <c:plotArea>
      <c:layout/>
      <c:barChart>
        <c:barDir val="col"/>
        <c:grouping val="clustered"/>
        <c:varyColors val="0"/>
        <c:ser>
          <c:idx val="0"/>
          <c:order val="0"/>
          <c:tx>
            <c:strRef>
              <c:f>'ED KFZ'!$A$6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KFZ'!$F$4:$K$4</c:f>
              <c:numCache>
                <c:formatCode>General</c:formatCode>
                <c:ptCount val="5"/>
                <c:pt idx="0">
                  <c:v>2016</c:v>
                </c:pt>
                <c:pt idx="1">
                  <c:v>2017</c:v>
                </c:pt>
                <c:pt idx="2">
                  <c:v>2018</c:v>
                </c:pt>
                <c:pt idx="3">
                  <c:v>2019</c:v>
                </c:pt>
                <c:pt idx="4">
                  <c:v>2020</c:v>
                </c:pt>
              </c:numCache>
            </c:numRef>
          </c:cat>
          <c:val>
            <c:numRef>
              <c:f>'ED KFZ'!$F$6:$K$6</c:f>
              <c:numCache>
                <c:formatCode>General</c:formatCode>
                <c:ptCount val="5"/>
                <c:pt idx="0">
                  <c:v>628</c:v>
                </c:pt>
                <c:pt idx="1">
                  <c:v>452</c:v>
                </c:pt>
                <c:pt idx="2">
                  <c:v>377</c:v>
                </c:pt>
                <c:pt idx="3">
                  <c:v>520</c:v>
                </c:pt>
                <c:pt idx="4">
                  <c:v>260</c:v>
                </c:pt>
              </c:numCache>
            </c:numRef>
          </c:val>
          <c:extLst>
            <c:ext xmlns:c16="http://schemas.microsoft.com/office/drawing/2014/chart" uri="{C3380CC4-5D6E-409C-BE32-E72D297353CC}">
              <c16:uniqueId val="{00000000-54CD-41EC-9AAD-089BC0A717D3}"/>
            </c:ext>
          </c:extLst>
        </c:ser>
        <c:ser>
          <c:idx val="1"/>
          <c:order val="1"/>
          <c:tx>
            <c:strRef>
              <c:f>'ED KFZ'!$A$7</c:f>
              <c:strCache>
                <c:ptCount val="1"/>
                <c:pt idx="0">
                  <c:v>S 54</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KFZ'!$F$7:$K$7</c:f>
            </c:numRef>
          </c:val>
          <c:extLst>
            <c:ext xmlns:c16="http://schemas.microsoft.com/office/drawing/2014/chart" uri="{C3380CC4-5D6E-409C-BE32-E72D297353CC}">
              <c16:uniqueId val="{00000001-54CD-41EC-9AAD-089BC0A717D3}"/>
            </c:ext>
          </c:extLst>
        </c:ser>
        <c:ser>
          <c:idx val="2"/>
          <c:order val="2"/>
          <c:tx>
            <c:strRef>
              <c:f>'ED KFZ'!$A$8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KFZ'!$F$4:$K$4</c:f>
              <c:numCache>
                <c:formatCode>General</c:formatCode>
                <c:ptCount val="5"/>
                <c:pt idx="0">
                  <c:v>2016</c:v>
                </c:pt>
                <c:pt idx="1">
                  <c:v>2017</c:v>
                </c:pt>
                <c:pt idx="2">
                  <c:v>2018</c:v>
                </c:pt>
                <c:pt idx="3">
                  <c:v>2019</c:v>
                </c:pt>
                <c:pt idx="4">
                  <c:v>2020</c:v>
                </c:pt>
              </c:numCache>
            </c:numRef>
          </c:cat>
          <c:val>
            <c:numRef>
              <c:f>'ED KFZ'!$F$8:$K$8</c:f>
              <c:numCache>
                <c:formatCode>General</c:formatCode>
                <c:ptCount val="5"/>
                <c:pt idx="0">
                  <c:v>256</c:v>
                </c:pt>
                <c:pt idx="1">
                  <c:v>153</c:v>
                </c:pt>
                <c:pt idx="2">
                  <c:v>154</c:v>
                </c:pt>
                <c:pt idx="3">
                  <c:v>380</c:v>
                </c:pt>
                <c:pt idx="4">
                  <c:v>110</c:v>
                </c:pt>
              </c:numCache>
            </c:numRef>
          </c:val>
          <c:extLst>
            <c:ext xmlns:c16="http://schemas.microsoft.com/office/drawing/2014/chart" uri="{C3380CC4-5D6E-409C-BE32-E72D297353CC}">
              <c16:uniqueId val="{00000002-54CD-41EC-9AAD-089BC0A717D3}"/>
            </c:ext>
          </c:extLst>
        </c:ser>
        <c:ser>
          <c:idx val="3"/>
          <c:order val="3"/>
          <c:tx>
            <c:strRef>
              <c:f>'ED KFZ'!$A$9</c:f>
              <c:strCache>
                <c:ptCount val="1"/>
                <c:pt idx="0">
                  <c:v>S 5</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KFZ'!$F$9:$K$9</c:f>
            </c:numRef>
          </c:val>
          <c:extLst>
            <c:ext xmlns:c16="http://schemas.microsoft.com/office/drawing/2014/chart" uri="{C3380CC4-5D6E-409C-BE32-E72D297353CC}">
              <c16:uniqueId val="{00000003-54CD-41EC-9AAD-089BC0A717D3}"/>
            </c:ext>
          </c:extLst>
        </c:ser>
        <c:ser>
          <c:idx val="4"/>
          <c:order val="4"/>
          <c:tx>
            <c:strRef>
              <c:f>'ED KFZ'!$A$10</c:f>
              <c:strCache>
                <c:ptCount val="1"/>
                <c:pt idx="0">
                  <c:v>E5/ Mitte</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KFZ'!$F$10:$K$10</c:f>
            </c:numRef>
          </c:val>
          <c:extLst>
            <c:ext xmlns:c16="http://schemas.microsoft.com/office/drawing/2014/chart" uri="{C3380CC4-5D6E-409C-BE32-E72D297353CC}">
              <c16:uniqueId val="{00000004-54CD-41EC-9AAD-089BC0A717D3}"/>
            </c:ext>
          </c:extLst>
        </c:ser>
        <c:ser>
          <c:idx val="6"/>
          <c:order val="6"/>
          <c:tx>
            <c:strRef>
              <c:f>'ED KFZ'!$A$12</c:f>
              <c:strCache>
                <c:ptCount val="1"/>
                <c:pt idx="0">
                  <c:v>E 6</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KFZ'!$F$12:$K$12</c:f>
            </c:numRef>
          </c:val>
          <c:extLst>
            <c:ext xmlns:c16="http://schemas.microsoft.com/office/drawing/2014/chart" uri="{C3380CC4-5D6E-409C-BE32-E72D297353CC}">
              <c16:uniqueId val="{00000005-54CD-41EC-9AAD-089BC0A717D3}"/>
            </c:ext>
          </c:extLst>
        </c:ser>
        <c:ser>
          <c:idx val="7"/>
          <c:order val="7"/>
          <c:tx>
            <c:strRef>
              <c:f>'ED KFZ'!$A$13</c:f>
              <c:strCache>
                <c:ptCount val="1"/>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KFZ'!$F$13:$K$13</c:f>
            </c:numRef>
          </c:val>
          <c:extLst>
            <c:ext xmlns:c16="http://schemas.microsoft.com/office/drawing/2014/chart" uri="{C3380CC4-5D6E-409C-BE32-E72D297353CC}">
              <c16:uniqueId val="{00000006-54CD-41EC-9AAD-089BC0A717D3}"/>
            </c:ext>
          </c:extLst>
        </c:ser>
        <c:ser>
          <c:idx val="8"/>
          <c:order val="8"/>
          <c:tx>
            <c:strRef>
              <c:f>'ED KFZ'!$A$14</c:f>
              <c:strCache>
                <c:ptCount val="1"/>
                <c:pt idx="0">
                  <c:v>S 71</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KFZ'!$F$14:$K$14</c:f>
            </c:numRef>
          </c:val>
          <c:extLst>
            <c:ext xmlns:c16="http://schemas.microsoft.com/office/drawing/2014/chart" uri="{C3380CC4-5D6E-409C-BE32-E72D297353CC}">
              <c16:uniqueId val="{00000007-54CD-41EC-9AAD-089BC0A717D3}"/>
            </c:ext>
          </c:extLst>
        </c:ser>
        <c:ser>
          <c:idx val="9"/>
          <c:order val="9"/>
          <c:tx>
            <c:strRef>
              <c:f>'ED KFZ'!$A$15</c:f>
              <c:strCache>
                <c:ptCount val="1"/>
                <c:pt idx="0">
                  <c:v>S 72</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KFZ'!$F$15:$K$15</c:f>
            </c:numRef>
          </c:val>
          <c:extLst>
            <c:ext xmlns:c16="http://schemas.microsoft.com/office/drawing/2014/chart" uri="{C3380CC4-5D6E-409C-BE32-E72D297353CC}">
              <c16:uniqueId val="{00000008-54CD-41EC-9AAD-089BC0A717D3}"/>
            </c:ext>
          </c:extLst>
        </c:ser>
        <c:ser>
          <c:idx val="10"/>
          <c:order val="10"/>
          <c:tx>
            <c:strRef>
              <c:f>'ED KFZ'!$A$16</c:f>
              <c:strCache>
                <c:ptCount val="1"/>
                <c:pt idx="0">
                  <c:v>S 73</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KFZ'!$F$16:$K$16</c:f>
            </c:numRef>
          </c:val>
          <c:extLst>
            <c:ext xmlns:c16="http://schemas.microsoft.com/office/drawing/2014/chart" uri="{C3380CC4-5D6E-409C-BE32-E72D297353CC}">
              <c16:uniqueId val="{00000009-54CD-41EC-9AAD-089BC0A717D3}"/>
            </c:ext>
          </c:extLst>
        </c:ser>
        <c:ser>
          <c:idx val="11"/>
          <c:order val="11"/>
          <c:tx>
            <c:strRef>
              <c:f>'ED KFZ'!$A$17</c:f>
              <c:strCache>
                <c:ptCount val="1"/>
                <c:pt idx="0">
                  <c:v>S 74</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KFZ'!$F$17:$K$17</c:f>
            </c:numRef>
          </c:val>
          <c:extLst>
            <c:ext xmlns:c16="http://schemas.microsoft.com/office/drawing/2014/chart" uri="{C3380CC4-5D6E-409C-BE32-E72D297353CC}">
              <c16:uniqueId val="{0000000A-54CD-41EC-9AAD-089BC0A717D3}"/>
            </c:ext>
          </c:extLst>
        </c:ser>
        <c:ser>
          <c:idx val="12"/>
          <c:order val="12"/>
          <c:tx>
            <c:strRef>
              <c:f>'ED KFZ'!$A$18</c:f>
              <c:strCache>
                <c:ptCount val="1"/>
                <c:pt idx="0">
                  <c:v>E5/ Süd</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KFZ'!$F$18:$K$18</c:f>
            </c:numRef>
          </c:val>
          <c:extLst>
            <c:ext xmlns:c16="http://schemas.microsoft.com/office/drawing/2014/chart" uri="{C3380CC4-5D6E-409C-BE32-E72D297353CC}">
              <c16:uniqueId val="{0000000B-54CD-41EC-9AAD-089BC0A717D3}"/>
            </c:ext>
          </c:extLst>
        </c:ser>
        <c:ser>
          <c:idx val="13"/>
          <c:order val="13"/>
          <c:tx>
            <c:strRef>
              <c:f>'ED KFZ'!$A$19</c:f>
              <c:strCache>
                <c:ptCount val="1"/>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KFZ'!$F$19:$K$19</c:f>
            </c:numRef>
          </c:val>
          <c:extLst>
            <c:ext xmlns:c16="http://schemas.microsoft.com/office/drawing/2014/chart" uri="{C3380CC4-5D6E-409C-BE32-E72D297353CC}">
              <c16:uniqueId val="{0000000C-54CD-41EC-9AAD-089BC0A717D3}"/>
            </c:ext>
          </c:extLst>
        </c:ser>
        <c:ser>
          <c:idx val="14"/>
          <c:order val="14"/>
          <c:tx>
            <c:strRef>
              <c:f>'ED KFZ'!$A$20</c:f>
              <c:strCache>
                <c:ptCount val="1"/>
                <c:pt idx="0">
                  <c:v>E5/ Gesamt</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KFZ'!$F$20:$K$20</c:f>
            </c:numRef>
          </c:val>
          <c:extLst>
            <c:ext xmlns:c16="http://schemas.microsoft.com/office/drawing/2014/chart" uri="{C3380CC4-5D6E-409C-BE32-E72D297353CC}">
              <c16:uniqueId val="{0000000D-54CD-41EC-9AAD-089BC0A717D3}"/>
            </c:ext>
          </c:extLst>
        </c:ser>
        <c:ser>
          <c:idx val="15"/>
          <c:order val="15"/>
          <c:tx>
            <c:strRef>
              <c:f>'ED KFZ'!$A$21</c:f>
              <c:strCache>
                <c:ptCount val="1"/>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KFZ'!$F$21:$K$21</c:f>
            </c:numRef>
          </c:val>
          <c:extLst>
            <c:ext xmlns:c16="http://schemas.microsoft.com/office/drawing/2014/chart" uri="{C3380CC4-5D6E-409C-BE32-E72D297353CC}">
              <c16:uniqueId val="{0000000E-54CD-41EC-9AAD-089BC0A717D3}"/>
            </c:ext>
          </c:extLst>
        </c:ser>
        <c:ser>
          <c:idx val="16"/>
          <c:order val="16"/>
          <c:tx>
            <c:strRef>
              <c:f>'ED KFZ'!$A$22</c:f>
              <c:strCache>
                <c:ptCount val="1"/>
                <c:pt idx="0">
                  <c:v>E7/ Nord</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KFZ'!$F$22:$K$22</c:f>
            </c:numRef>
          </c:val>
          <c:extLst>
            <c:ext xmlns:c16="http://schemas.microsoft.com/office/drawing/2014/chart" uri="{C3380CC4-5D6E-409C-BE32-E72D297353CC}">
              <c16:uniqueId val="{0000000F-54CD-41EC-9AAD-089BC0A717D3}"/>
            </c:ext>
          </c:extLst>
        </c:ser>
        <c:ser>
          <c:idx val="17"/>
          <c:order val="17"/>
          <c:tx>
            <c:strRef>
              <c:f>'ED KFZ'!$A$23</c:f>
              <c:strCache>
                <c:ptCount val="1"/>
                <c:pt idx="0">
                  <c:v>E 7/ Nord1</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KFZ'!$F$23:$K$23</c:f>
            </c:numRef>
          </c:val>
          <c:extLst>
            <c:ext xmlns:c16="http://schemas.microsoft.com/office/drawing/2014/chart" uri="{C3380CC4-5D6E-409C-BE32-E72D297353CC}">
              <c16:uniqueId val="{00000010-54CD-41EC-9AAD-089BC0A717D3}"/>
            </c:ext>
          </c:extLst>
        </c:ser>
        <c:ser>
          <c:idx val="18"/>
          <c:order val="18"/>
          <c:tx>
            <c:strRef>
              <c:f>'ED KFZ'!$A$24</c:f>
              <c:strCache>
                <c:ptCount val="1"/>
                <c:pt idx="0">
                  <c:v>E 7/ Nord2</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KFZ'!$F$24:$K$24</c:f>
            </c:numRef>
          </c:val>
          <c:extLst>
            <c:ext xmlns:c16="http://schemas.microsoft.com/office/drawing/2014/chart" uri="{C3380CC4-5D6E-409C-BE32-E72D297353CC}">
              <c16:uniqueId val="{00000011-54CD-41EC-9AAD-089BC0A717D3}"/>
            </c:ext>
          </c:extLst>
        </c:ser>
        <c:ser>
          <c:idx val="19"/>
          <c:order val="19"/>
          <c:tx>
            <c:strRef>
              <c:f>'ED KFZ'!$A$25</c:f>
              <c:strCache>
                <c:ptCount val="1"/>
                <c:pt idx="0">
                  <c:v>E 7/ Nord3</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KFZ'!$F$25:$K$25</c:f>
            </c:numRef>
          </c:val>
          <c:extLst>
            <c:ext xmlns:c16="http://schemas.microsoft.com/office/drawing/2014/chart" uri="{C3380CC4-5D6E-409C-BE32-E72D297353CC}">
              <c16:uniqueId val="{00000012-54CD-41EC-9AAD-089BC0A717D3}"/>
            </c:ext>
          </c:extLst>
        </c:ser>
        <c:ser>
          <c:idx val="20"/>
          <c:order val="20"/>
          <c:tx>
            <c:strRef>
              <c:f>'ED KFZ'!$A$26</c:f>
              <c:strCache>
                <c:ptCount val="1"/>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KFZ'!$F$26:$K$26</c:f>
            </c:numRef>
          </c:val>
          <c:extLst>
            <c:ext xmlns:c16="http://schemas.microsoft.com/office/drawing/2014/chart" uri="{C3380CC4-5D6E-409C-BE32-E72D297353CC}">
              <c16:uniqueId val="{00000013-54CD-41EC-9AAD-089BC0A717D3}"/>
            </c:ext>
          </c:extLst>
        </c:ser>
        <c:ser>
          <c:idx val="21"/>
          <c:order val="21"/>
          <c:tx>
            <c:strRef>
              <c:f>'ED KFZ'!$A$27</c:f>
              <c:strCache>
                <c:ptCount val="1"/>
                <c:pt idx="0">
                  <c:v>E7/ Gesamt</c:v>
                </c:pt>
              </c:strCache>
            </c:strRef>
          </c:tx>
          <c:invertIfNegative val="0"/>
          <c:cat>
            <c:numRef>
              <c:f>'ED KFZ'!$F$4:$K$4</c:f>
              <c:numCache>
                <c:formatCode>General</c:formatCode>
                <c:ptCount val="5"/>
                <c:pt idx="0">
                  <c:v>2016</c:v>
                </c:pt>
                <c:pt idx="1">
                  <c:v>2017</c:v>
                </c:pt>
                <c:pt idx="2">
                  <c:v>2018</c:v>
                </c:pt>
                <c:pt idx="3">
                  <c:v>2019</c:v>
                </c:pt>
                <c:pt idx="4">
                  <c:v>2020</c:v>
                </c:pt>
              </c:numCache>
            </c:numRef>
          </c:cat>
          <c:val>
            <c:numRef>
              <c:f>'ED KFZ'!$F$27:$K$27</c:f>
            </c:numRef>
          </c:val>
          <c:extLst>
            <c:ext xmlns:c16="http://schemas.microsoft.com/office/drawing/2014/chart" uri="{C3380CC4-5D6E-409C-BE32-E72D297353CC}">
              <c16:uniqueId val="{00000014-54CD-41EC-9AAD-089BC0A717D3}"/>
            </c:ext>
          </c:extLst>
        </c:ser>
        <c:dLbls>
          <c:showLegendKey val="0"/>
          <c:showVal val="0"/>
          <c:showCatName val="0"/>
          <c:showSerName val="0"/>
          <c:showPercent val="0"/>
          <c:showBubbleSize val="0"/>
        </c:dLbls>
        <c:gapWidth val="150"/>
        <c:axId val="368166784"/>
        <c:axId val="368168320"/>
      </c:barChart>
      <c:lineChart>
        <c:grouping val="standard"/>
        <c:varyColors val="0"/>
        <c:ser>
          <c:idx val="5"/>
          <c:order val="5"/>
          <c:tx>
            <c:strRef>
              <c:f>'ED KFZ'!$A$11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KFZ'!$F$4:$K$4</c:f>
              <c:numCache>
                <c:formatCode>General</c:formatCode>
                <c:ptCount val="5"/>
                <c:pt idx="0">
                  <c:v>2016</c:v>
                </c:pt>
                <c:pt idx="1">
                  <c:v>2017</c:v>
                </c:pt>
                <c:pt idx="2">
                  <c:v>2018</c:v>
                </c:pt>
                <c:pt idx="3">
                  <c:v>2019</c:v>
                </c:pt>
                <c:pt idx="4">
                  <c:v>2020</c:v>
                </c:pt>
              </c:numCache>
            </c:numRef>
          </c:cat>
          <c:val>
            <c:numRef>
              <c:f>'ED KFZ'!$F$11:$K$11</c:f>
              <c:numCache>
                <c:formatCode>General</c:formatCode>
                <c:ptCount val="5"/>
                <c:pt idx="0">
                  <c:v>884</c:v>
                </c:pt>
                <c:pt idx="1">
                  <c:v>605</c:v>
                </c:pt>
                <c:pt idx="2">
                  <c:v>531</c:v>
                </c:pt>
                <c:pt idx="3">
                  <c:v>900</c:v>
                </c:pt>
                <c:pt idx="4">
                  <c:v>370</c:v>
                </c:pt>
              </c:numCache>
            </c:numRef>
          </c:val>
          <c:smooth val="0"/>
          <c:extLst>
            <c:ext xmlns:c16="http://schemas.microsoft.com/office/drawing/2014/chart" uri="{C3380CC4-5D6E-409C-BE32-E72D297353CC}">
              <c16:uniqueId val="{00000015-54CD-41EC-9AAD-089BC0A717D3}"/>
            </c:ext>
          </c:extLst>
        </c:ser>
        <c:dLbls>
          <c:showLegendKey val="0"/>
          <c:showVal val="0"/>
          <c:showCatName val="0"/>
          <c:showSerName val="0"/>
          <c:showPercent val="0"/>
          <c:showBubbleSize val="0"/>
        </c:dLbls>
        <c:marker val="1"/>
        <c:smooth val="0"/>
        <c:axId val="368166784"/>
        <c:axId val="368168320"/>
      </c:lineChart>
      <c:catAx>
        <c:axId val="368166784"/>
        <c:scaling>
          <c:orientation val="minMax"/>
        </c:scaling>
        <c:delete val="0"/>
        <c:axPos val="b"/>
        <c:numFmt formatCode="General" sourceLinked="1"/>
        <c:majorTickMark val="none"/>
        <c:minorTickMark val="none"/>
        <c:tickLblPos val="nextTo"/>
        <c:crossAx val="368168320"/>
        <c:crosses val="autoZero"/>
        <c:auto val="1"/>
        <c:lblAlgn val="ctr"/>
        <c:lblOffset val="100"/>
        <c:noMultiLvlLbl val="0"/>
      </c:catAx>
      <c:valAx>
        <c:axId val="368168320"/>
        <c:scaling>
          <c:orientation val="minMax"/>
        </c:scaling>
        <c:delete val="0"/>
        <c:axPos val="l"/>
        <c:majorGridlines/>
        <c:numFmt formatCode="General" sourceLinked="1"/>
        <c:majorTickMark val="none"/>
        <c:minorTickMark val="none"/>
        <c:tickLblPos val="nextTo"/>
        <c:crossAx val="368166784"/>
        <c:crosses val="autoZero"/>
        <c:crossBetween val="between"/>
      </c:valAx>
    </c:plotArea>
    <c:legend>
      <c:legendPos val="r"/>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800" b="1" i="0" baseline="0">
                <a:effectLst/>
              </a:rPr>
              <a:t>Verstöße nach dem BtmG</a:t>
            </a:r>
            <a:endParaRPr lang="de-DE">
              <a:effectLst/>
            </a:endParaRPr>
          </a:p>
          <a:p>
            <a:pPr>
              <a:defRPr/>
            </a:pPr>
            <a:r>
              <a:rPr lang="de-DE" sz="900" b="0" i="0" baseline="0">
                <a:effectLst/>
              </a:rPr>
              <a:t>2016 bis 2020 PKS 730*</a:t>
            </a:r>
            <a:endParaRPr lang="de-DE" sz="900" b="0">
              <a:effectLst/>
            </a:endParaRPr>
          </a:p>
        </c:rich>
      </c:tx>
      <c:overlay val="0"/>
    </c:title>
    <c:autoTitleDeleted val="0"/>
    <c:plotArea>
      <c:layout/>
      <c:barChart>
        <c:barDir val="col"/>
        <c:grouping val="clustered"/>
        <c:varyColors val="0"/>
        <c:ser>
          <c:idx val="0"/>
          <c:order val="0"/>
          <c:tx>
            <c:strRef>
              <c:f>BTMG!$A$5</c:f>
              <c:strCache>
                <c:ptCount val="1"/>
                <c:pt idx="0">
                  <c:v>S 51</c:v>
                </c:pt>
              </c:strCache>
            </c:strRef>
          </c:tx>
          <c:invertIfNegative val="0"/>
          <c:cat>
            <c:numRef>
              <c:f>BTMG!$F$4:$K$4</c:f>
              <c:numCache>
                <c:formatCode>General</c:formatCode>
                <c:ptCount val="6"/>
                <c:pt idx="0">
                  <c:v>2015</c:v>
                </c:pt>
                <c:pt idx="1">
                  <c:v>2016</c:v>
                </c:pt>
                <c:pt idx="2">
                  <c:v>2017</c:v>
                </c:pt>
                <c:pt idx="3">
                  <c:v>2018</c:v>
                </c:pt>
                <c:pt idx="4">
                  <c:v>2019</c:v>
                </c:pt>
                <c:pt idx="5">
                  <c:v>2020</c:v>
                </c:pt>
              </c:numCache>
            </c:numRef>
          </c:cat>
          <c:val>
            <c:numRef>
              <c:f>BTMG!$F$5:$K$5</c:f>
            </c:numRef>
          </c:val>
          <c:extLst>
            <c:ext xmlns:c16="http://schemas.microsoft.com/office/drawing/2014/chart" uri="{C3380CC4-5D6E-409C-BE32-E72D297353CC}">
              <c16:uniqueId val="{00000000-3F52-4124-BC09-1B50CC251F1A}"/>
            </c:ext>
          </c:extLst>
        </c:ser>
        <c:ser>
          <c:idx val="1"/>
          <c:order val="1"/>
          <c:tx>
            <c:strRef>
              <c:f>BTMG!$A$6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BTMG!$F$4:$K$4</c:f>
              <c:numCache>
                <c:formatCode>General</c:formatCode>
                <c:ptCount val="6"/>
                <c:pt idx="0">
                  <c:v>2015</c:v>
                </c:pt>
                <c:pt idx="1">
                  <c:v>2016</c:v>
                </c:pt>
                <c:pt idx="2">
                  <c:v>2017</c:v>
                </c:pt>
                <c:pt idx="3">
                  <c:v>2018</c:v>
                </c:pt>
                <c:pt idx="4">
                  <c:v>2019</c:v>
                </c:pt>
                <c:pt idx="5">
                  <c:v>2020</c:v>
                </c:pt>
              </c:numCache>
            </c:numRef>
          </c:cat>
          <c:val>
            <c:numRef>
              <c:f>BTMG!$F$6:$K$6</c:f>
              <c:numCache>
                <c:formatCode>General</c:formatCode>
                <c:ptCount val="6"/>
                <c:pt idx="0">
                  <c:v>292</c:v>
                </c:pt>
                <c:pt idx="1">
                  <c:v>143</c:v>
                </c:pt>
                <c:pt idx="2">
                  <c:v>163</c:v>
                </c:pt>
                <c:pt idx="3">
                  <c:v>186</c:v>
                </c:pt>
                <c:pt idx="4">
                  <c:v>214</c:v>
                </c:pt>
                <c:pt idx="5">
                  <c:v>429</c:v>
                </c:pt>
              </c:numCache>
            </c:numRef>
          </c:val>
          <c:extLst>
            <c:ext xmlns:c16="http://schemas.microsoft.com/office/drawing/2014/chart" uri="{C3380CC4-5D6E-409C-BE32-E72D297353CC}">
              <c16:uniqueId val="{00000001-3F52-4124-BC09-1B50CC251F1A}"/>
            </c:ext>
          </c:extLst>
        </c:ser>
        <c:ser>
          <c:idx val="2"/>
          <c:order val="2"/>
          <c:tx>
            <c:strRef>
              <c:f>BTMG!$A$7</c:f>
              <c:strCache>
                <c:ptCount val="1"/>
                <c:pt idx="0">
                  <c:v>S 54</c:v>
                </c:pt>
              </c:strCache>
            </c:strRef>
          </c:tx>
          <c:invertIfNegative val="0"/>
          <c:cat>
            <c:numRef>
              <c:f>BTMG!$F$4:$K$4</c:f>
              <c:numCache>
                <c:formatCode>General</c:formatCode>
                <c:ptCount val="6"/>
                <c:pt idx="0">
                  <c:v>2015</c:v>
                </c:pt>
                <c:pt idx="1">
                  <c:v>2016</c:v>
                </c:pt>
                <c:pt idx="2">
                  <c:v>2017</c:v>
                </c:pt>
                <c:pt idx="3">
                  <c:v>2018</c:v>
                </c:pt>
                <c:pt idx="4">
                  <c:v>2019</c:v>
                </c:pt>
                <c:pt idx="5">
                  <c:v>2020</c:v>
                </c:pt>
              </c:numCache>
            </c:numRef>
          </c:cat>
          <c:val>
            <c:numRef>
              <c:f>BTMG!$F$7:$K$7</c:f>
            </c:numRef>
          </c:val>
          <c:extLst>
            <c:ext xmlns:c16="http://schemas.microsoft.com/office/drawing/2014/chart" uri="{C3380CC4-5D6E-409C-BE32-E72D297353CC}">
              <c16:uniqueId val="{00000002-3F52-4124-BC09-1B50CC251F1A}"/>
            </c:ext>
          </c:extLst>
        </c:ser>
        <c:ser>
          <c:idx val="3"/>
          <c:order val="3"/>
          <c:tx>
            <c:strRef>
              <c:f>BTMG!$A$8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BTMG!$F$4:$K$4</c:f>
              <c:numCache>
                <c:formatCode>General</c:formatCode>
                <c:ptCount val="6"/>
                <c:pt idx="0">
                  <c:v>2015</c:v>
                </c:pt>
                <c:pt idx="1">
                  <c:v>2016</c:v>
                </c:pt>
                <c:pt idx="2">
                  <c:v>2017</c:v>
                </c:pt>
                <c:pt idx="3">
                  <c:v>2018</c:v>
                </c:pt>
                <c:pt idx="4">
                  <c:v>2019</c:v>
                </c:pt>
                <c:pt idx="5">
                  <c:v>2020</c:v>
                </c:pt>
              </c:numCache>
            </c:numRef>
          </c:cat>
          <c:val>
            <c:numRef>
              <c:f>BTMG!$F$8:$K$8</c:f>
              <c:numCache>
                <c:formatCode>General</c:formatCode>
                <c:ptCount val="6"/>
                <c:pt idx="0">
                  <c:v>421</c:v>
                </c:pt>
                <c:pt idx="1">
                  <c:v>346</c:v>
                </c:pt>
                <c:pt idx="2">
                  <c:v>317</c:v>
                </c:pt>
                <c:pt idx="3">
                  <c:v>386</c:v>
                </c:pt>
                <c:pt idx="4">
                  <c:v>410</c:v>
                </c:pt>
                <c:pt idx="5">
                  <c:v>789</c:v>
                </c:pt>
              </c:numCache>
            </c:numRef>
          </c:val>
          <c:extLst>
            <c:ext xmlns:c16="http://schemas.microsoft.com/office/drawing/2014/chart" uri="{C3380CC4-5D6E-409C-BE32-E72D297353CC}">
              <c16:uniqueId val="{00000003-3F52-4124-BC09-1B50CC251F1A}"/>
            </c:ext>
          </c:extLst>
        </c:ser>
        <c:ser>
          <c:idx val="4"/>
          <c:order val="4"/>
          <c:tx>
            <c:strRef>
              <c:f>BTMG!$A$9</c:f>
              <c:strCache>
                <c:ptCount val="1"/>
                <c:pt idx="0">
                  <c:v>S 5</c:v>
                </c:pt>
              </c:strCache>
            </c:strRef>
          </c:tx>
          <c:invertIfNegative val="0"/>
          <c:cat>
            <c:numRef>
              <c:f>BTMG!$F$4:$K$4</c:f>
              <c:numCache>
                <c:formatCode>General</c:formatCode>
                <c:ptCount val="6"/>
                <c:pt idx="0">
                  <c:v>2015</c:v>
                </c:pt>
                <c:pt idx="1">
                  <c:v>2016</c:v>
                </c:pt>
                <c:pt idx="2">
                  <c:v>2017</c:v>
                </c:pt>
                <c:pt idx="3">
                  <c:v>2018</c:v>
                </c:pt>
                <c:pt idx="4">
                  <c:v>2019</c:v>
                </c:pt>
                <c:pt idx="5">
                  <c:v>2020</c:v>
                </c:pt>
              </c:numCache>
            </c:numRef>
          </c:cat>
          <c:val>
            <c:numRef>
              <c:f>BTMG!$F$9:$K$9</c:f>
            </c:numRef>
          </c:val>
          <c:extLst>
            <c:ext xmlns:c16="http://schemas.microsoft.com/office/drawing/2014/chart" uri="{C3380CC4-5D6E-409C-BE32-E72D297353CC}">
              <c16:uniqueId val="{00000004-3F52-4124-BC09-1B50CC251F1A}"/>
            </c:ext>
          </c:extLst>
        </c:ser>
        <c:ser>
          <c:idx val="5"/>
          <c:order val="5"/>
          <c:tx>
            <c:strRef>
              <c:f>BTMG!$A$10</c:f>
              <c:strCache>
                <c:ptCount val="1"/>
                <c:pt idx="0">
                  <c:v>E5/ Mitte</c:v>
                </c:pt>
              </c:strCache>
            </c:strRef>
          </c:tx>
          <c:invertIfNegative val="0"/>
          <c:cat>
            <c:numRef>
              <c:f>BTMG!$F$4:$K$4</c:f>
              <c:numCache>
                <c:formatCode>General</c:formatCode>
                <c:ptCount val="6"/>
                <c:pt idx="0">
                  <c:v>2015</c:v>
                </c:pt>
                <c:pt idx="1">
                  <c:v>2016</c:v>
                </c:pt>
                <c:pt idx="2">
                  <c:v>2017</c:v>
                </c:pt>
                <c:pt idx="3">
                  <c:v>2018</c:v>
                </c:pt>
                <c:pt idx="4">
                  <c:v>2019</c:v>
                </c:pt>
                <c:pt idx="5">
                  <c:v>2020</c:v>
                </c:pt>
              </c:numCache>
            </c:numRef>
          </c:cat>
          <c:val>
            <c:numRef>
              <c:f>BTMG!$F$10:$K$10</c:f>
            </c:numRef>
          </c:val>
          <c:extLst>
            <c:ext xmlns:c16="http://schemas.microsoft.com/office/drawing/2014/chart" uri="{C3380CC4-5D6E-409C-BE32-E72D297353CC}">
              <c16:uniqueId val="{00000005-3F52-4124-BC09-1B50CC251F1A}"/>
            </c:ext>
          </c:extLst>
        </c:ser>
        <c:dLbls>
          <c:showLegendKey val="0"/>
          <c:showVal val="0"/>
          <c:showCatName val="0"/>
          <c:showSerName val="0"/>
          <c:showPercent val="0"/>
          <c:showBubbleSize val="0"/>
        </c:dLbls>
        <c:gapWidth val="150"/>
        <c:axId val="200313856"/>
        <c:axId val="200319744"/>
      </c:barChart>
      <c:lineChart>
        <c:grouping val="standard"/>
        <c:varyColors val="0"/>
        <c:ser>
          <c:idx val="6"/>
          <c:order val="6"/>
          <c:tx>
            <c:strRef>
              <c:f>BTMG!$A$11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BTMG!$F$4:$K$4</c:f>
              <c:numCache>
                <c:formatCode>General</c:formatCode>
                <c:ptCount val="6"/>
                <c:pt idx="0">
                  <c:v>2015</c:v>
                </c:pt>
                <c:pt idx="1">
                  <c:v>2016</c:v>
                </c:pt>
                <c:pt idx="2">
                  <c:v>2017</c:v>
                </c:pt>
                <c:pt idx="3">
                  <c:v>2018</c:v>
                </c:pt>
                <c:pt idx="4">
                  <c:v>2019</c:v>
                </c:pt>
                <c:pt idx="5">
                  <c:v>2020</c:v>
                </c:pt>
              </c:numCache>
            </c:numRef>
          </c:cat>
          <c:val>
            <c:numRef>
              <c:f>BTMG!$F$11:$K$11</c:f>
              <c:numCache>
                <c:formatCode>General</c:formatCode>
                <c:ptCount val="6"/>
                <c:pt idx="0">
                  <c:v>713</c:v>
                </c:pt>
                <c:pt idx="1">
                  <c:v>489</c:v>
                </c:pt>
                <c:pt idx="2">
                  <c:v>480</c:v>
                </c:pt>
                <c:pt idx="3">
                  <c:v>572</c:v>
                </c:pt>
                <c:pt idx="4">
                  <c:v>624</c:v>
                </c:pt>
                <c:pt idx="5">
                  <c:v>1218</c:v>
                </c:pt>
              </c:numCache>
            </c:numRef>
          </c:val>
          <c:smooth val="0"/>
          <c:extLst>
            <c:ext xmlns:c16="http://schemas.microsoft.com/office/drawing/2014/chart" uri="{C3380CC4-5D6E-409C-BE32-E72D297353CC}">
              <c16:uniqueId val="{00000006-3F52-4124-BC09-1B50CC251F1A}"/>
            </c:ext>
          </c:extLst>
        </c:ser>
        <c:dLbls>
          <c:showLegendKey val="0"/>
          <c:showVal val="0"/>
          <c:showCatName val="0"/>
          <c:showSerName val="0"/>
          <c:showPercent val="0"/>
          <c:showBubbleSize val="0"/>
        </c:dLbls>
        <c:marker val="1"/>
        <c:smooth val="0"/>
        <c:axId val="200313856"/>
        <c:axId val="200319744"/>
      </c:lineChart>
      <c:catAx>
        <c:axId val="200313856"/>
        <c:scaling>
          <c:orientation val="minMax"/>
        </c:scaling>
        <c:delete val="0"/>
        <c:axPos val="b"/>
        <c:numFmt formatCode="General" sourceLinked="1"/>
        <c:majorTickMark val="none"/>
        <c:minorTickMark val="none"/>
        <c:tickLblPos val="nextTo"/>
        <c:crossAx val="200319744"/>
        <c:crosses val="autoZero"/>
        <c:auto val="1"/>
        <c:lblAlgn val="ctr"/>
        <c:lblOffset val="100"/>
        <c:noMultiLvlLbl val="0"/>
      </c:catAx>
      <c:valAx>
        <c:axId val="200319744"/>
        <c:scaling>
          <c:orientation val="minMax"/>
        </c:scaling>
        <c:delete val="0"/>
        <c:axPos val="l"/>
        <c:majorGridlines/>
        <c:numFmt formatCode="General" sourceLinked="1"/>
        <c:majorTickMark val="none"/>
        <c:minorTickMark val="none"/>
        <c:tickLblPos val="nextTo"/>
        <c:crossAx val="200313856"/>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dirty="0"/>
              <a:t>Straftaten zum Nachteil älterer </a:t>
            </a:r>
            <a:r>
              <a:rPr lang="de-DE" dirty="0" smtClean="0"/>
              <a:t>Menschen – PK West</a:t>
            </a:r>
            <a:endParaRPr lang="de-DE" dirty="0"/>
          </a:p>
        </c:rich>
      </c:tx>
      <c:overlay val="0"/>
    </c:title>
    <c:autoTitleDeleted val="0"/>
    <c:plotArea>
      <c:layout/>
      <c:barChart>
        <c:barDir val="col"/>
        <c:grouping val="clustered"/>
        <c:varyColors val="0"/>
        <c:ser>
          <c:idx val="0"/>
          <c:order val="0"/>
          <c:tx>
            <c:strRef>
              <c:f>SÄM!$A$5</c:f>
              <c:strCache>
                <c:ptCount val="1"/>
                <c:pt idx="0">
                  <c:v>S 51</c:v>
                </c:pt>
              </c:strCache>
            </c:strRef>
          </c:tx>
          <c:invertIfNegative val="0"/>
          <c:cat>
            <c:numRef>
              <c:f>SÄM!$B$4:$K$4</c:f>
              <c:numCache>
                <c:formatCode>General</c:formatCode>
                <c:ptCount val="5"/>
                <c:pt idx="0">
                  <c:v>2016</c:v>
                </c:pt>
                <c:pt idx="1">
                  <c:v>2017</c:v>
                </c:pt>
                <c:pt idx="2">
                  <c:v>2018</c:v>
                </c:pt>
                <c:pt idx="3">
                  <c:v>2019</c:v>
                </c:pt>
                <c:pt idx="4">
                  <c:v>2020</c:v>
                </c:pt>
              </c:numCache>
            </c:numRef>
          </c:cat>
          <c:val>
            <c:numRef>
              <c:f>SÄM!$B$5:$K$5</c:f>
            </c:numRef>
          </c:val>
          <c:extLst>
            <c:ext xmlns:c16="http://schemas.microsoft.com/office/drawing/2014/chart" uri="{C3380CC4-5D6E-409C-BE32-E72D297353CC}">
              <c16:uniqueId val="{00000000-EC46-45B5-9DDB-22C6509AC40F}"/>
            </c:ext>
          </c:extLst>
        </c:ser>
        <c:ser>
          <c:idx val="1"/>
          <c:order val="1"/>
          <c:tx>
            <c:strRef>
              <c:f>SÄM!$A$6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SÄM!$B$4:$K$4</c:f>
              <c:numCache>
                <c:formatCode>General</c:formatCode>
                <c:ptCount val="5"/>
                <c:pt idx="0">
                  <c:v>2016</c:v>
                </c:pt>
                <c:pt idx="1">
                  <c:v>2017</c:v>
                </c:pt>
                <c:pt idx="2">
                  <c:v>2018</c:v>
                </c:pt>
                <c:pt idx="3">
                  <c:v>2019</c:v>
                </c:pt>
                <c:pt idx="4">
                  <c:v>2020</c:v>
                </c:pt>
              </c:numCache>
            </c:numRef>
          </c:cat>
          <c:val>
            <c:numRef>
              <c:f>SÄM!$B$6:$K$6</c:f>
              <c:numCache>
                <c:formatCode>General</c:formatCode>
                <c:ptCount val="5"/>
                <c:pt idx="3">
                  <c:v>121</c:v>
                </c:pt>
                <c:pt idx="4">
                  <c:v>106</c:v>
                </c:pt>
              </c:numCache>
            </c:numRef>
          </c:val>
          <c:extLst>
            <c:ext xmlns:c16="http://schemas.microsoft.com/office/drawing/2014/chart" uri="{C3380CC4-5D6E-409C-BE32-E72D297353CC}">
              <c16:uniqueId val="{00000001-EC46-45B5-9DDB-22C6509AC40F}"/>
            </c:ext>
          </c:extLst>
        </c:ser>
        <c:ser>
          <c:idx val="2"/>
          <c:order val="2"/>
          <c:tx>
            <c:strRef>
              <c:f>SÄM!$A$7</c:f>
              <c:strCache>
                <c:ptCount val="1"/>
                <c:pt idx="0">
                  <c:v>S 54</c:v>
                </c:pt>
              </c:strCache>
            </c:strRef>
          </c:tx>
          <c:invertIfNegative val="0"/>
          <c:cat>
            <c:numRef>
              <c:f>SÄM!$B$4:$K$4</c:f>
              <c:numCache>
                <c:formatCode>General</c:formatCode>
                <c:ptCount val="5"/>
                <c:pt idx="0">
                  <c:v>2016</c:v>
                </c:pt>
                <c:pt idx="1">
                  <c:v>2017</c:v>
                </c:pt>
                <c:pt idx="2">
                  <c:v>2018</c:v>
                </c:pt>
                <c:pt idx="3">
                  <c:v>2019</c:v>
                </c:pt>
                <c:pt idx="4">
                  <c:v>2020</c:v>
                </c:pt>
              </c:numCache>
            </c:numRef>
          </c:cat>
          <c:val>
            <c:numRef>
              <c:f>SÄM!$B$7:$K$7</c:f>
            </c:numRef>
          </c:val>
          <c:extLst>
            <c:ext xmlns:c16="http://schemas.microsoft.com/office/drawing/2014/chart" uri="{C3380CC4-5D6E-409C-BE32-E72D297353CC}">
              <c16:uniqueId val="{00000002-EC46-45B5-9DDB-22C6509AC40F}"/>
            </c:ext>
          </c:extLst>
        </c:ser>
        <c:ser>
          <c:idx val="3"/>
          <c:order val="3"/>
          <c:tx>
            <c:strRef>
              <c:f>SÄM!$A$8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SÄM!$B$4:$K$4</c:f>
              <c:numCache>
                <c:formatCode>General</c:formatCode>
                <c:ptCount val="5"/>
                <c:pt idx="0">
                  <c:v>2016</c:v>
                </c:pt>
                <c:pt idx="1">
                  <c:v>2017</c:v>
                </c:pt>
                <c:pt idx="2">
                  <c:v>2018</c:v>
                </c:pt>
                <c:pt idx="3">
                  <c:v>2019</c:v>
                </c:pt>
                <c:pt idx="4">
                  <c:v>2020</c:v>
                </c:pt>
              </c:numCache>
            </c:numRef>
          </c:cat>
          <c:val>
            <c:numRef>
              <c:f>SÄM!$B$8:$K$8</c:f>
              <c:numCache>
                <c:formatCode>General</c:formatCode>
                <c:ptCount val="5"/>
                <c:pt idx="3">
                  <c:v>80</c:v>
                </c:pt>
                <c:pt idx="4">
                  <c:v>106</c:v>
                </c:pt>
              </c:numCache>
            </c:numRef>
          </c:val>
          <c:extLst>
            <c:ext xmlns:c16="http://schemas.microsoft.com/office/drawing/2014/chart" uri="{C3380CC4-5D6E-409C-BE32-E72D297353CC}">
              <c16:uniqueId val="{00000003-EC46-45B5-9DDB-22C6509AC40F}"/>
            </c:ext>
          </c:extLst>
        </c:ser>
        <c:ser>
          <c:idx val="4"/>
          <c:order val="4"/>
          <c:tx>
            <c:strRef>
              <c:f>SÄM!$A$9</c:f>
              <c:strCache>
                <c:ptCount val="1"/>
                <c:pt idx="0">
                  <c:v>S 5</c:v>
                </c:pt>
              </c:strCache>
            </c:strRef>
          </c:tx>
          <c:invertIfNegative val="0"/>
          <c:cat>
            <c:numRef>
              <c:f>SÄM!$B$4:$K$4</c:f>
              <c:numCache>
                <c:formatCode>General</c:formatCode>
                <c:ptCount val="5"/>
                <c:pt idx="0">
                  <c:v>2016</c:v>
                </c:pt>
                <c:pt idx="1">
                  <c:v>2017</c:v>
                </c:pt>
                <c:pt idx="2">
                  <c:v>2018</c:v>
                </c:pt>
                <c:pt idx="3">
                  <c:v>2019</c:v>
                </c:pt>
                <c:pt idx="4">
                  <c:v>2020</c:v>
                </c:pt>
              </c:numCache>
            </c:numRef>
          </c:cat>
          <c:val>
            <c:numRef>
              <c:f>SÄM!$B$9:$K$9</c:f>
            </c:numRef>
          </c:val>
          <c:extLst>
            <c:ext xmlns:c16="http://schemas.microsoft.com/office/drawing/2014/chart" uri="{C3380CC4-5D6E-409C-BE32-E72D297353CC}">
              <c16:uniqueId val="{00000004-EC46-45B5-9DDB-22C6509AC40F}"/>
            </c:ext>
          </c:extLst>
        </c:ser>
        <c:ser>
          <c:idx val="5"/>
          <c:order val="5"/>
          <c:tx>
            <c:strRef>
              <c:f>SÄM!$A$10</c:f>
              <c:strCache>
                <c:ptCount val="1"/>
                <c:pt idx="0">
                  <c:v>E5/ Mitte</c:v>
                </c:pt>
              </c:strCache>
            </c:strRef>
          </c:tx>
          <c:invertIfNegative val="0"/>
          <c:cat>
            <c:numRef>
              <c:f>SÄM!$B$4:$K$4</c:f>
              <c:numCache>
                <c:formatCode>General</c:formatCode>
                <c:ptCount val="5"/>
                <c:pt idx="0">
                  <c:v>2016</c:v>
                </c:pt>
                <c:pt idx="1">
                  <c:v>2017</c:v>
                </c:pt>
                <c:pt idx="2">
                  <c:v>2018</c:v>
                </c:pt>
                <c:pt idx="3">
                  <c:v>2019</c:v>
                </c:pt>
                <c:pt idx="4">
                  <c:v>2020</c:v>
                </c:pt>
              </c:numCache>
            </c:numRef>
          </c:cat>
          <c:val>
            <c:numRef>
              <c:f>SÄM!$B$10:$K$10</c:f>
            </c:numRef>
          </c:val>
          <c:extLst>
            <c:ext xmlns:c16="http://schemas.microsoft.com/office/drawing/2014/chart" uri="{C3380CC4-5D6E-409C-BE32-E72D297353CC}">
              <c16:uniqueId val="{00000005-EC46-45B5-9DDB-22C6509AC40F}"/>
            </c:ext>
          </c:extLst>
        </c:ser>
        <c:dLbls>
          <c:showLegendKey val="0"/>
          <c:showVal val="0"/>
          <c:showCatName val="0"/>
          <c:showSerName val="0"/>
          <c:showPercent val="0"/>
          <c:showBubbleSize val="0"/>
        </c:dLbls>
        <c:gapWidth val="150"/>
        <c:axId val="366339584"/>
        <c:axId val="366341120"/>
      </c:barChart>
      <c:lineChart>
        <c:grouping val="standard"/>
        <c:varyColors val="0"/>
        <c:ser>
          <c:idx val="6"/>
          <c:order val="6"/>
          <c:tx>
            <c:strRef>
              <c:f>SÄM!$A$11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SÄM!$B$4:$K$4</c:f>
              <c:numCache>
                <c:formatCode>General</c:formatCode>
                <c:ptCount val="5"/>
                <c:pt idx="0">
                  <c:v>2016</c:v>
                </c:pt>
                <c:pt idx="1">
                  <c:v>2017</c:v>
                </c:pt>
                <c:pt idx="2">
                  <c:v>2018</c:v>
                </c:pt>
                <c:pt idx="3">
                  <c:v>2019</c:v>
                </c:pt>
                <c:pt idx="4">
                  <c:v>2020</c:v>
                </c:pt>
              </c:numCache>
            </c:numRef>
          </c:cat>
          <c:val>
            <c:numRef>
              <c:f>SÄM!$B$11:$K$11</c:f>
              <c:numCache>
                <c:formatCode>General</c:formatCode>
                <c:ptCount val="5"/>
                <c:pt idx="3">
                  <c:v>201</c:v>
                </c:pt>
                <c:pt idx="4">
                  <c:v>212</c:v>
                </c:pt>
              </c:numCache>
            </c:numRef>
          </c:val>
          <c:smooth val="0"/>
          <c:extLst>
            <c:ext xmlns:c16="http://schemas.microsoft.com/office/drawing/2014/chart" uri="{C3380CC4-5D6E-409C-BE32-E72D297353CC}">
              <c16:uniqueId val="{00000006-EC46-45B5-9DDB-22C6509AC40F}"/>
            </c:ext>
          </c:extLst>
        </c:ser>
        <c:dLbls>
          <c:showLegendKey val="0"/>
          <c:showVal val="0"/>
          <c:showCatName val="0"/>
          <c:showSerName val="0"/>
          <c:showPercent val="0"/>
          <c:showBubbleSize val="0"/>
        </c:dLbls>
        <c:marker val="1"/>
        <c:smooth val="0"/>
        <c:axId val="366339584"/>
        <c:axId val="366341120"/>
      </c:lineChart>
      <c:catAx>
        <c:axId val="366339584"/>
        <c:scaling>
          <c:orientation val="minMax"/>
        </c:scaling>
        <c:delete val="0"/>
        <c:axPos val="b"/>
        <c:numFmt formatCode="General" sourceLinked="1"/>
        <c:majorTickMark val="none"/>
        <c:minorTickMark val="none"/>
        <c:tickLblPos val="nextTo"/>
        <c:crossAx val="366341120"/>
        <c:crosses val="autoZero"/>
        <c:auto val="1"/>
        <c:lblAlgn val="ctr"/>
        <c:lblOffset val="100"/>
        <c:noMultiLvlLbl val="0"/>
      </c:catAx>
      <c:valAx>
        <c:axId val="366341120"/>
        <c:scaling>
          <c:orientation val="minMax"/>
        </c:scaling>
        <c:delete val="0"/>
        <c:axPos val="l"/>
        <c:majorGridlines/>
        <c:numFmt formatCode="General" sourceLinked="1"/>
        <c:majorTickMark val="none"/>
        <c:minorTickMark val="none"/>
        <c:tickLblPos val="nextTo"/>
        <c:crossAx val="366339584"/>
        <c:crosses val="autoZero"/>
        <c:crossBetween val="between"/>
      </c:valAx>
    </c:plotArea>
    <c:legend>
      <c:legendPos val="r"/>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Straftaten</a:t>
            </a:r>
            <a:r>
              <a:rPr lang="de-DE" baseline="0"/>
              <a:t> zum Nachteil von Polizeibeamten</a:t>
            </a:r>
            <a:endParaRPr lang="de-DE"/>
          </a:p>
        </c:rich>
      </c:tx>
      <c:overlay val="0"/>
    </c:title>
    <c:autoTitleDeleted val="0"/>
    <c:plotArea>
      <c:layout/>
      <c:barChart>
        <c:barDir val="col"/>
        <c:grouping val="clustered"/>
        <c:varyColors val="0"/>
        <c:ser>
          <c:idx val="0"/>
          <c:order val="0"/>
          <c:tx>
            <c:strRef>
              <c:f>'Gewalt PB'!$A$5</c:f>
              <c:strCache>
                <c:ptCount val="1"/>
                <c:pt idx="0">
                  <c:v>S 51</c:v>
                </c:pt>
              </c:strCache>
            </c:strRef>
          </c:tx>
          <c:invertIfNegative val="0"/>
          <c:cat>
            <c:numRef>
              <c:f>'Gewalt PB'!$B$4:$K$4</c:f>
              <c:numCache>
                <c:formatCode>General</c:formatCode>
                <c:ptCount val="5"/>
                <c:pt idx="0">
                  <c:v>2016</c:v>
                </c:pt>
                <c:pt idx="1">
                  <c:v>2017</c:v>
                </c:pt>
                <c:pt idx="2">
                  <c:v>2018</c:v>
                </c:pt>
                <c:pt idx="3">
                  <c:v>2019</c:v>
                </c:pt>
                <c:pt idx="4">
                  <c:v>2020</c:v>
                </c:pt>
              </c:numCache>
            </c:numRef>
          </c:cat>
          <c:val>
            <c:numRef>
              <c:f>'Gewalt PB'!$B$5:$K$5</c:f>
            </c:numRef>
          </c:val>
          <c:extLst>
            <c:ext xmlns:c16="http://schemas.microsoft.com/office/drawing/2014/chart" uri="{C3380CC4-5D6E-409C-BE32-E72D297353CC}">
              <c16:uniqueId val="{00000000-8CC3-4A49-B256-6E99440E906C}"/>
            </c:ext>
          </c:extLst>
        </c:ser>
        <c:ser>
          <c:idx val="1"/>
          <c:order val="1"/>
          <c:tx>
            <c:strRef>
              <c:f>'Gewalt PB'!$A$6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'Gewalt PB'!$B$4:$K$4</c:f>
              <c:numCache>
                <c:formatCode>General</c:formatCode>
                <c:ptCount val="5"/>
                <c:pt idx="0">
                  <c:v>2016</c:v>
                </c:pt>
                <c:pt idx="1">
                  <c:v>2017</c:v>
                </c:pt>
                <c:pt idx="2">
                  <c:v>2018</c:v>
                </c:pt>
                <c:pt idx="3">
                  <c:v>2019</c:v>
                </c:pt>
                <c:pt idx="4">
                  <c:v>2020</c:v>
                </c:pt>
              </c:numCache>
            </c:numRef>
          </c:cat>
          <c:val>
            <c:numRef>
              <c:f>'Gewalt PB'!$B$6:$K$6</c:f>
              <c:numCache>
                <c:formatCode>General</c:formatCode>
                <c:ptCount val="5"/>
                <c:pt idx="3">
                  <c:v>39</c:v>
                </c:pt>
                <c:pt idx="4">
                  <c:v>42</c:v>
                </c:pt>
              </c:numCache>
            </c:numRef>
          </c:val>
          <c:extLst>
            <c:ext xmlns:c16="http://schemas.microsoft.com/office/drawing/2014/chart" uri="{C3380CC4-5D6E-409C-BE32-E72D297353CC}">
              <c16:uniqueId val="{00000001-8CC3-4A49-B256-6E99440E906C}"/>
            </c:ext>
          </c:extLst>
        </c:ser>
        <c:ser>
          <c:idx val="2"/>
          <c:order val="2"/>
          <c:tx>
            <c:strRef>
              <c:f>'Gewalt PB'!$A$7</c:f>
              <c:strCache>
                <c:ptCount val="1"/>
                <c:pt idx="0">
                  <c:v>S 54</c:v>
                </c:pt>
              </c:strCache>
            </c:strRef>
          </c:tx>
          <c:invertIfNegative val="0"/>
          <c:cat>
            <c:numRef>
              <c:f>'Gewalt PB'!$B$4:$K$4</c:f>
              <c:numCache>
                <c:formatCode>General</c:formatCode>
                <c:ptCount val="5"/>
                <c:pt idx="0">
                  <c:v>2016</c:v>
                </c:pt>
                <c:pt idx="1">
                  <c:v>2017</c:v>
                </c:pt>
                <c:pt idx="2">
                  <c:v>2018</c:v>
                </c:pt>
                <c:pt idx="3">
                  <c:v>2019</c:v>
                </c:pt>
                <c:pt idx="4">
                  <c:v>2020</c:v>
                </c:pt>
              </c:numCache>
            </c:numRef>
          </c:cat>
          <c:val>
            <c:numRef>
              <c:f>'Gewalt PB'!$B$7:$K$7</c:f>
            </c:numRef>
          </c:val>
          <c:extLst>
            <c:ext xmlns:c16="http://schemas.microsoft.com/office/drawing/2014/chart" uri="{C3380CC4-5D6E-409C-BE32-E72D297353CC}">
              <c16:uniqueId val="{00000002-8CC3-4A49-B256-6E99440E906C}"/>
            </c:ext>
          </c:extLst>
        </c:ser>
        <c:ser>
          <c:idx val="3"/>
          <c:order val="3"/>
          <c:tx>
            <c:strRef>
              <c:f>'Gewalt PB'!$A$8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'Gewalt PB'!$B$4:$K$4</c:f>
              <c:numCache>
                <c:formatCode>General</c:formatCode>
                <c:ptCount val="5"/>
                <c:pt idx="0">
                  <c:v>2016</c:v>
                </c:pt>
                <c:pt idx="1">
                  <c:v>2017</c:v>
                </c:pt>
                <c:pt idx="2">
                  <c:v>2018</c:v>
                </c:pt>
                <c:pt idx="3">
                  <c:v>2019</c:v>
                </c:pt>
                <c:pt idx="4">
                  <c:v>2020</c:v>
                </c:pt>
              </c:numCache>
            </c:numRef>
          </c:cat>
          <c:val>
            <c:numRef>
              <c:f>'Gewalt PB'!$B$8:$K$8</c:f>
              <c:numCache>
                <c:formatCode>General</c:formatCode>
                <c:ptCount val="5"/>
                <c:pt idx="3">
                  <c:v>29</c:v>
                </c:pt>
                <c:pt idx="4">
                  <c:v>31</c:v>
                </c:pt>
              </c:numCache>
            </c:numRef>
          </c:val>
          <c:extLst>
            <c:ext xmlns:c16="http://schemas.microsoft.com/office/drawing/2014/chart" uri="{C3380CC4-5D6E-409C-BE32-E72D297353CC}">
              <c16:uniqueId val="{00000003-8CC3-4A49-B256-6E99440E906C}"/>
            </c:ext>
          </c:extLst>
        </c:ser>
        <c:ser>
          <c:idx val="4"/>
          <c:order val="4"/>
          <c:tx>
            <c:strRef>
              <c:f>'Gewalt PB'!$A$9</c:f>
              <c:strCache>
                <c:ptCount val="1"/>
                <c:pt idx="0">
                  <c:v>S 5</c:v>
                </c:pt>
              </c:strCache>
            </c:strRef>
          </c:tx>
          <c:invertIfNegative val="0"/>
          <c:cat>
            <c:numRef>
              <c:f>'Gewalt PB'!$B$4:$K$4</c:f>
              <c:numCache>
                <c:formatCode>General</c:formatCode>
                <c:ptCount val="5"/>
                <c:pt idx="0">
                  <c:v>2016</c:v>
                </c:pt>
                <c:pt idx="1">
                  <c:v>2017</c:v>
                </c:pt>
                <c:pt idx="2">
                  <c:v>2018</c:v>
                </c:pt>
                <c:pt idx="3">
                  <c:v>2019</c:v>
                </c:pt>
                <c:pt idx="4">
                  <c:v>2020</c:v>
                </c:pt>
              </c:numCache>
            </c:numRef>
          </c:cat>
          <c:val>
            <c:numRef>
              <c:f>'Gewalt PB'!$B$9:$K$9</c:f>
            </c:numRef>
          </c:val>
          <c:extLst>
            <c:ext xmlns:c16="http://schemas.microsoft.com/office/drawing/2014/chart" uri="{C3380CC4-5D6E-409C-BE32-E72D297353CC}">
              <c16:uniqueId val="{00000004-8CC3-4A49-B256-6E99440E906C}"/>
            </c:ext>
          </c:extLst>
        </c:ser>
        <c:ser>
          <c:idx val="5"/>
          <c:order val="5"/>
          <c:tx>
            <c:strRef>
              <c:f>'Gewalt PB'!$A$10</c:f>
              <c:strCache>
                <c:ptCount val="1"/>
                <c:pt idx="0">
                  <c:v>E5/ Mitte</c:v>
                </c:pt>
              </c:strCache>
            </c:strRef>
          </c:tx>
          <c:invertIfNegative val="0"/>
          <c:cat>
            <c:numRef>
              <c:f>'Gewalt PB'!$B$4:$K$4</c:f>
              <c:numCache>
                <c:formatCode>General</c:formatCode>
                <c:ptCount val="5"/>
                <c:pt idx="0">
                  <c:v>2016</c:v>
                </c:pt>
                <c:pt idx="1">
                  <c:v>2017</c:v>
                </c:pt>
                <c:pt idx="2">
                  <c:v>2018</c:v>
                </c:pt>
                <c:pt idx="3">
                  <c:v>2019</c:v>
                </c:pt>
                <c:pt idx="4">
                  <c:v>2020</c:v>
                </c:pt>
              </c:numCache>
            </c:numRef>
          </c:cat>
          <c:val>
            <c:numRef>
              <c:f>'Gewalt PB'!$B$10:$K$10</c:f>
            </c:numRef>
          </c:val>
          <c:extLst>
            <c:ext xmlns:c16="http://schemas.microsoft.com/office/drawing/2014/chart" uri="{C3380CC4-5D6E-409C-BE32-E72D297353CC}">
              <c16:uniqueId val="{00000005-8CC3-4A49-B256-6E99440E906C}"/>
            </c:ext>
          </c:extLst>
        </c:ser>
        <c:dLbls>
          <c:showLegendKey val="0"/>
          <c:showVal val="0"/>
          <c:showCatName val="0"/>
          <c:showSerName val="0"/>
          <c:showPercent val="0"/>
          <c:showBubbleSize val="0"/>
        </c:dLbls>
        <c:gapWidth val="150"/>
        <c:axId val="200250496"/>
        <c:axId val="200252032"/>
      </c:barChart>
      <c:lineChart>
        <c:grouping val="standard"/>
        <c:varyColors val="0"/>
        <c:ser>
          <c:idx val="6"/>
          <c:order val="6"/>
          <c:tx>
            <c:strRef>
              <c:f>'Gewalt PB'!$A$11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'Gewalt PB'!$B$4:$K$4</c:f>
              <c:numCache>
                <c:formatCode>General</c:formatCode>
                <c:ptCount val="5"/>
                <c:pt idx="0">
                  <c:v>2016</c:v>
                </c:pt>
                <c:pt idx="1">
                  <c:v>2017</c:v>
                </c:pt>
                <c:pt idx="2">
                  <c:v>2018</c:v>
                </c:pt>
                <c:pt idx="3">
                  <c:v>2019</c:v>
                </c:pt>
                <c:pt idx="4">
                  <c:v>2020</c:v>
                </c:pt>
              </c:numCache>
            </c:numRef>
          </c:cat>
          <c:val>
            <c:numRef>
              <c:f>'Gewalt PB'!$B$11:$K$11</c:f>
              <c:numCache>
                <c:formatCode>General</c:formatCode>
                <c:ptCount val="5"/>
                <c:pt idx="3">
                  <c:v>68</c:v>
                </c:pt>
                <c:pt idx="4">
                  <c:v>73</c:v>
                </c:pt>
              </c:numCache>
            </c:numRef>
          </c:val>
          <c:smooth val="0"/>
          <c:extLst>
            <c:ext xmlns:c16="http://schemas.microsoft.com/office/drawing/2014/chart" uri="{C3380CC4-5D6E-409C-BE32-E72D297353CC}">
              <c16:uniqueId val="{00000006-8CC3-4A49-B256-6E99440E906C}"/>
            </c:ext>
          </c:extLst>
        </c:ser>
        <c:dLbls>
          <c:showLegendKey val="0"/>
          <c:showVal val="0"/>
          <c:showCatName val="0"/>
          <c:showSerName val="0"/>
          <c:showPercent val="0"/>
          <c:showBubbleSize val="0"/>
        </c:dLbls>
        <c:marker val="1"/>
        <c:smooth val="0"/>
        <c:axId val="200250496"/>
        <c:axId val="200252032"/>
      </c:lineChart>
      <c:catAx>
        <c:axId val="200250496"/>
        <c:scaling>
          <c:orientation val="minMax"/>
        </c:scaling>
        <c:delete val="0"/>
        <c:axPos val="b"/>
        <c:numFmt formatCode="General" sourceLinked="1"/>
        <c:majorTickMark val="none"/>
        <c:minorTickMark val="none"/>
        <c:tickLblPos val="nextTo"/>
        <c:crossAx val="200252032"/>
        <c:crosses val="autoZero"/>
        <c:auto val="1"/>
        <c:lblAlgn val="ctr"/>
        <c:lblOffset val="100"/>
        <c:noMultiLvlLbl val="0"/>
      </c:catAx>
      <c:valAx>
        <c:axId val="200252032"/>
        <c:scaling>
          <c:orientation val="minMax"/>
        </c:scaling>
        <c:delete val="0"/>
        <c:axPos val="l"/>
        <c:majorGridlines/>
        <c:numFmt formatCode="General" sourceLinked="1"/>
        <c:majorTickMark val="none"/>
        <c:minorTickMark val="none"/>
        <c:tickLblPos val="nextTo"/>
        <c:crossAx val="20025049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dirty="0" smtClean="0">
                <a:latin typeface="Arial" panose="020B0604020202020204" pitchFamily="34" charset="0"/>
                <a:cs typeface="Arial" panose="020B0604020202020204" pitchFamily="34" charset="0"/>
              </a:rPr>
              <a:t>Raub gesamt -PK West</a:t>
            </a:r>
            <a:endParaRPr lang="de-DE" dirty="0">
              <a:latin typeface="Arial" panose="020B0604020202020204" pitchFamily="34" charset="0"/>
              <a:cs typeface="Arial" panose="020B0604020202020204" pitchFamily="34" charset="0"/>
            </a:endParaRPr>
          </a:p>
          <a:p>
            <a:pPr>
              <a:defRPr/>
            </a:pPr>
            <a:r>
              <a:rPr lang="de-DE" sz="800" dirty="0">
                <a:latin typeface="Arial" panose="020B0604020202020204" pitchFamily="34" charset="0"/>
                <a:cs typeface="Arial" panose="020B0604020202020204" pitchFamily="34" charset="0"/>
              </a:rPr>
              <a:t>2016 bis 2020 lt. PKS *210</a:t>
            </a:r>
          </a:p>
        </c:rich>
      </c:tx>
      <c:overlay val="0"/>
    </c:title>
    <c:autoTitleDeleted val="0"/>
    <c:plotArea>
      <c:layout/>
      <c:barChart>
        <c:barDir val="col"/>
        <c:grouping val="clustered"/>
        <c:varyColors val="0"/>
        <c:ser>
          <c:idx val="0"/>
          <c:order val="0"/>
          <c:tx>
            <c:strRef>
              <c:f>'Raub 210'!$A$5</c:f>
              <c:strCache>
                <c:ptCount val="1"/>
                <c:pt idx="0">
                  <c:v>S 51</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210'!$G$5:$K$5</c:f>
            </c:numRef>
          </c:val>
          <c:extLst>
            <c:ext xmlns:c16="http://schemas.microsoft.com/office/drawing/2014/chart" uri="{C3380CC4-5D6E-409C-BE32-E72D297353CC}">
              <c16:uniqueId val="{00000000-5CDE-424E-BEA3-E3AB12AD71C3}"/>
            </c:ext>
          </c:extLst>
        </c:ser>
        <c:ser>
          <c:idx val="1"/>
          <c:order val="1"/>
          <c:tx>
            <c:strRef>
              <c:f>'Raub 210'!$A$6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'Raub 210'!$G$4:$K$4</c:f>
              <c:numCache>
                <c:formatCode>General</c:formatCode>
                <c:ptCount val="5"/>
                <c:pt idx="0">
                  <c:v>2016</c:v>
                </c:pt>
                <c:pt idx="1">
                  <c:v>2017</c:v>
                </c:pt>
                <c:pt idx="2">
                  <c:v>2018</c:v>
                </c:pt>
                <c:pt idx="3">
                  <c:v>2019</c:v>
                </c:pt>
                <c:pt idx="4">
                  <c:v>2020</c:v>
                </c:pt>
              </c:numCache>
            </c:numRef>
          </c:cat>
          <c:val>
            <c:numRef>
              <c:f>'Raub 210'!$G$6:$K$6</c:f>
              <c:numCache>
                <c:formatCode>General</c:formatCode>
                <c:ptCount val="5"/>
                <c:pt idx="0">
                  <c:v>97</c:v>
                </c:pt>
                <c:pt idx="1">
                  <c:v>84</c:v>
                </c:pt>
                <c:pt idx="2">
                  <c:v>74</c:v>
                </c:pt>
                <c:pt idx="3">
                  <c:v>74</c:v>
                </c:pt>
                <c:pt idx="4">
                  <c:v>49</c:v>
                </c:pt>
              </c:numCache>
            </c:numRef>
          </c:val>
          <c:extLst>
            <c:ext xmlns:c16="http://schemas.microsoft.com/office/drawing/2014/chart" uri="{C3380CC4-5D6E-409C-BE32-E72D297353CC}">
              <c16:uniqueId val="{00000001-5CDE-424E-BEA3-E3AB12AD71C3}"/>
            </c:ext>
          </c:extLst>
        </c:ser>
        <c:ser>
          <c:idx val="2"/>
          <c:order val="2"/>
          <c:tx>
            <c:strRef>
              <c:f>'Raub 210'!$A$7</c:f>
              <c:strCache>
                <c:ptCount val="1"/>
                <c:pt idx="0">
                  <c:v>S 54</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210'!$G$7:$K$7</c:f>
            </c:numRef>
          </c:val>
          <c:extLst>
            <c:ext xmlns:c16="http://schemas.microsoft.com/office/drawing/2014/chart" uri="{C3380CC4-5D6E-409C-BE32-E72D297353CC}">
              <c16:uniqueId val="{00000002-5CDE-424E-BEA3-E3AB12AD71C3}"/>
            </c:ext>
          </c:extLst>
        </c:ser>
        <c:ser>
          <c:idx val="3"/>
          <c:order val="3"/>
          <c:tx>
            <c:strRef>
              <c:f>'Raub 210'!$A$8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'Raub 210'!$G$4:$K$4</c:f>
              <c:numCache>
                <c:formatCode>General</c:formatCode>
                <c:ptCount val="5"/>
                <c:pt idx="0">
                  <c:v>2016</c:v>
                </c:pt>
                <c:pt idx="1">
                  <c:v>2017</c:v>
                </c:pt>
                <c:pt idx="2">
                  <c:v>2018</c:v>
                </c:pt>
                <c:pt idx="3">
                  <c:v>2019</c:v>
                </c:pt>
                <c:pt idx="4">
                  <c:v>2020</c:v>
                </c:pt>
              </c:numCache>
            </c:numRef>
          </c:cat>
          <c:val>
            <c:numRef>
              <c:f>'Raub 210'!$G$8:$K$8</c:f>
              <c:numCache>
                <c:formatCode>General</c:formatCode>
                <c:ptCount val="5"/>
                <c:pt idx="0">
                  <c:v>79</c:v>
                </c:pt>
                <c:pt idx="1">
                  <c:v>70</c:v>
                </c:pt>
                <c:pt idx="2">
                  <c:v>70</c:v>
                </c:pt>
                <c:pt idx="3">
                  <c:v>65</c:v>
                </c:pt>
                <c:pt idx="4">
                  <c:v>57</c:v>
                </c:pt>
              </c:numCache>
            </c:numRef>
          </c:val>
          <c:extLst>
            <c:ext xmlns:c16="http://schemas.microsoft.com/office/drawing/2014/chart" uri="{C3380CC4-5D6E-409C-BE32-E72D297353CC}">
              <c16:uniqueId val="{00000003-5CDE-424E-BEA3-E3AB12AD71C3}"/>
            </c:ext>
          </c:extLst>
        </c:ser>
        <c:ser>
          <c:idx val="4"/>
          <c:order val="4"/>
          <c:tx>
            <c:strRef>
              <c:f>'Raub 210'!$A$9</c:f>
              <c:strCache>
                <c:ptCount val="1"/>
                <c:pt idx="0">
                  <c:v>S 5</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210'!$G$9:$K$9</c:f>
            </c:numRef>
          </c:val>
          <c:extLst>
            <c:ext xmlns:c16="http://schemas.microsoft.com/office/drawing/2014/chart" uri="{C3380CC4-5D6E-409C-BE32-E72D297353CC}">
              <c16:uniqueId val="{00000004-5CDE-424E-BEA3-E3AB12AD71C3}"/>
            </c:ext>
          </c:extLst>
        </c:ser>
        <c:ser>
          <c:idx val="5"/>
          <c:order val="5"/>
          <c:tx>
            <c:strRef>
              <c:f>'Raub 210'!$A$10</c:f>
              <c:strCache>
                <c:ptCount val="1"/>
                <c:pt idx="0">
                  <c:v>E5/ Mitte</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210'!$G$10:$K$10</c:f>
            </c:numRef>
          </c:val>
          <c:extLst>
            <c:ext xmlns:c16="http://schemas.microsoft.com/office/drawing/2014/chart" uri="{C3380CC4-5D6E-409C-BE32-E72D297353CC}">
              <c16:uniqueId val="{00000005-5CDE-424E-BEA3-E3AB12AD71C3}"/>
            </c:ext>
          </c:extLst>
        </c:ser>
        <c:ser>
          <c:idx val="7"/>
          <c:order val="7"/>
          <c:tx>
            <c:strRef>
              <c:f>'Raub 210'!$A$12</c:f>
              <c:strCache>
                <c:ptCount val="1"/>
                <c:pt idx="0">
                  <c:v>E 6</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210'!$G$12:$K$12</c:f>
            </c:numRef>
          </c:val>
          <c:extLst>
            <c:ext xmlns:c16="http://schemas.microsoft.com/office/drawing/2014/chart" uri="{C3380CC4-5D6E-409C-BE32-E72D297353CC}">
              <c16:uniqueId val="{00000006-5CDE-424E-BEA3-E3AB12AD71C3}"/>
            </c:ext>
          </c:extLst>
        </c:ser>
        <c:ser>
          <c:idx val="8"/>
          <c:order val="8"/>
          <c:tx>
            <c:strRef>
              <c:f>'Raub 210'!$A$13</c:f>
              <c:strCache>
                <c:ptCount val="1"/>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210'!$G$13:$K$13</c:f>
            </c:numRef>
          </c:val>
          <c:extLst>
            <c:ext xmlns:c16="http://schemas.microsoft.com/office/drawing/2014/chart" uri="{C3380CC4-5D6E-409C-BE32-E72D297353CC}">
              <c16:uniqueId val="{00000007-5CDE-424E-BEA3-E3AB12AD71C3}"/>
            </c:ext>
          </c:extLst>
        </c:ser>
        <c:ser>
          <c:idx val="9"/>
          <c:order val="9"/>
          <c:tx>
            <c:strRef>
              <c:f>'Raub 210'!$A$14</c:f>
              <c:strCache>
                <c:ptCount val="1"/>
                <c:pt idx="0">
                  <c:v>S 71</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210'!$G$14:$K$14</c:f>
            </c:numRef>
          </c:val>
          <c:extLst>
            <c:ext xmlns:c16="http://schemas.microsoft.com/office/drawing/2014/chart" uri="{C3380CC4-5D6E-409C-BE32-E72D297353CC}">
              <c16:uniqueId val="{00000008-5CDE-424E-BEA3-E3AB12AD71C3}"/>
            </c:ext>
          </c:extLst>
        </c:ser>
        <c:ser>
          <c:idx val="10"/>
          <c:order val="10"/>
          <c:tx>
            <c:strRef>
              <c:f>'Raub 210'!$A$15</c:f>
              <c:strCache>
                <c:ptCount val="1"/>
                <c:pt idx="0">
                  <c:v>S 72</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210'!$G$15:$K$15</c:f>
            </c:numRef>
          </c:val>
          <c:extLst>
            <c:ext xmlns:c16="http://schemas.microsoft.com/office/drawing/2014/chart" uri="{C3380CC4-5D6E-409C-BE32-E72D297353CC}">
              <c16:uniqueId val="{00000009-5CDE-424E-BEA3-E3AB12AD71C3}"/>
            </c:ext>
          </c:extLst>
        </c:ser>
        <c:ser>
          <c:idx val="11"/>
          <c:order val="11"/>
          <c:tx>
            <c:strRef>
              <c:f>'Raub 210'!$A$16</c:f>
              <c:strCache>
                <c:ptCount val="1"/>
                <c:pt idx="0">
                  <c:v>S 73</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210'!$G$16:$K$16</c:f>
            </c:numRef>
          </c:val>
          <c:extLst>
            <c:ext xmlns:c16="http://schemas.microsoft.com/office/drawing/2014/chart" uri="{C3380CC4-5D6E-409C-BE32-E72D297353CC}">
              <c16:uniqueId val="{0000000A-5CDE-424E-BEA3-E3AB12AD71C3}"/>
            </c:ext>
          </c:extLst>
        </c:ser>
        <c:ser>
          <c:idx val="12"/>
          <c:order val="12"/>
          <c:tx>
            <c:strRef>
              <c:f>'Raub 210'!$A$17</c:f>
              <c:strCache>
                <c:ptCount val="1"/>
                <c:pt idx="0">
                  <c:v>S 74</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210'!$G$17:$K$17</c:f>
            </c:numRef>
          </c:val>
          <c:extLst>
            <c:ext xmlns:c16="http://schemas.microsoft.com/office/drawing/2014/chart" uri="{C3380CC4-5D6E-409C-BE32-E72D297353CC}">
              <c16:uniqueId val="{0000000B-5CDE-424E-BEA3-E3AB12AD71C3}"/>
            </c:ext>
          </c:extLst>
        </c:ser>
        <c:ser>
          <c:idx val="13"/>
          <c:order val="13"/>
          <c:tx>
            <c:strRef>
              <c:f>'Raub 210'!$A$18</c:f>
              <c:strCache>
                <c:ptCount val="1"/>
                <c:pt idx="0">
                  <c:v>E5/ Süd</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210'!$G$18:$K$18</c:f>
            </c:numRef>
          </c:val>
          <c:extLst>
            <c:ext xmlns:c16="http://schemas.microsoft.com/office/drawing/2014/chart" uri="{C3380CC4-5D6E-409C-BE32-E72D297353CC}">
              <c16:uniqueId val="{0000000C-5CDE-424E-BEA3-E3AB12AD71C3}"/>
            </c:ext>
          </c:extLst>
        </c:ser>
        <c:ser>
          <c:idx val="14"/>
          <c:order val="14"/>
          <c:tx>
            <c:strRef>
              <c:f>'Raub 210'!$A$19</c:f>
              <c:strCache>
                <c:ptCount val="1"/>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210'!$G$19:$K$19</c:f>
            </c:numRef>
          </c:val>
          <c:extLst>
            <c:ext xmlns:c16="http://schemas.microsoft.com/office/drawing/2014/chart" uri="{C3380CC4-5D6E-409C-BE32-E72D297353CC}">
              <c16:uniqueId val="{0000000D-5CDE-424E-BEA3-E3AB12AD71C3}"/>
            </c:ext>
          </c:extLst>
        </c:ser>
        <c:ser>
          <c:idx val="15"/>
          <c:order val="15"/>
          <c:tx>
            <c:strRef>
              <c:f>'Raub 210'!$A$20</c:f>
              <c:strCache>
                <c:ptCount val="1"/>
                <c:pt idx="0">
                  <c:v>E5/ Gesamt</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210'!$G$20:$K$20</c:f>
            </c:numRef>
          </c:val>
          <c:extLst>
            <c:ext xmlns:c16="http://schemas.microsoft.com/office/drawing/2014/chart" uri="{C3380CC4-5D6E-409C-BE32-E72D297353CC}">
              <c16:uniqueId val="{0000000E-5CDE-424E-BEA3-E3AB12AD71C3}"/>
            </c:ext>
          </c:extLst>
        </c:ser>
        <c:ser>
          <c:idx val="16"/>
          <c:order val="16"/>
          <c:tx>
            <c:strRef>
              <c:f>'Raub 210'!$A$21</c:f>
              <c:strCache>
                <c:ptCount val="1"/>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210'!$G$21:$K$21</c:f>
            </c:numRef>
          </c:val>
          <c:extLst>
            <c:ext xmlns:c16="http://schemas.microsoft.com/office/drawing/2014/chart" uri="{C3380CC4-5D6E-409C-BE32-E72D297353CC}">
              <c16:uniqueId val="{0000000F-5CDE-424E-BEA3-E3AB12AD71C3}"/>
            </c:ext>
          </c:extLst>
        </c:ser>
        <c:ser>
          <c:idx val="17"/>
          <c:order val="17"/>
          <c:tx>
            <c:strRef>
              <c:f>'Raub 210'!$A$22</c:f>
              <c:strCache>
                <c:ptCount val="1"/>
                <c:pt idx="0">
                  <c:v>E7/ Nord</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210'!$G$22:$K$22</c:f>
            </c:numRef>
          </c:val>
          <c:extLst>
            <c:ext xmlns:c16="http://schemas.microsoft.com/office/drawing/2014/chart" uri="{C3380CC4-5D6E-409C-BE32-E72D297353CC}">
              <c16:uniqueId val="{00000010-5CDE-424E-BEA3-E3AB12AD71C3}"/>
            </c:ext>
          </c:extLst>
        </c:ser>
        <c:ser>
          <c:idx val="18"/>
          <c:order val="18"/>
          <c:tx>
            <c:strRef>
              <c:f>'Raub 210'!$A$23</c:f>
              <c:strCache>
                <c:ptCount val="1"/>
                <c:pt idx="0">
                  <c:v>E 7/ Nord1</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210'!$G$23:$K$23</c:f>
            </c:numRef>
          </c:val>
          <c:extLst>
            <c:ext xmlns:c16="http://schemas.microsoft.com/office/drawing/2014/chart" uri="{C3380CC4-5D6E-409C-BE32-E72D297353CC}">
              <c16:uniqueId val="{00000011-5CDE-424E-BEA3-E3AB12AD71C3}"/>
            </c:ext>
          </c:extLst>
        </c:ser>
        <c:ser>
          <c:idx val="19"/>
          <c:order val="19"/>
          <c:tx>
            <c:strRef>
              <c:f>'Raub 210'!$A$24</c:f>
              <c:strCache>
                <c:ptCount val="1"/>
                <c:pt idx="0">
                  <c:v>E 7/ Nord2</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210'!$G$24:$K$24</c:f>
            </c:numRef>
          </c:val>
          <c:extLst>
            <c:ext xmlns:c16="http://schemas.microsoft.com/office/drawing/2014/chart" uri="{C3380CC4-5D6E-409C-BE32-E72D297353CC}">
              <c16:uniqueId val="{00000012-5CDE-424E-BEA3-E3AB12AD71C3}"/>
            </c:ext>
          </c:extLst>
        </c:ser>
        <c:ser>
          <c:idx val="20"/>
          <c:order val="20"/>
          <c:tx>
            <c:strRef>
              <c:f>'Raub 210'!$A$25</c:f>
              <c:strCache>
                <c:ptCount val="1"/>
                <c:pt idx="0">
                  <c:v>E 7/ Nord3</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210'!$G$25:$K$25</c:f>
            </c:numRef>
          </c:val>
          <c:extLst>
            <c:ext xmlns:c16="http://schemas.microsoft.com/office/drawing/2014/chart" uri="{C3380CC4-5D6E-409C-BE32-E72D297353CC}">
              <c16:uniqueId val="{00000013-5CDE-424E-BEA3-E3AB12AD71C3}"/>
            </c:ext>
          </c:extLst>
        </c:ser>
        <c:ser>
          <c:idx val="21"/>
          <c:order val="21"/>
          <c:tx>
            <c:strRef>
              <c:f>'Raub 210'!$A$26</c:f>
              <c:strCache>
                <c:ptCount val="1"/>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210'!$G$26:$K$26</c:f>
            </c:numRef>
          </c:val>
          <c:extLst>
            <c:ext xmlns:c16="http://schemas.microsoft.com/office/drawing/2014/chart" uri="{C3380CC4-5D6E-409C-BE32-E72D297353CC}">
              <c16:uniqueId val="{00000014-5CDE-424E-BEA3-E3AB12AD71C3}"/>
            </c:ext>
          </c:extLst>
        </c:ser>
        <c:ser>
          <c:idx val="22"/>
          <c:order val="22"/>
          <c:tx>
            <c:strRef>
              <c:f>'Raub 210'!$A$27</c:f>
              <c:strCache>
                <c:ptCount val="1"/>
                <c:pt idx="0">
                  <c:v>E7/ Gesamt</c:v>
                </c:pt>
              </c:strCache>
            </c:strRef>
          </c:tx>
          <c:invertIfNegative val="0"/>
          <c:cat>
            <c:numRef>
              <c:f>'Raub 210'!$G$4:$K$4</c:f>
              <c:numCache>
                <c:formatCode>General</c:formatCode>
                <c:ptCount val="5"/>
                <c:pt idx="0">
                  <c:v>2016</c:v>
                </c:pt>
                <c:pt idx="1">
                  <c:v>2017</c:v>
                </c:pt>
                <c:pt idx="2">
                  <c:v>2018</c:v>
                </c:pt>
                <c:pt idx="3">
                  <c:v>2019</c:v>
                </c:pt>
                <c:pt idx="4">
                  <c:v>2020</c:v>
                </c:pt>
              </c:numCache>
            </c:numRef>
          </c:cat>
          <c:val>
            <c:numRef>
              <c:f>'Raub 210'!$G$27:$K$27</c:f>
            </c:numRef>
          </c:val>
          <c:extLst>
            <c:ext xmlns:c16="http://schemas.microsoft.com/office/drawing/2014/chart" uri="{C3380CC4-5D6E-409C-BE32-E72D297353CC}">
              <c16:uniqueId val="{00000015-5CDE-424E-BEA3-E3AB12AD71C3}"/>
            </c:ext>
          </c:extLst>
        </c:ser>
        <c:dLbls>
          <c:showLegendKey val="0"/>
          <c:showVal val="0"/>
          <c:showCatName val="0"/>
          <c:showSerName val="0"/>
          <c:showPercent val="0"/>
          <c:showBubbleSize val="0"/>
        </c:dLbls>
        <c:gapWidth val="150"/>
        <c:axId val="207928320"/>
        <c:axId val="207930112"/>
      </c:barChart>
      <c:lineChart>
        <c:grouping val="standard"/>
        <c:varyColors val="0"/>
        <c:ser>
          <c:idx val="6"/>
          <c:order val="6"/>
          <c:tx>
            <c:strRef>
              <c:f>'Raub 210'!$A$11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'Raub 210'!$G$4:$K$4</c:f>
              <c:numCache>
                <c:formatCode>General</c:formatCode>
                <c:ptCount val="5"/>
                <c:pt idx="0">
                  <c:v>2016</c:v>
                </c:pt>
                <c:pt idx="1">
                  <c:v>2017</c:v>
                </c:pt>
                <c:pt idx="2">
                  <c:v>2018</c:v>
                </c:pt>
                <c:pt idx="3">
                  <c:v>2019</c:v>
                </c:pt>
                <c:pt idx="4">
                  <c:v>2020</c:v>
                </c:pt>
              </c:numCache>
            </c:numRef>
          </c:cat>
          <c:val>
            <c:numRef>
              <c:f>'Raub 210'!$G$11:$K$11</c:f>
              <c:numCache>
                <c:formatCode>General</c:formatCode>
                <c:ptCount val="5"/>
                <c:pt idx="0">
                  <c:v>176</c:v>
                </c:pt>
                <c:pt idx="1">
                  <c:v>154</c:v>
                </c:pt>
                <c:pt idx="2">
                  <c:v>144</c:v>
                </c:pt>
                <c:pt idx="3">
                  <c:v>139</c:v>
                </c:pt>
                <c:pt idx="4">
                  <c:v>106</c:v>
                </c:pt>
              </c:numCache>
            </c:numRef>
          </c:val>
          <c:smooth val="0"/>
          <c:extLst>
            <c:ext xmlns:c16="http://schemas.microsoft.com/office/drawing/2014/chart" uri="{C3380CC4-5D6E-409C-BE32-E72D297353CC}">
              <c16:uniqueId val="{00000016-5CDE-424E-BEA3-E3AB12AD71C3}"/>
            </c:ext>
          </c:extLst>
        </c:ser>
        <c:dLbls>
          <c:showLegendKey val="0"/>
          <c:showVal val="0"/>
          <c:showCatName val="0"/>
          <c:showSerName val="0"/>
          <c:showPercent val="0"/>
          <c:showBubbleSize val="0"/>
        </c:dLbls>
        <c:marker val="1"/>
        <c:smooth val="0"/>
        <c:axId val="207928320"/>
        <c:axId val="207930112"/>
      </c:lineChart>
      <c:catAx>
        <c:axId val="207928320"/>
        <c:scaling>
          <c:orientation val="minMax"/>
        </c:scaling>
        <c:delete val="0"/>
        <c:axPos val="b"/>
        <c:numFmt formatCode="General" sourceLinked="1"/>
        <c:majorTickMark val="none"/>
        <c:minorTickMark val="none"/>
        <c:tickLblPos val="nextTo"/>
        <c:crossAx val="207930112"/>
        <c:crosses val="autoZero"/>
        <c:auto val="1"/>
        <c:lblAlgn val="ctr"/>
        <c:lblOffset val="100"/>
        <c:noMultiLvlLbl val="0"/>
      </c:catAx>
      <c:valAx>
        <c:axId val="207930112"/>
        <c:scaling>
          <c:orientation val="minMax"/>
        </c:scaling>
        <c:delete val="0"/>
        <c:axPos val="l"/>
        <c:majorGridlines/>
        <c:numFmt formatCode="General" sourceLinked="1"/>
        <c:majorTickMark val="none"/>
        <c:minorTickMark val="none"/>
        <c:tickLblPos val="nextTo"/>
        <c:crossAx val="207928320"/>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smtClean="0">
                <a:effectLst/>
              </a:rPr>
              <a:t>Raub auf Straßen, Wegen und Plätzen – PK West</a:t>
            </a:r>
            <a:endParaRPr lang="de-DE" dirty="0">
              <a:effectLst/>
            </a:endParaRPr>
          </a:p>
          <a:p>
            <a:pPr>
              <a:defRPr/>
            </a:pPr>
            <a:r>
              <a:rPr lang="de-DE" sz="900" b="0" i="0" baseline="0" dirty="0">
                <a:effectLst/>
              </a:rPr>
              <a:t>2016 bis 2020- lt. PKS *216, *217</a:t>
            </a:r>
            <a:endParaRPr lang="de-DE" sz="900" dirty="0">
              <a:effectLst/>
            </a:endParaRPr>
          </a:p>
        </c:rich>
      </c:tx>
      <c:overlay val="0"/>
    </c:title>
    <c:autoTitleDeleted val="0"/>
    <c:plotArea>
      <c:layout/>
      <c:barChart>
        <c:barDir val="col"/>
        <c:grouping val="clustered"/>
        <c:varyColors val="0"/>
        <c:ser>
          <c:idx val="0"/>
          <c:order val="0"/>
          <c:tx>
            <c:strRef>
              <c:f>'Raub 216, 217'!$A$5</c:f>
              <c:strCache>
                <c:ptCount val="1"/>
                <c:pt idx="0">
                  <c:v>S 51</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217'!$G$5:$K$5</c:f>
            </c:numRef>
          </c:val>
          <c:extLst>
            <c:ext xmlns:c16="http://schemas.microsoft.com/office/drawing/2014/chart" uri="{C3380CC4-5D6E-409C-BE32-E72D297353CC}">
              <c16:uniqueId val="{00000000-E6F9-4D3D-9730-8FDC32675D22}"/>
            </c:ext>
          </c:extLst>
        </c:ser>
        <c:ser>
          <c:idx val="1"/>
          <c:order val="1"/>
          <c:tx>
            <c:strRef>
              <c:f>'Raub 216, 217'!$A$6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'Raub 216, 217'!$G$4:$K$4</c:f>
              <c:numCache>
                <c:formatCode>General</c:formatCode>
                <c:ptCount val="5"/>
                <c:pt idx="0">
                  <c:v>2016</c:v>
                </c:pt>
                <c:pt idx="1">
                  <c:v>2017</c:v>
                </c:pt>
                <c:pt idx="2">
                  <c:v>2018</c:v>
                </c:pt>
                <c:pt idx="3">
                  <c:v>2019</c:v>
                </c:pt>
                <c:pt idx="4">
                  <c:v>2020</c:v>
                </c:pt>
              </c:numCache>
            </c:numRef>
          </c:cat>
          <c:val>
            <c:numRef>
              <c:f>'Raub 216, 217'!$G$6:$K$6</c:f>
              <c:numCache>
                <c:formatCode>General</c:formatCode>
                <c:ptCount val="5"/>
                <c:pt idx="0">
                  <c:v>52</c:v>
                </c:pt>
                <c:pt idx="1">
                  <c:v>47</c:v>
                </c:pt>
                <c:pt idx="2">
                  <c:v>38</c:v>
                </c:pt>
                <c:pt idx="3">
                  <c:v>34</c:v>
                </c:pt>
                <c:pt idx="4">
                  <c:v>15</c:v>
                </c:pt>
              </c:numCache>
            </c:numRef>
          </c:val>
          <c:extLst>
            <c:ext xmlns:c16="http://schemas.microsoft.com/office/drawing/2014/chart" uri="{C3380CC4-5D6E-409C-BE32-E72D297353CC}">
              <c16:uniqueId val="{00000001-E6F9-4D3D-9730-8FDC32675D22}"/>
            </c:ext>
          </c:extLst>
        </c:ser>
        <c:ser>
          <c:idx val="2"/>
          <c:order val="2"/>
          <c:tx>
            <c:strRef>
              <c:f>'Raub 216, 217'!$A$7</c:f>
              <c:strCache>
                <c:ptCount val="1"/>
                <c:pt idx="0">
                  <c:v>S 54</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217'!$G$7:$K$7</c:f>
            </c:numRef>
          </c:val>
          <c:extLst>
            <c:ext xmlns:c16="http://schemas.microsoft.com/office/drawing/2014/chart" uri="{C3380CC4-5D6E-409C-BE32-E72D297353CC}">
              <c16:uniqueId val="{00000002-E6F9-4D3D-9730-8FDC32675D22}"/>
            </c:ext>
          </c:extLst>
        </c:ser>
        <c:ser>
          <c:idx val="3"/>
          <c:order val="3"/>
          <c:tx>
            <c:strRef>
              <c:f>'Raub 216, 217'!$A$8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'Raub 216, 217'!$G$4:$K$4</c:f>
              <c:numCache>
                <c:formatCode>General</c:formatCode>
                <c:ptCount val="5"/>
                <c:pt idx="0">
                  <c:v>2016</c:v>
                </c:pt>
                <c:pt idx="1">
                  <c:v>2017</c:v>
                </c:pt>
                <c:pt idx="2">
                  <c:v>2018</c:v>
                </c:pt>
                <c:pt idx="3">
                  <c:v>2019</c:v>
                </c:pt>
                <c:pt idx="4">
                  <c:v>2020</c:v>
                </c:pt>
              </c:numCache>
            </c:numRef>
          </c:cat>
          <c:val>
            <c:numRef>
              <c:f>'Raub 216, 217'!$G$8:$K$8</c:f>
              <c:numCache>
                <c:formatCode>General</c:formatCode>
                <c:ptCount val="5"/>
                <c:pt idx="0">
                  <c:v>38</c:v>
                </c:pt>
                <c:pt idx="1">
                  <c:v>42</c:v>
                </c:pt>
                <c:pt idx="2">
                  <c:v>39</c:v>
                </c:pt>
                <c:pt idx="3">
                  <c:v>28</c:v>
                </c:pt>
                <c:pt idx="4">
                  <c:v>19</c:v>
                </c:pt>
              </c:numCache>
            </c:numRef>
          </c:val>
          <c:extLst>
            <c:ext xmlns:c16="http://schemas.microsoft.com/office/drawing/2014/chart" uri="{C3380CC4-5D6E-409C-BE32-E72D297353CC}">
              <c16:uniqueId val="{00000003-E6F9-4D3D-9730-8FDC32675D22}"/>
            </c:ext>
          </c:extLst>
        </c:ser>
        <c:ser>
          <c:idx val="4"/>
          <c:order val="4"/>
          <c:tx>
            <c:strRef>
              <c:f>'Raub 216, 217'!$A$9</c:f>
              <c:strCache>
                <c:ptCount val="1"/>
                <c:pt idx="0">
                  <c:v>S 5</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217'!$G$9:$K$9</c:f>
            </c:numRef>
          </c:val>
          <c:extLst>
            <c:ext xmlns:c16="http://schemas.microsoft.com/office/drawing/2014/chart" uri="{C3380CC4-5D6E-409C-BE32-E72D297353CC}">
              <c16:uniqueId val="{00000004-E6F9-4D3D-9730-8FDC32675D22}"/>
            </c:ext>
          </c:extLst>
        </c:ser>
        <c:ser>
          <c:idx val="5"/>
          <c:order val="5"/>
          <c:tx>
            <c:strRef>
              <c:f>'Raub 216, 217'!$A$10</c:f>
              <c:strCache>
                <c:ptCount val="1"/>
                <c:pt idx="0">
                  <c:v>E5/ Mitte</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217'!$G$10:$K$10</c:f>
            </c:numRef>
          </c:val>
          <c:extLst>
            <c:ext xmlns:c16="http://schemas.microsoft.com/office/drawing/2014/chart" uri="{C3380CC4-5D6E-409C-BE32-E72D297353CC}">
              <c16:uniqueId val="{00000005-E6F9-4D3D-9730-8FDC32675D22}"/>
            </c:ext>
          </c:extLst>
        </c:ser>
        <c:ser>
          <c:idx val="7"/>
          <c:order val="7"/>
          <c:tx>
            <c:strRef>
              <c:f>'Raub 216, 217'!$A$12</c:f>
              <c:strCache>
                <c:ptCount val="1"/>
                <c:pt idx="0">
                  <c:v>E 6</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217'!$G$12:$K$12</c:f>
            </c:numRef>
          </c:val>
          <c:extLst>
            <c:ext xmlns:c16="http://schemas.microsoft.com/office/drawing/2014/chart" uri="{C3380CC4-5D6E-409C-BE32-E72D297353CC}">
              <c16:uniqueId val="{00000006-E6F9-4D3D-9730-8FDC32675D22}"/>
            </c:ext>
          </c:extLst>
        </c:ser>
        <c:ser>
          <c:idx val="8"/>
          <c:order val="8"/>
          <c:tx>
            <c:strRef>
              <c:f>'Raub 216, 217'!$A$13</c:f>
              <c:strCache>
                <c:ptCount val="1"/>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217'!$G$13:$K$13</c:f>
            </c:numRef>
          </c:val>
          <c:extLst>
            <c:ext xmlns:c16="http://schemas.microsoft.com/office/drawing/2014/chart" uri="{C3380CC4-5D6E-409C-BE32-E72D297353CC}">
              <c16:uniqueId val="{00000007-E6F9-4D3D-9730-8FDC32675D22}"/>
            </c:ext>
          </c:extLst>
        </c:ser>
        <c:ser>
          <c:idx val="9"/>
          <c:order val="9"/>
          <c:tx>
            <c:strRef>
              <c:f>'Raub 216, 217'!$A$14</c:f>
              <c:strCache>
                <c:ptCount val="1"/>
                <c:pt idx="0">
                  <c:v>S 71</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217'!$G$14:$K$14</c:f>
            </c:numRef>
          </c:val>
          <c:extLst>
            <c:ext xmlns:c16="http://schemas.microsoft.com/office/drawing/2014/chart" uri="{C3380CC4-5D6E-409C-BE32-E72D297353CC}">
              <c16:uniqueId val="{00000008-E6F9-4D3D-9730-8FDC32675D22}"/>
            </c:ext>
          </c:extLst>
        </c:ser>
        <c:ser>
          <c:idx val="10"/>
          <c:order val="10"/>
          <c:tx>
            <c:strRef>
              <c:f>'Raub 216, 217'!$A$15</c:f>
              <c:strCache>
                <c:ptCount val="1"/>
                <c:pt idx="0">
                  <c:v>S 72</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217'!$G$15:$K$15</c:f>
            </c:numRef>
          </c:val>
          <c:extLst>
            <c:ext xmlns:c16="http://schemas.microsoft.com/office/drawing/2014/chart" uri="{C3380CC4-5D6E-409C-BE32-E72D297353CC}">
              <c16:uniqueId val="{00000009-E6F9-4D3D-9730-8FDC32675D22}"/>
            </c:ext>
          </c:extLst>
        </c:ser>
        <c:ser>
          <c:idx val="11"/>
          <c:order val="11"/>
          <c:tx>
            <c:strRef>
              <c:f>'Raub 216, 217'!$A$16</c:f>
              <c:strCache>
                <c:ptCount val="1"/>
                <c:pt idx="0">
                  <c:v>S 73</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217'!$G$16:$K$16</c:f>
            </c:numRef>
          </c:val>
          <c:extLst>
            <c:ext xmlns:c16="http://schemas.microsoft.com/office/drawing/2014/chart" uri="{C3380CC4-5D6E-409C-BE32-E72D297353CC}">
              <c16:uniqueId val="{0000000A-E6F9-4D3D-9730-8FDC32675D22}"/>
            </c:ext>
          </c:extLst>
        </c:ser>
        <c:ser>
          <c:idx val="12"/>
          <c:order val="12"/>
          <c:tx>
            <c:strRef>
              <c:f>'Raub 216, 217'!$A$17</c:f>
              <c:strCache>
                <c:ptCount val="1"/>
                <c:pt idx="0">
                  <c:v>S 74</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217'!$G$17:$K$17</c:f>
            </c:numRef>
          </c:val>
          <c:extLst>
            <c:ext xmlns:c16="http://schemas.microsoft.com/office/drawing/2014/chart" uri="{C3380CC4-5D6E-409C-BE32-E72D297353CC}">
              <c16:uniqueId val="{0000000B-E6F9-4D3D-9730-8FDC32675D22}"/>
            </c:ext>
          </c:extLst>
        </c:ser>
        <c:ser>
          <c:idx val="13"/>
          <c:order val="13"/>
          <c:tx>
            <c:strRef>
              <c:f>'Raub 216, 217'!$A$18</c:f>
              <c:strCache>
                <c:ptCount val="1"/>
                <c:pt idx="0">
                  <c:v>E5/ Süd</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217'!$G$18:$K$18</c:f>
            </c:numRef>
          </c:val>
          <c:extLst>
            <c:ext xmlns:c16="http://schemas.microsoft.com/office/drawing/2014/chart" uri="{C3380CC4-5D6E-409C-BE32-E72D297353CC}">
              <c16:uniqueId val="{0000000C-E6F9-4D3D-9730-8FDC32675D22}"/>
            </c:ext>
          </c:extLst>
        </c:ser>
        <c:ser>
          <c:idx val="14"/>
          <c:order val="14"/>
          <c:tx>
            <c:strRef>
              <c:f>'Raub 216, 217'!$A$19</c:f>
              <c:strCache>
                <c:ptCount val="1"/>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217'!$G$19:$K$19</c:f>
            </c:numRef>
          </c:val>
          <c:extLst>
            <c:ext xmlns:c16="http://schemas.microsoft.com/office/drawing/2014/chart" uri="{C3380CC4-5D6E-409C-BE32-E72D297353CC}">
              <c16:uniqueId val="{0000000D-E6F9-4D3D-9730-8FDC32675D22}"/>
            </c:ext>
          </c:extLst>
        </c:ser>
        <c:ser>
          <c:idx val="15"/>
          <c:order val="15"/>
          <c:tx>
            <c:strRef>
              <c:f>'Raub 216, 217'!$A$20</c:f>
              <c:strCache>
                <c:ptCount val="1"/>
                <c:pt idx="0">
                  <c:v>E5/ Gesamt</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217'!$G$20:$K$20</c:f>
            </c:numRef>
          </c:val>
          <c:extLst>
            <c:ext xmlns:c16="http://schemas.microsoft.com/office/drawing/2014/chart" uri="{C3380CC4-5D6E-409C-BE32-E72D297353CC}">
              <c16:uniqueId val="{0000000E-E6F9-4D3D-9730-8FDC32675D22}"/>
            </c:ext>
          </c:extLst>
        </c:ser>
        <c:ser>
          <c:idx val="16"/>
          <c:order val="16"/>
          <c:tx>
            <c:strRef>
              <c:f>'Raub 216, 217'!$A$21</c:f>
              <c:strCache>
                <c:ptCount val="1"/>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217'!$G$21:$K$21</c:f>
            </c:numRef>
          </c:val>
          <c:extLst>
            <c:ext xmlns:c16="http://schemas.microsoft.com/office/drawing/2014/chart" uri="{C3380CC4-5D6E-409C-BE32-E72D297353CC}">
              <c16:uniqueId val="{0000000F-E6F9-4D3D-9730-8FDC32675D22}"/>
            </c:ext>
          </c:extLst>
        </c:ser>
        <c:ser>
          <c:idx val="17"/>
          <c:order val="17"/>
          <c:tx>
            <c:strRef>
              <c:f>'Raub 216, 217'!$A$22</c:f>
              <c:strCache>
                <c:ptCount val="1"/>
                <c:pt idx="0">
                  <c:v>E7/ Nord</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217'!$G$22:$K$22</c:f>
            </c:numRef>
          </c:val>
          <c:extLst>
            <c:ext xmlns:c16="http://schemas.microsoft.com/office/drawing/2014/chart" uri="{C3380CC4-5D6E-409C-BE32-E72D297353CC}">
              <c16:uniqueId val="{00000010-E6F9-4D3D-9730-8FDC32675D22}"/>
            </c:ext>
          </c:extLst>
        </c:ser>
        <c:ser>
          <c:idx val="18"/>
          <c:order val="18"/>
          <c:tx>
            <c:strRef>
              <c:f>'Raub 216, 217'!$A$23</c:f>
              <c:strCache>
                <c:ptCount val="1"/>
                <c:pt idx="0">
                  <c:v>E 7/ Nord1</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217'!$G$23:$K$23</c:f>
            </c:numRef>
          </c:val>
          <c:extLst>
            <c:ext xmlns:c16="http://schemas.microsoft.com/office/drawing/2014/chart" uri="{C3380CC4-5D6E-409C-BE32-E72D297353CC}">
              <c16:uniqueId val="{00000011-E6F9-4D3D-9730-8FDC32675D22}"/>
            </c:ext>
          </c:extLst>
        </c:ser>
        <c:ser>
          <c:idx val="19"/>
          <c:order val="19"/>
          <c:tx>
            <c:strRef>
              <c:f>'Raub 216, 217'!$A$24</c:f>
              <c:strCache>
                <c:ptCount val="1"/>
                <c:pt idx="0">
                  <c:v>E 7/ Nord2</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217'!$G$24:$K$24</c:f>
            </c:numRef>
          </c:val>
          <c:extLst>
            <c:ext xmlns:c16="http://schemas.microsoft.com/office/drawing/2014/chart" uri="{C3380CC4-5D6E-409C-BE32-E72D297353CC}">
              <c16:uniqueId val="{00000012-E6F9-4D3D-9730-8FDC32675D22}"/>
            </c:ext>
          </c:extLst>
        </c:ser>
        <c:ser>
          <c:idx val="20"/>
          <c:order val="20"/>
          <c:tx>
            <c:strRef>
              <c:f>'Raub 216, 217'!$A$25</c:f>
              <c:strCache>
                <c:ptCount val="1"/>
                <c:pt idx="0">
                  <c:v>E 7/ Nord3</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217'!$G$25:$K$25</c:f>
            </c:numRef>
          </c:val>
          <c:extLst>
            <c:ext xmlns:c16="http://schemas.microsoft.com/office/drawing/2014/chart" uri="{C3380CC4-5D6E-409C-BE32-E72D297353CC}">
              <c16:uniqueId val="{00000013-E6F9-4D3D-9730-8FDC32675D22}"/>
            </c:ext>
          </c:extLst>
        </c:ser>
        <c:ser>
          <c:idx val="21"/>
          <c:order val="21"/>
          <c:tx>
            <c:strRef>
              <c:f>'Raub 216, 217'!$A$26</c:f>
              <c:strCache>
                <c:ptCount val="1"/>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217'!$G$26:$K$26</c:f>
            </c:numRef>
          </c:val>
          <c:extLst>
            <c:ext xmlns:c16="http://schemas.microsoft.com/office/drawing/2014/chart" uri="{C3380CC4-5D6E-409C-BE32-E72D297353CC}">
              <c16:uniqueId val="{00000014-E6F9-4D3D-9730-8FDC32675D22}"/>
            </c:ext>
          </c:extLst>
        </c:ser>
        <c:ser>
          <c:idx val="22"/>
          <c:order val="22"/>
          <c:tx>
            <c:strRef>
              <c:f>'Raub 216, 217'!$A$27</c:f>
              <c:strCache>
                <c:ptCount val="1"/>
                <c:pt idx="0">
                  <c:v>E7/ Gesamt</c:v>
                </c:pt>
              </c:strCache>
            </c:strRef>
          </c:tx>
          <c:invertIfNegative val="0"/>
          <c:cat>
            <c:numRef>
              <c:f>'Raub 216, 217'!$G$4:$K$4</c:f>
              <c:numCache>
                <c:formatCode>General</c:formatCode>
                <c:ptCount val="5"/>
                <c:pt idx="0">
                  <c:v>2016</c:v>
                </c:pt>
                <c:pt idx="1">
                  <c:v>2017</c:v>
                </c:pt>
                <c:pt idx="2">
                  <c:v>2018</c:v>
                </c:pt>
                <c:pt idx="3">
                  <c:v>2019</c:v>
                </c:pt>
                <c:pt idx="4">
                  <c:v>2020</c:v>
                </c:pt>
              </c:numCache>
            </c:numRef>
          </c:cat>
          <c:val>
            <c:numRef>
              <c:f>'Raub 216, 217'!$G$27:$K$27</c:f>
            </c:numRef>
          </c:val>
          <c:extLst>
            <c:ext xmlns:c16="http://schemas.microsoft.com/office/drawing/2014/chart" uri="{C3380CC4-5D6E-409C-BE32-E72D297353CC}">
              <c16:uniqueId val="{00000015-E6F9-4D3D-9730-8FDC32675D22}"/>
            </c:ext>
          </c:extLst>
        </c:ser>
        <c:dLbls>
          <c:showLegendKey val="0"/>
          <c:showVal val="0"/>
          <c:showCatName val="0"/>
          <c:showSerName val="0"/>
          <c:showPercent val="0"/>
          <c:showBubbleSize val="0"/>
        </c:dLbls>
        <c:gapWidth val="150"/>
        <c:axId val="254135680"/>
        <c:axId val="254137472"/>
      </c:barChart>
      <c:lineChart>
        <c:grouping val="standard"/>
        <c:varyColors val="0"/>
        <c:ser>
          <c:idx val="6"/>
          <c:order val="6"/>
          <c:tx>
            <c:strRef>
              <c:f>'Raub 216, 217'!$A$11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'Raub 216, 217'!$G$4:$K$4</c:f>
              <c:numCache>
                <c:formatCode>General</c:formatCode>
                <c:ptCount val="5"/>
                <c:pt idx="0">
                  <c:v>2016</c:v>
                </c:pt>
                <c:pt idx="1">
                  <c:v>2017</c:v>
                </c:pt>
                <c:pt idx="2">
                  <c:v>2018</c:v>
                </c:pt>
                <c:pt idx="3">
                  <c:v>2019</c:v>
                </c:pt>
                <c:pt idx="4">
                  <c:v>2020</c:v>
                </c:pt>
              </c:numCache>
            </c:numRef>
          </c:cat>
          <c:val>
            <c:numRef>
              <c:f>'Raub 216, 217'!$G$11:$K$11</c:f>
              <c:numCache>
                <c:formatCode>General</c:formatCode>
                <c:ptCount val="5"/>
                <c:pt idx="0">
                  <c:v>90</c:v>
                </c:pt>
                <c:pt idx="1">
                  <c:v>89</c:v>
                </c:pt>
                <c:pt idx="2">
                  <c:v>77</c:v>
                </c:pt>
                <c:pt idx="3">
                  <c:v>62</c:v>
                </c:pt>
                <c:pt idx="4">
                  <c:v>34</c:v>
                </c:pt>
              </c:numCache>
            </c:numRef>
          </c:val>
          <c:smooth val="0"/>
          <c:extLst>
            <c:ext xmlns:c16="http://schemas.microsoft.com/office/drawing/2014/chart" uri="{C3380CC4-5D6E-409C-BE32-E72D297353CC}">
              <c16:uniqueId val="{00000016-E6F9-4D3D-9730-8FDC32675D22}"/>
            </c:ext>
          </c:extLst>
        </c:ser>
        <c:dLbls>
          <c:showLegendKey val="0"/>
          <c:showVal val="0"/>
          <c:showCatName val="0"/>
          <c:showSerName val="0"/>
          <c:showPercent val="0"/>
          <c:showBubbleSize val="0"/>
        </c:dLbls>
        <c:marker val="1"/>
        <c:smooth val="0"/>
        <c:axId val="254135680"/>
        <c:axId val="254137472"/>
      </c:lineChart>
      <c:catAx>
        <c:axId val="254135680"/>
        <c:scaling>
          <c:orientation val="minMax"/>
        </c:scaling>
        <c:delete val="0"/>
        <c:axPos val="b"/>
        <c:numFmt formatCode="General" sourceLinked="1"/>
        <c:majorTickMark val="none"/>
        <c:minorTickMark val="none"/>
        <c:tickLblPos val="nextTo"/>
        <c:crossAx val="254137472"/>
        <c:crosses val="autoZero"/>
        <c:auto val="1"/>
        <c:lblAlgn val="ctr"/>
        <c:lblOffset val="100"/>
        <c:noMultiLvlLbl val="0"/>
      </c:catAx>
      <c:valAx>
        <c:axId val="254137472"/>
        <c:scaling>
          <c:orientation val="minMax"/>
        </c:scaling>
        <c:delete val="0"/>
        <c:axPos val="l"/>
        <c:majorGridlines/>
        <c:numFmt formatCode="General" sourceLinked="1"/>
        <c:majorTickMark val="none"/>
        <c:minorTickMark val="none"/>
        <c:tickLblPos val="nextTo"/>
        <c:crossAx val="254135680"/>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smtClean="0">
                <a:effectLst/>
              </a:rPr>
              <a:t>Körperverletzung gesamt – PK West</a:t>
            </a:r>
            <a:endParaRPr lang="de-DE" dirty="0">
              <a:effectLst/>
            </a:endParaRPr>
          </a:p>
          <a:p>
            <a:pPr>
              <a:defRPr/>
            </a:pPr>
            <a:r>
              <a:rPr lang="de-DE" sz="900" b="0" i="0" baseline="0" dirty="0">
                <a:effectLst/>
                <a:latin typeface="+mn-lt"/>
              </a:rPr>
              <a:t>2016 bis 2020 lt. PKS 220*</a:t>
            </a:r>
            <a:endParaRPr lang="de-DE" sz="900" b="0" dirty="0">
              <a:effectLst/>
              <a:latin typeface="+mn-lt"/>
            </a:endParaRPr>
          </a:p>
        </c:rich>
      </c:tx>
      <c:overlay val="0"/>
    </c:title>
    <c:autoTitleDeleted val="0"/>
    <c:plotArea>
      <c:layout/>
      <c:barChart>
        <c:barDir val="col"/>
        <c:grouping val="clustered"/>
        <c:varyColors val="0"/>
        <c:ser>
          <c:idx val="0"/>
          <c:order val="0"/>
          <c:tx>
            <c:strRef>
              <c:f>KV!$A$6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KV!$E$4:$K$4</c:f>
              <c:numCache>
                <c:formatCode>General</c:formatCode>
                <c:ptCount val="5"/>
                <c:pt idx="0">
                  <c:v>2016</c:v>
                </c:pt>
                <c:pt idx="1">
                  <c:v>2017</c:v>
                </c:pt>
                <c:pt idx="2">
                  <c:v>2018</c:v>
                </c:pt>
                <c:pt idx="3">
                  <c:v>2019</c:v>
                </c:pt>
                <c:pt idx="4">
                  <c:v>2020</c:v>
                </c:pt>
              </c:numCache>
            </c:numRef>
          </c:cat>
          <c:val>
            <c:numRef>
              <c:f>KV!$E$6:$K$6</c:f>
              <c:numCache>
                <c:formatCode>General</c:formatCode>
                <c:ptCount val="5"/>
                <c:pt idx="0">
                  <c:v>647</c:v>
                </c:pt>
                <c:pt idx="1">
                  <c:v>583</c:v>
                </c:pt>
                <c:pt idx="2">
                  <c:v>502</c:v>
                </c:pt>
                <c:pt idx="3">
                  <c:v>682</c:v>
                </c:pt>
                <c:pt idx="4">
                  <c:v>644</c:v>
                </c:pt>
              </c:numCache>
            </c:numRef>
          </c:val>
          <c:extLst>
            <c:ext xmlns:c16="http://schemas.microsoft.com/office/drawing/2014/chart" uri="{C3380CC4-5D6E-409C-BE32-E72D297353CC}">
              <c16:uniqueId val="{00000000-95BB-454E-B8FF-80D154886CC6}"/>
            </c:ext>
          </c:extLst>
        </c:ser>
        <c:ser>
          <c:idx val="1"/>
          <c:order val="1"/>
          <c:tx>
            <c:strRef>
              <c:f>KV!$A$7</c:f>
              <c:strCache>
                <c:ptCount val="1"/>
                <c:pt idx="0">
                  <c:v>S 54</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KV!$E$7:$K$7</c:f>
            </c:numRef>
          </c:val>
          <c:extLst>
            <c:ext xmlns:c16="http://schemas.microsoft.com/office/drawing/2014/chart" uri="{C3380CC4-5D6E-409C-BE32-E72D297353CC}">
              <c16:uniqueId val="{00000001-95BB-454E-B8FF-80D154886CC6}"/>
            </c:ext>
          </c:extLst>
        </c:ser>
        <c:ser>
          <c:idx val="2"/>
          <c:order val="2"/>
          <c:tx>
            <c:strRef>
              <c:f>KV!$A$8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KV!$E$4:$K$4</c:f>
              <c:numCache>
                <c:formatCode>General</c:formatCode>
                <c:ptCount val="5"/>
                <c:pt idx="0">
                  <c:v>2016</c:v>
                </c:pt>
                <c:pt idx="1">
                  <c:v>2017</c:v>
                </c:pt>
                <c:pt idx="2">
                  <c:v>2018</c:v>
                </c:pt>
                <c:pt idx="3">
                  <c:v>2019</c:v>
                </c:pt>
                <c:pt idx="4">
                  <c:v>2020</c:v>
                </c:pt>
              </c:numCache>
            </c:numRef>
          </c:cat>
          <c:val>
            <c:numRef>
              <c:f>KV!$E$8:$K$8</c:f>
              <c:numCache>
                <c:formatCode>General</c:formatCode>
                <c:ptCount val="5"/>
                <c:pt idx="0">
                  <c:v>651</c:v>
                </c:pt>
                <c:pt idx="1">
                  <c:v>623</c:v>
                </c:pt>
                <c:pt idx="2">
                  <c:v>540</c:v>
                </c:pt>
                <c:pt idx="3">
                  <c:v>549</c:v>
                </c:pt>
                <c:pt idx="4">
                  <c:v>554</c:v>
                </c:pt>
              </c:numCache>
            </c:numRef>
          </c:val>
          <c:extLst>
            <c:ext xmlns:c16="http://schemas.microsoft.com/office/drawing/2014/chart" uri="{C3380CC4-5D6E-409C-BE32-E72D297353CC}">
              <c16:uniqueId val="{00000002-95BB-454E-B8FF-80D154886CC6}"/>
            </c:ext>
          </c:extLst>
        </c:ser>
        <c:ser>
          <c:idx val="3"/>
          <c:order val="3"/>
          <c:tx>
            <c:strRef>
              <c:f>KV!$A$9</c:f>
              <c:strCache>
                <c:ptCount val="1"/>
                <c:pt idx="0">
                  <c:v>S 5</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KV!$E$9:$K$9</c:f>
            </c:numRef>
          </c:val>
          <c:extLst>
            <c:ext xmlns:c16="http://schemas.microsoft.com/office/drawing/2014/chart" uri="{C3380CC4-5D6E-409C-BE32-E72D297353CC}">
              <c16:uniqueId val="{00000003-95BB-454E-B8FF-80D154886CC6}"/>
            </c:ext>
          </c:extLst>
        </c:ser>
        <c:ser>
          <c:idx val="4"/>
          <c:order val="4"/>
          <c:tx>
            <c:strRef>
              <c:f>KV!$A$10</c:f>
              <c:strCache>
                <c:ptCount val="1"/>
                <c:pt idx="0">
                  <c:v>E5/ Mitte</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KV!$E$10:$K$10</c:f>
            </c:numRef>
          </c:val>
          <c:extLst>
            <c:ext xmlns:c16="http://schemas.microsoft.com/office/drawing/2014/chart" uri="{C3380CC4-5D6E-409C-BE32-E72D297353CC}">
              <c16:uniqueId val="{00000004-95BB-454E-B8FF-80D154886CC6}"/>
            </c:ext>
          </c:extLst>
        </c:ser>
        <c:ser>
          <c:idx val="6"/>
          <c:order val="6"/>
          <c:tx>
            <c:strRef>
              <c:f>KV!$A$12</c:f>
              <c:strCache>
                <c:ptCount val="1"/>
                <c:pt idx="0">
                  <c:v>E 6</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KV!$E$12:$K$12</c:f>
            </c:numRef>
          </c:val>
          <c:extLst>
            <c:ext xmlns:c16="http://schemas.microsoft.com/office/drawing/2014/chart" uri="{C3380CC4-5D6E-409C-BE32-E72D297353CC}">
              <c16:uniqueId val="{00000005-95BB-454E-B8FF-80D154886CC6}"/>
            </c:ext>
          </c:extLst>
        </c:ser>
        <c:ser>
          <c:idx val="7"/>
          <c:order val="7"/>
          <c:tx>
            <c:strRef>
              <c:f>KV!$A$13</c:f>
              <c:strCache>
                <c:ptCount val="1"/>
              </c:strCache>
            </c:strRef>
          </c:tx>
          <c:invertIfNegative val="0"/>
          <c:cat>
            <c:numRef>
              <c:f>KV!$E$4:$K$4</c:f>
              <c:numCache>
                <c:formatCode>General</c:formatCode>
                <c:ptCount val="5"/>
                <c:pt idx="0">
                  <c:v>2016</c:v>
                </c:pt>
                <c:pt idx="1">
                  <c:v>2017</c:v>
                </c:pt>
                <c:pt idx="2">
                  <c:v>2018</c:v>
                </c:pt>
                <c:pt idx="3">
                  <c:v>2019</c:v>
                </c:pt>
                <c:pt idx="4">
                  <c:v>2020</c:v>
                </c:pt>
              </c:numCache>
            </c:numRef>
          </c:cat>
          <c:val>
            <c:numRef>
              <c:f>KV!$E$13:$K$13</c:f>
            </c:numRef>
          </c:val>
          <c:extLst>
            <c:ext xmlns:c16="http://schemas.microsoft.com/office/drawing/2014/chart" uri="{C3380CC4-5D6E-409C-BE32-E72D297353CC}">
              <c16:uniqueId val="{00000006-95BB-454E-B8FF-80D154886CC6}"/>
            </c:ext>
          </c:extLst>
        </c:ser>
        <c:ser>
          <c:idx val="8"/>
          <c:order val="8"/>
          <c:tx>
            <c:strRef>
              <c:f>KV!$A$14</c:f>
              <c:strCache>
                <c:ptCount val="1"/>
                <c:pt idx="0">
                  <c:v>S 71</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KV!$E$14:$K$14</c:f>
            </c:numRef>
          </c:val>
          <c:extLst>
            <c:ext xmlns:c16="http://schemas.microsoft.com/office/drawing/2014/chart" uri="{C3380CC4-5D6E-409C-BE32-E72D297353CC}">
              <c16:uniqueId val="{00000007-95BB-454E-B8FF-80D154886CC6}"/>
            </c:ext>
          </c:extLst>
        </c:ser>
        <c:ser>
          <c:idx val="9"/>
          <c:order val="9"/>
          <c:tx>
            <c:strRef>
              <c:f>KV!$A$15</c:f>
              <c:strCache>
                <c:ptCount val="1"/>
                <c:pt idx="0">
                  <c:v>S 72</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KV!$E$15:$K$15</c:f>
            </c:numRef>
          </c:val>
          <c:extLst>
            <c:ext xmlns:c16="http://schemas.microsoft.com/office/drawing/2014/chart" uri="{C3380CC4-5D6E-409C-BE32-E72D297353CC}">
              <c16:uniqueId val="{00000008-95BB-454E-B8FF-80D154886CC6}"/>
            </c:ext>
          </c:extLst>
        </c:ser>
        <c:ser>
          <c:idx val="10"/>
          <c:order val="10"/>
          <c:tx>
            <c:strRef>
              <c:f>KV!$A$16</c:f>
              <c:strCache>
                <c:ptCount val="1"/>
                <c:pt idx="0">
                  <c:v>S 73</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KV!$E$16:$K$16</c:f>
            </c:numRef>
          </c:val>
          <c:extLst>
            <c:ext xmlns:c16="http://schemas.microsoft.com/office/drawing/2014/chart" uri="{C3380CC4-5D6E-409C-BE32-E72D297353CC}">
              <c16:uniqueId val="{00000009-95BB-454E-B8FF-80D154886CC6}"/>
            </c:ext>
          </c:extLst>
        </c:ser>
        <c:ser>
          <c:idx val="11"/>
          <c:order val="11"/>
          <c:tx>
            <c:strRef>
              <c:f>KV!$A$17</c:f>
              <c:strCache>
                <c:ptCount val="1"/>
                <c:pt idx="0">
                  <c:v>S 74</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KV!$E$17:$K$17</c:f>
            </c:numRef>
          </c:val>
          <c:extLst>
            <c:ext xmlns:c16="http://schemas.microsoft.com/office/drawing/2014/chart" uri="{C3380CC4-5D6E-409C-BE32-E72D297353CC}">
              <c16:uniqueId val="{0000000A-95BB-454E-B8FF-80D154886CC6}"/>
            </c:ext>
          </c:extLst>
        </c:ser>
        <c:ser>
          <c:idx val="12"/>
          <c:order val="12"/>
          <c:tx>
            <c:strRef>
              <c:f>KV!$A$18</c:f>
              <c:strCache>
                <c:ptCount val="1"/>
                <c:pt idx="0">
                  <c:v>E5/ Süd</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KV!$E$18:$K$18</c:f>
            </c:numRef>
          </c:val>
          <c:extLst>
            <c:ext xmlns:c16="http://schemas.microsoft.com/office/drawing/2014/chart" uri="{C3380CC4-5D6E-409C-BE32-E72D297353CC}">
              <c16:uniqueId val="{0000000B-95BB-454E-B8FF-80D154886CC6}"/>
            </c:ext>
          </c:extLst>
        </c:ser>
        <c:ser>
          <c:idx val="13"/>
          <c:order val="13"/>
          <c:tx>
            <c:strRef>
              <c:f>KV!$A$19</c:f>
              <c:strCache>
                <c:ptCount val="1"/>
              </c:strCache>
            </c:strRef>
          </c:tx>
          <c:invertIfNegative val="0"/>
          <c:cat>
            <c:numRef>
              <c:f>KV!$E$4:$K$4</c:f>
              <c:numCache>
                <c:formatCode>General</c:formatCode>
                <c:ptCount val="5"/>
                <c:pt idx="0">
                  <c:v>2016</c:v>
                </c:pt>
                <c:pt idx="1">
                  <c:v>2017</c:v>
                </c:pt>
                <c:pt idx="2">
                  <c:v>2018</c:v>
                </c:pt>
                <c:pt idx="3">
                  <c:v>2019</c:v>
                </c:pt>
                <c:pt idx="4">
                  <c:v>2020</c:v>
                </c:pt>
              </c:numCache>
            </c:numRef>
          </c:cat>
          <c:val>
            <c:numRef>
              <c:f>KV!$E$19:$K$19</c:f>
            </c:numRef>
          </c:val>
          <c:extLst>
            <c:ext xmlns:c16="http://schemas.microsoft.com/office/drawing/2014/chart" uri="{C3380CC4-5D6E-409C-BE32-E72D297353CC}">
              <c16:uniqueId val="{0000000C-95BB-454E-B8FF-80D154886CC6}"/>
            </c:ext>
          </c:extLst>
        </c:ser>
        <c:ser>
          <c:idx val="14"/>
          <c:order val="14"/>
          <c:tx>
            <c:strRef>
              <c:f>KV!$A$20</c:f>
              <c:strCache>
                <c:ptCount val="1"/>
                <c:pt idx="0">
                  <c:v>E5/ Gesamt</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KV!$E$20:$K$20</c:f>
            </c:numRef>
          </c:val>
          <c:extLst>
            <c:ext xmlns:c16="http://schemas.microsoft.com/office/drawing/2014/chart" uri="{C3380CC4-5D6E-409C-BE32-E72D297353CC}">
              <c16:uniqueId val="{0000000D-95BB-454E-B8FF-80D154886CC6}"/>
            </c:ext>
          </c:extLst>
        </c:ser>
        <c:ser>
          <c:idx val="15"/>
          <c:order val="15"/>
          <c:tx>
            <c:strRef>
              <c:f>KV!$A$21</c:f>
              <c:strCache>
                <c:ptCount val="1"/>
              </c:strCache>
            </c:strRef>
          </c:tx>
          <c:invertIfNegative val="0"/>
          <c:cat>
            <c:numRef>
              <c:f>KV!$E$4:$K$4</c:f>
              <c:numCache>
                <c:formatCode>General</c:formatCode>
                <c:ptCount val="5"/>
                <c:pt idx="0">
                  <c:v>2016</c:v>
                </c:pt>
                <c:pt idx="1">
                  <c:v>2017</c:v>
                </c:pt>
                <c:pt idx="2">
                  <c:v>2018</c:v>
                </c:pt>
                <c:pt idx="3">
                  <c:v>2019</c:v>
                </c:pt>
                <c:pt idx="4">
                  <c:v>2020</c:v>
                </c:pt>
              </c:numCache>
            </c:numRef>
          </c:cat>
          <c:val>
            <c:numRef>
              <c:f>KV!$E$21:$K$21</c:f>
            </c:numRef>
          </c:val>
          <c:extLst>
            <c:ext xmlns:c16="http://schemas.microsoft.com/office/drawing/2014/chart" uri="{C3380CC4-5D6E-409C-BE32-E72D297353CC}">
              <c16:uniqueId val="{0000000E-95BB-454E-B8FF-80D154886CC6}"/>
            </c:ext>
          </c:extLst>
        </c:ser>
        <c:ser>
          <c:idx val="16"/>
          <c:order val="16"/>
          <c:tx>
            <c:strRef>
              <c:f>KV!$A$22</c:f>
              <c:strCache>
                <c:ptCount val="1"/>
                <c:pt idx="0">
                  <c:v>E7/ Nord</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KV!$E$22:$K$22</c:f>
            </c:numRef>
          </c:val>
          <c:extLst>
            <c:ext xmlns:c16="http://schemas.microsoft.com/office/drawing/2014/chart" uri="{C3380CC4-5D6E-409C-BE32-E72D297353CC}">
              <c16:uniqueId val="{0000000F-95BB-454E-B8FF-80D154886CC6}"/>
            </c:ext>
          </c:extLst>
        </c:ser>
        <c:ser>
          <c:idx val="17"/>
          <c:order val="17"/>
          <c:tx>
            <c:strRef>
              <c:f>KV!$A$23</c:f>
              <c:strCache>
                <c:ptCount val="1"/>
                <c:pt idx="0">
                  <c:v>E 7/ Nord1</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KV!$E$23:$K$23</c:f>
            </c:numRef>
          </c:val>
          <c:extLst>
            <c:ext xmlns:c16="http://schemas.microsoft.com/office/drawing/2014/chart" uri="{C3380CC4-5D6E-409C-BE32-E72D297353CC}">
              <c16:uniqueId val="{00000010-95BB-454E-B8FF-80D154886CC6}"/>
            </c:ext>
          </c:extLst>
        </c:ser>
        <c:ser>
          <c:idx val="18"/>
          <c:order val="18"/>
          <c:tx>
            <c:strRef>
              <c:f>KV!$A$24</c:f>
              <c:strCache>
                <c:ptCount val="1"/>
                <c:pt idx="0">
                  <c:v>E 7/ Nord2</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KV!$E$24:$K$24</c:f>
            </c:numRef>
          </c:val>
          <c:extLst>
            <c:ext xmlns:c16="http://schemas.microsoft.com/office/drawing/2014/chart" uri="{C3380CC4-5D6E-409C-BE32-E72D297353CC}">
              <c16:uniqueId val="{00000011-95BB-454E-B8FF-80D154886CC6}"/>
            </c:ext>
          </c:extLst>
        </c:ser>
        <c:ser>
          <c:idx val="19"/>
          <c:order val="19"/>
          <c:tx>
            <c:strRef>
              <c:f>KV!$A$25</c:f>
              <c:strCache>
                <c:ptCount val="1"/>
                <c:pt idx="0">
                  <c:v>E 7/ Nord3</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KV!$E$25:$K$25</c:f>
            </c:numRef>
          </c:val>
          <c:extLst>
            <c:ext xmlns:c16="http://schemas.microsoft.com/office/drawing/2014/chart" uri="{C3380CC4-5D6E-409C-BE32-E72D297353CC}">
              <c16:uniqueId val="{00000012-95BB-454E-B8FF-80D154886CC6}"/>
            </c:ext>
          </c:extLst>
        </c:ser>
        <c:ser>
          <c:idx val="20"/>
          <c:order val="20"/>
          <c:tx>
            <c:strRef>
              <c:f>KV!$A$26</c:f>
              <c:strCache>
                <c:ptCount val="1"/>
              </c:strCache>
            </c:strRef>
          </c:tx>
          <c:invertIfNegative val="0"/>
          <c:cat>
            <c:numRef>
              <c:f>KV!$E$4:$K$4</c:f>
              <c:numCache>
                <c:formatCode>General</c:formatCode>
                <c:ptCount val="5"/>
                <c:pt idx="0">
                  <c:v>2016</c:v>
                </c:pt>
                <c:pt idx="1">
                  <c:v>2017</c:v>
                </c:pt>
                <c:pt idx="2">
                  <c:v>2018</c:v>
                </c:pt>
                <c:pt idx="3">
                  <c:v>2019</c:v>
                </c:pt>
                <c:pt idx="4">
                  <c:v>2020</c:v>
                </c:pt>
              </c:numCache>
            </c:numRef>
          </c:cat>
          <c:val>
            <c:numRef>
              <c:f>KV!$E$26:$K$26</c:f>
            </c:numRef>
          </c:val>
          <c:extLst>
            <c:ext xmlns:c16="http://schemas.microsoft.com/office/drawing/2014/chart" uri="{C3380CC4-5D6E-409C-BE32-E72D297353CC}">
              <c16:uniqueId val="{00000013-95BB-454E-B8FF-80D154886CC6}"/>
            </c:ext>
          </c:extLst>
        </c:ser>
        <c:ser>
          <c:idx val="21"/>
          <c:order val="21"/>
          <c:tx>
            <c:strRef>
              <c:f>KV!$A$27</c:f>
              <c:strCache>
                <c:ptCount val="1"/>
                <c:pt idx="0">
                  <c:v>E7/ Gesamt</c:v>
                </c:pt>
              </c:strCache>
            </c:strRef>
          </c:tx>
          <c:invertIfNegative val="0"/>
          <c:cat>
            <c:numRef>
              <c:f>KV!$E$4:$K$4</c:f>
              <c:numCache>
                <c:formatCode>General</c:formatCode>
                <c:ptCount val="5"/>
                <c:pt idx="0">
                  <c:v>2016</c:v>
                </c:pt>
                <c:pt idx="1">
                  <c:v>2017</c:v>
                </c:pt>
                <c:pt idx="2">
                  <c:v>2018</c:v>
                </c:pt>
                <c:pt idx="3">
                  <c:v>2019</c:v>
                </c:pt>
                <c:pt idx="4">
                  <c:v>2020</c:v>
                </c:pt>
              </c:numCache>
            </c:numRef>
          </c:cat>
          <c:val>
            <c:numRef>
              <c:f>KV!$E$27:$K$27</c:f>
            </c:numRef>
          </c:val>
          <c:extLst>
            <c:ext xmlns:c16="http://schemas.microsoft.com/office/drawing/2014/chart" uri="{C3380CC4-5D6E-409C-BE32-E72D297353CC}">
              <c16:uniqueId val="{00000014-95BB-454E-B8FF-80D154886CC6}"/>
            </c:ext>
          </c:extLst>
        </c:ser>
        <c:dLbls>
          <c:showLegendKey val="0"/>
          <c:showVal val="0"/>
          <c:showCatName val="0"/>
          <c:showSerName val="0"/>
          <c:showPercent val="0"/>
          <c:showBubbleSize val="0"/>
        </c:dLbls>
        <c:gapWidth val="150"/>
        <c:axId val="203657216"/>
        <c:axId val="203658752"/>
      </c:barChart>
      <c:lineChart>
        <c:grouping val="standard"/>
        <c:varyColors val="0"/>
        <c:ser>
          <c:idx val="5"/>
          <c:order val="5"/>
          <c:tx>
            <c:strRef>
              <c:f>KV!$A$11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KV!$E$4:$K$4</c:f>
              <c:numCache>
                <c:formatCode>General</c:formatCode>
                <c:ptCount val="5"/>
                <c:pt idx="0">
                  <c:v>2016</c:v>
                </c:pt>
                <c:pt idx="1">
                  <c:v>2017</c:v>
                </c:pt>
                <c:pt idx="2">
                  <c:v>2018</c:v>
                </c:pt>
                <c:pt idx="3">
                  <c:v>2019</c:v>
                </c:pt>
                <c:pt idx="4">
                  <c:v>2020</c:v>
                </c:pt>
              </c:numCache>
            </c:numRef>
          </c:cat>
          <c:val>
            <c:numRef>
              <c:f>KV!$E$11:$K$11</c:f>
              <c:numCache>
                <c:formatCode>General</c:formatCode>
                <c:ptCount val="5"/>
                <c:pt idx="0">
                  <c:v>1298</c:v>
                </c:pt>
                <c:pt idx="1">
                  <c:v>1206</c:v>
                </c:pt>
                <c:pt idx="2">
                  <c:v>1042</c:v>
                </c:pt>
                <c:pt idx="3">
                  <c:v>1231</c:v>
                </c:pt>
                <c:pt idx="4">
                  <c:v>1198</c:v>
                </c:pt>
              </c:numCache>
            </c:numRef>
          </c:val>
          <c:smooth val="0"/>
          <c:extLst>
            <c:ext xmlns:c16="http://schemas.microsoft.com/office/drawing/2014/chart" uri="{C3380CC4-5D6E-409C-BE32-E72D297353CC}">
              <c16:uniqueId val="{00000015-95BB-454E-B8FF-80D154886CC6}"/>
            </c:ext>
          </c:extLst>
        </c:ser>
        <c:dLbls>
          <c:showLegendKey val="0"/>
          <c:showVal val="0"/>
          <c:showCatName val="0"/>
          <c:showSerName val="0"/>
          <c:showPercent val="0"/>
          <c:showBubbleSize val="0"/>
        </c:dLbls>
        <c:marker val="1"/>
        <c:smooth val="0"/>
        <c:axId val="203657216"/>
        <c:axId val="203658752"/>
      </c:lineChart>
      <c:catAx>
        <c:axId val="203657216"/>
        <c:scaling>
          <c:orientation val="minMax"/>
        </c:scaling>
        <c:delete val="0"/>
        <c:axPos val="b"/>
        <c:numFmt formatCode="General" sourceLinked="1"/>
        <c:majorTickMark val="none"/>
        <c:minorTickMark val="none"/>
        <c:tickLblPos val="nextTo"/>
        <c:crossAx val="203658752"/>
        <c:crosses val="autoZero"/>
        <c:auto val="1"/>
        <c:lblAlgn val="ctr"/>
        <c:lblOffset val="100"/>
        <c:noMultiLvlLbl val="0"/>
      </c:catAx>
      <c:valAx>
        <c:axId val="203658752"/>
        <c:scaling>
          <c:orientation val="minMax"/>
        </c:scaling>
        <c:delete val="0"/>
        <c:axPos val="l"/>
        <c:majorGridlines/>
        <c:numFmt formatCode="General" sourceLinked="1"/>
        <c:majorTickMark val="none"/>
        <c:minorTickMark val="none"/>
        <c:tickLblPos val="nextTo"/>
        <c:crossAx val="203657216"/>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err="1">
                <a:effectLst/>
              </a:rPr>
              <a:t>gef</a:t>
            </a:r>
            <a:r>
              <a:rPr lang="de-DE" sz="1800" b="1" i="0" baseline="0" dirty="0" smtClean="0">
                <a:effectLst/>
              </a:rPr>
              <a:t>. KV </a:t>
            </a:r>
            <a:r>
              <a:rPr lang="de-DE" sz="1800" b="1" i="0" baseline="0" dirty="0">
                <a:effectLst/>
              </a:rPr>
              <a:t>und schwere </a:t>
            </a:r>
            <a:r>
              <a:rPr lang="de-DE" sz="1800" b="1" i="0" baseline="0" dirty="0" smtClean="0">
                <a:effectLst/>
              </a:rPr>
              <a:t>KV – PK West</a:t>
            </a:r>
            <a:endParaRPr lang="de-DE" dirty="0">
              <a:effectLst/>
            </a:endParaRPr>
          </a:p>
          <a:p>
            <a:pPr>
              <a:defRPr/>
            </a:pPr>
            <a:r>
              <a:rPr lang="de-DE" sz="900" b="0" i="0" baseline="0" dirty="0">
                <a:effectLst/>
                <a:latin typeface="+mn-lt"/>
              </a:rPr>
              <a:t>2016 bis 2020- lt. PKS 222000</a:t>
            </a:r>
            <a:endParaRPr lang="de-DE" sz="900" dirty="0">
              <a:effectLst/>
              <a:latin typeface="+mn-lt"/>
            </a:endParaRPr>
          </a:p>
        </c:rich>
      </c:tx>
      <c:overlay val="0"/>
    </c:title>
    <c:autoTitleDeleted val="0"/>
    <c:plotArea>
      <c:layout/>
      <c:barChart>
        <c:barDir val="col"/>
        <c:grouping val="clustered"/>
        <c:varyColors val="0"/>
        <c:ser>
          <c:idx val="0"/>
          <c:order val="0"/>
          <c:tx>
            <c:strRef>
              <c:f>GefKV!$A$6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GefKV!$F$4:$K$4</c:f>
              <c:numCache>
                <c:formatCode>General</c:formatCode>
                <c:ptCount val="5"/>
                <c:pt idx="0">
                  <c:v>2016</c:v>
                </c:pt>
                <c:pt idx="1">
                  <c:v>2017</c:v>
                </c:pt>
                <c:pt idx="2">
                  <c:v>2018</c:v>
                </c:pt>
                <c:pt idx="3">
                  <c:v>2019</c:v>
                </c:pt>
                <c:pt idx="4">
                  <c:v>2020</c:v>
                </c:pt>
              </c:numCache>
            </c:numRef>
          </c:cat>
          <c:val>
            <c:numRef>
              <c:f>GefKV!$F$6:$K$6</c:f>
              <c:numCache>
                <c:formatCode>General</c:formatCode>
                <c:ptCount val="5"/>
                <c:pt idx="0">
                  <c:v>152</c:v>
                </c:pt>
                <c:pt idx="1">
                  <c:v>127</c:v>
                </c:pt>
                <c:pt idx="2">
                  <c:v>126</c:v>
                </c:pt>
                <c:pt idx="3">
                  <c:v>160</c:v>
                </c:pt>
                <c:pt idx="4">
                  <c:v>158</c:v>
                </c:pt>
              </c:numCache>
            </c:numRef>
          </c:val>
          <c:extLst>
            <c:ext xmlns:c16="http://schemas.microsoft.com/office/drawing/2014/chart" uri="{C3380CC4-5D6E-409C-BE32-E72D297353CC}">
              <c16:uniqueId val="{00000000-4996-420A-A0EC-66C23B6486FA}"/>
            </c:ext>
          </c:extLst>
        </c:ser>
        <c:ser>
          <c:idx val="1"/>
          <c:order val="1"/>
          <c:tx>
            <c:strRef>
              <c:f>GefKV!$A$7</c:f>
              <c:strCache>
                <c:ptCount val="1"/>
                <c:pt idx="0">
                  <c:v>S 54</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GefKV!$F$7:$K$7</c:f>
            </c:numRef>
          </c:val>
          <c:extLst>
            <c:ext xmlns:c16="http://schemas.microsoft.com/office/drawing/2014/chart" uri="{C3380CC4-5D6E-409C-BE32-E72D297353CC}">
              <c16:uniqueId val="{00000001-4996-420A-A0EC-66C23B6486FA}"/>
            </c:ext>
          </c:extLst>
        </c:ser>
        <c:ser>
          <c:idx val="2"/>
          <c:order val="2"/>
          <c:tx>
            <c:strRef>
              <c:f>GefKV!$A$8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GefKV!$F$4:$K$4</c:f>
              <c:numCache>
                <c:formatCode>General</c:formatCode>
                <c:ptCount val="5"/>
                <c:pt idx="0">
                  <c:v>2016</c:v>
                </c:pt>
                <c:pt idx="1">
                  <c:v>2017</c:v>
                </c:pt>
                <c:pt idx="2">
                  <c:v>2018</c:v>
                </c:pt>
                <c:pt idx="3">
                  <c:v>2019</c:v>
                </c:pt>
                <c:pt idx="4">
                  <c:v>2020</c:v>
                </c:pt>
              </c:numCache>
            </c:numRef>
          </c:cat>
          <c:val>
            <c:numRef>
              <c:f>GefKV!$F$8:$K$8</c:f>
              <c:numCache>
                <c:formatCode>General</c:formatCode>
                <c:ptCount val="5"/>
                <c:pt idx="0">
                  <c:v>184</c:v>
                </c:pt>
                <c:pt idx="1">
                  <c:v>162</c:v>
                </c:pt>
                <c:pt idx="2">
                  <c:v>149</c:v>
                </c:pt>
                <c:pt idx="3">
                  <c:v>150</c:v>
                </c:pt>
                <c:pt idx="4">
                  <c:v>145</c:v>
                </c:pt>
              </c:numCache>
            </c:numRef>
          </c:val>
          <c:extLst>
            <c:ext xmlns:c16="http://schemas.microsoft.com/office/drawing/2014/chart" uri="{C3380CC4-5D6E-409C-BE32-E72D297353CC}">
              <c16:uniqueId val="{00000002-4996-420A-A0EC-66C23B6486FA}"/>
            </c:ext>
          </c:extLst>
        </c:ser>
        <c:ser>
          <c:idx val="3"/>
          <c:order val="3"/>
          <c:tx>
            <c:strRef>
              <c:f>GefKV!$A$9</c:f>
              <c:strCache>
                <c:ptCount val="1"/>
                <c:pt idx="0">
                  <c:v>S 5</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GefKV!$F$9:$K$9</c:f>
            </c:numRef>
          </c:val>
          <c:extLst>
            <c:ext xmlns:c16="http://schemas.microsoft.com/office/drawing/2014/chart" uri="{C3380CC4-5D6E-409C-BE32-E72D297353CC}">
              <c16:uniqueId val="{00000003-4996-420A-A0EC-66C23B6486FA}"/>
            </c:ext>
          </c:extLst>
        </c:ser>
        <c:ser>
          <c:idx val="4"/>
          <c:order val="4"/>
          <c:tx>
            <c:strRef>
              <c:f>GefKV!$A$10</c:f>
              <c:strCache>
                <c:ptCount val="1"/>
                <c:pt idx="0">
                  <c:v>E5/ Mitte</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GefKV!$F$10:$K$10</c:f>
            </c:numRef>
          </c:val>
          <c:extLst>
            <c:ext xmlns:c16="http://schemas.microsoft.com/office/drawing/2014/chart" uri="{C3380CC4-5D6E-409C-BE32-E72D297353CC}">
              <c16:uniqueId val="{00000004-4996-420A-A0EC-66C23B6486FA}"/>
            </c:ext>
          </c:extLst>
        </c:ser>
        <c:ser>
          <c:idx val="6"/>
          <c:order val="6"/>
          <c:tx>
            <c:strRef>
              <c:f>GefKV!$A$12</c:f>
              <c:strCache>
                <c:ptCount val="1"/>
                <c:pt idx="0">
                  <c:v>E 6</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GefKV!$F$12:$K$12</c:f>
            </c:numRef>
          </c:val>
          <c:extLst>
            <c:ext xmlns:c16="http://schemas.microsoft.com/office/drawing/2014/chart" uri="{C3380CC4-5D6E-409C-BE32-E72D297353CC}">
              <c16:uniqueId val="{00000005-4996-420A-A0EC-66C23B6486FA}"/>
            </c:ext>
          </c:extLst>
        </c:ser>
        <c:ser>
          <c:idx val="7"/>
          <c:order val="7"/>
          <c:tx>
            <c:strRef>
              <c:f>GefKV!$A$13</c:f>
              <c:strCache>
                <c:ptCount val="1"/>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GefKV!$F$13:$K$13</c:f>
            </c:numRef>
          </c:val>
          <c:extLst>
            <c:ext xmlns:c16="http://schemas.microsoft.com/office/drawing/2014/chart" uri="{C3380CC4-5D6E-409C-BE32-E72D297353CC}">
              <c16:uniqueId val="{00000006-4996-420A-A0EC-66C23B6486FA}"/>
            </c:ext>
          </c:extLst>
        </c:ser>
        <c:ser>
          <c:idx val="8"/>
          <c:order val="8"/>
          <c:tx>
            <c:strRef>
              <c:f>GefKV!$A$14</c:f>
              <c:strCache>
                <c:ptCount val="1"/>
                <c:pt idx="0">
                  <c:v>S 71</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GefKV!$F$14:$K$14</c:f>
            </c:numRef>
          </c:val>
          <c:extLst>
            <c:ext xmlns:c16="http://schemas.microsoft.com/office/drawing/2014/chart" uri="{C3380CC4-5D6E-409C-BE32-E72D297353CC}">
              <c16:uniqueId val="{00000007-4996-420A-A0EC-66C23B6486FA}"/>
            </c:ext>
          </c:extLst>
        </c:ser>
        <c:ser>
          <c:idx val="9"/>
          <c:order val="9"/>
          <c:tx>
            <c:strRef>
              <c:f>GefKV!$A$15</c:f>
              <c:strCache>
                <c:ptCount val="1"/>
                <c:pt idx="0">
                  <c:v>S 72</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GefKV!$F$15:$K$15</c:f>
            </c:numRef>
          </c:val>
          <c:extLst>
            <c:ext xmlns:c16="http://schemas.microsoft.com/office/drawing/2014/chart" uri="{C3380CC4-5D6E-409C-BE32-E72D297353CC}">
              <c16:uniqueId val="{00000008-4996-420A-A0EC-66C23B6486FA}"/>
            </c:ext>
          </c:extLst>
        </c:ser>
        <c:ser>
          <c:idx val="10"/>
          <c:order val="10"/>
          <c:tx>
            <c:strRef>
              <c:f>GefKV!$A$16</c:f>
              <c:strCache>
                <c:ptCount val="1"/>
                <c:pt idx="0">
                  <c:v>S 73</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GefKV!$F$16:$K$16</c:f>
            </c:numRef>
          </c:val>
          <c:extLst>
            <c:ext xmlns:c16="http://schemas.microsoft.com/office/drawing/2014/chart" uri="{C3380CC4-5D6E-409C-BE32-E72D297353CC}">
              <c16:uniqueId val="{00000009-4996-420A-A0EC-66C23B6486FA}"/>
            </c:ext>
          </c:extLst>
        </c:ser>
        <c:ser>
          <c:idx val="11"/>
          <c:order val="11"/>
          <c:tx>
            <c:strRef>
              <c:f>GefKV!$A$17</c:f>
              <c:strCache>
                <c:ptCount val="1"/>
                <c:pt idx="0">
                  <c:v>S 74</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GefKV!$F$17:$K$17</c:f>
            </c:numRef>
          </c:val>
          <c:extLst>
            <c:ext xmlns:c16="http://schemas.microsoft.com/office/drawing/2014/chart" uri="{C3380CC4-5D6E-409C-BE32-E72D297353CC}">
              <c16:uniqueId val="{0000000A-4996-420A-A0EC-66C23B6486FA}"/>
            </c:ext>
          </c:extLst>
        </c:ser>
        <c:ser>
          <c:idx val="12"/>
          <c:order val="12"/>
          <c:tx>
            <c:strRef>
              <c:f>GefKV!$A$18</c:f>
              <c:strCache>
                <c:ptCount val="1"/>
                <c:pt idx="0">
                  <c:v>E5/ Süd</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GefKV!$F$18:$K$18</c:f>
            </c:numRef>
          </c:val>
          <c:extLst>
            <c:ext xmlns:c16="http://schemas.microsoft.com/office/drawing/2014/chart" uri="{C3380CC4-5D6E-409C-BE32-E72D297353CC}">
              <c16:uniqueId val="{0000000B-4996-420A-A0EC-66C23B6486FA}"/>
            </c:ext>
          </c:extLst>
        </c:ser>
        <c:ser>
          <c:idx val="13"/>
          <c:order val="13"/>
          <c:tx>
            <c:strRef>
              <c:f>GefKV!$A$19</c:f>
              <c:strCache>
                <c:ptCount val="1"/>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GefKV!$F$19:$K$19</c:f>
            </c:numRef>
          </c:val>
          <c:extLst>
            <c:ext xmlns:c16="http://schemas.microsoft.com/office/drawing/2014/chart" uri="{C3380CC4-5D6E-409C-BE32-E72D297353CC}">
              <c16:uniqueId val="{0000000C-4996-420A-A0EC-66C23B6486FA}"/>
            </c:ext>
          </c:extLst>
        </c:ser>
        <c:ser>
          <c:idx val="14"/>
          <c:order val="14"/>
          <c:tx>
            <c:strRef>
              <c:f>GefKV!$A$20</c:f>
              <c:strCache>
                <c:ptCount val="1"/>
                <c:pt idx="0">
                  <c:v>E5/ Gesamt</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GefKV!$F$20:$K$20</c:f>
            </c:numRef>
          </c:val>
          <c:extLst>
            <c:ext xmlns:c16="http://schemas.microsoft.com/office/drawing/2014/chart" uri="{C3380CC4-5D6E-409C-BE32-E72D297353CC}">
              <c16:uniqueId val="{0000000D-4996-420A-A0EC-66C23B6486FA}"/>
            </c:ext>
          </c:extLst>
        </c:ser>
        <c:ser>
          <c:idx val="15"/>
          <c:order val="15"/>
          <c:tx>
            <c:strRef>
              <c:f>GefKV!$A$21</c:f>
              <c:strCache>
                <c:ptCount val="1"/>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GefKV!$F$21:$K$21</c:f>
            </c:numRef>
          </c:val>
          <c:extLst>
            <c:ext xmlns:c16="http://schemas.microsoft.com/office/drawing/2014/chart" uri="{C3380CC4-5D6E-409C-BE32-E72D297353CC}">
              <c16:uniqueId val="{0000000E-4996-420A-A0EC-66C23B6486FA}"/>
            </c:ext>
          </c:extLst>
        </c:ser>
        <c:ser>
          <c:idx val="16"/>
          <c:order val="16"/>
          <c:tx>
            <c:strRef>
              <c:f>GefKV!$A$22</c:f>
              <c:strCache>
                <c:ptCount val="1"/>
                <c:pt idx="0">
                  <c:v>E7/ Nord</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GefKV!$F$22:$K$22</c:f>
            </c:numRef>
          </c:val>
          <c:extLst>
            <c:ext xmlns:c16="http://schemas.microsoft.com/office/drawing/2014/chart" uri="{C3380CC4-5D6E-409C-BE32-E72D297353CC}">
              <c16:uniqueId val="{0000000F-4996-420A-A0EC-66C23B6486FA}"/>
            </c:ext>
          </c:extLst>
        </c:ser>
        <c:ser>
          <c:idx val="17"/>
          <c:order val="17"/>
          <c:tx>
            <c:strRef>
              <c:f>GefKV!$A$23</c:f>
              <c:strCache>
                <c:ptCount val="1"/>
                <c:pt idx="0">
                  <c:v>E 7/ Nord1</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GefKV!$F$23:$K$23</c:f>
            </c:numRef>
          </c:val>
          <c:extLst>
            <c:ext xmlns:c16="http://schemas.microsoft.com/office/drawing/2014/chart" uri="{C3380CC4-5D6E-409C-BE32-E72D297353CC}">
              <c16:uniqueId val="{00000010-4996-420A-A0EC-66C23B6486FA}"/>
            </c:ext>
          </c:extLst>
        </c:ser>
        <c:ser>
          <c:idx val="18"/>
          <c:order val="18"/>
          <c:tx>
            <c:strRef>
              <c:f>GefKV!$A$24</c:f>
              <c:strCache>
                <c:ptCount val="1"/>
                <c:pt idx="0">
                  <c:v>E 7/ Nord2</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GefKV!$F$24:$K$24</c:f>
            </c:numRef>
          </c:val>
          <c:extLst>
            <c:ext xmlns:c16="http://schemas.microsoft.com/office/drawing/2014/chart" uri="{C3380CC4-5D6E-409C-BE32-E72D297353CC}">
              <c16:uniqueId val="{00000011-4996-420A-A0EC-66C23B6486FA}"/>
            </c:ext>
          </c:extLst>
        </c:ser>
        <c:ser>
          <c:idx val="19"/>
          <c:order val="19"/>
          <c:tx>
            <c:strRef>
              <c:f>GefKV!$A$25</c:f>
              <c:strCache>
                <c:ptCount val="1"/>
                <c:pt idx="0">
                  <c:v>E 7/ Nord3</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GefKV!$F$25:$K$25</c:f>
            </c:numRef>
          </c:val>
          <c:extLst>
            <c:ext xmlns:c16="http://schemas.microsoft.com/office/drawing/2014/chart" uri="{C3380CC4-5D6E-409C-BE32-E72D297353CC}">
              <c16:uniqueId val="{00000012-4996-420A-A0EC-66C23B6486FA}"/>
            </c:ext>
          </c:extLst>
        </c:ser>
        <c:ser>
          <c:idx val="20"/>
          <c:order val="20"/>
          <c:tx>
            <c:strRef>
              <c:f>GefKV!$A$26</c:f>
              <c:strCache>
                <c:ptCount val="1"/>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GefKV!$F$26:$K$26</c:f>
            </c:numRef>
          </c:val>
          <c:extLst>
            <c:ext xmlns:c16="http://schemas.microsoft.com/office/drawing/2014/chart" uri="{C3380CC4-5D6E-409C-BE32-E72D297353CC}">
              <c16:uniqueId val="{00000013-4996-420A-A0EC-66C23B6486FA}"/>
            </c:ext>
          </c:extLst>
        </c:ser>
        <c:ser>
          <c:idx val="21"/>
          <c:order val="21"/>
          <c:tx>
            <c:strRef>
              <c:f>GefKV!$A$27</c:f>
              <c:strCache>
                <c:ptCount val="1"/>
                <c:pt idx="0">
                  <c:v>E7/ Gesamt</c:v>
                </c:pt>
              </c:strCache>
            </c:strRef>
          </c:tx>
          <c:invertIfNegative val="0"/>
          <c:cat>
            <c:numRef>
              <c:f>GefKV!$F$4:$K$4</c:f>
              <c:numCache>
                <c:formatCode>General</c:formatCode>
                <c:ptCount val="5"/>
                <c:pt idx="0">
                  <c:v>2016</c:v>
                </c:pt>
                <c:pt idx="1">
                  <c:v>2017</c:v>
                </c:pt>
                <c:pt idx="2">
                  <c:v>2018</c:v>
                </c:pt>
                <c:pt idx="3">
                  <c:v>2019</c:v>
                </c:pt>
                <c:pt idx="4">
                  <c:v>2020</c:v>
                </c:pt>
              </c:numCache>
            </c:numRef>
          </c:cat>
          <c:val>
            <c:numRef>
              <c:f>GefKV!$F$27:$K$27</c:f>
            </c:numRef>
          </c:val>
          <c:extLst>
            <c:ext xmlns:c16="http://schemas.microsoft.com/office/drawing/2014/chart" uri="{C3380CC4-5D6E-409C-BE32-E72D297353CC}">
              <c16:uniqueId val="{00000014-4996-420A-A0EC-66C23B6486FA}"/>
            </c:ext>
          </c:extLst>
        </c:ser>
        <c:dLbls>
          <c:showLegendKey val="0"/>
          <c:showVal val="0"/>
          <c:showCatName val="0"/>
          <c:showSerName val="0"/>
          <c:showPercent val="0"/>
          <c:showBubbleSize val="0"/>
        </c:dLbls>
        <c:gapWidth val="150"/>
        <c:axId val="258035072"/>
        <c:axId val="258057344"/>
      </c:barChart>
      <c:lineChart>
        <c:grouping val="standard"/>
        <c:varyColors val="0"/>
        <c:ser>
          <c:idx val="5"/>
          <c:order val="5"/>
          <c:tx>
            <c:strRef>
              <c:f>GefKV!$A$11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GefKV!$F$4:$K$4</c:f>
              <c:numCache>
                <c:formatCode>General</c:formatCode>
                <c:ptCount val="5"/>
                <c:pt idx="0">
                  <c:v>2016</c:v>
                </c:pt>
                <c:pt idx="1">
                  <c:v>2017</c:v>
                </c:pt>
                <c:pt idx="2">
                  <c:v>2018</c:v>
                </c:pt>
                <c:pt idx="3">
                  <c:v>2019</c:v>
                </c:pt>
                <c:pt idx="4">
                  <c:v>2020</c:v>
                </c:pt>
              </c:numCache>
            </c:numRef>
          </c:cat>
          <c:val>
            <c:numRef>
              <c:f>GefKV!$F$11:$K$11</c:f>
              <c:numCache>
                <c:formatCode>General</c:formatCode>
                <c:ptCount val="5"/>
                <c:pt idx="0">
                  <c:v>336</c:v>
                </c:pt>
                <c:pt idx="1">
                  <c:v>289</c:v>
                </c:pt>
                <c:pt idx="2">
                  <c:v>275</c:v>
                </c:pt>
                <c:pt idx="3">
                  <c:v>310</c:v>
                </c:pt>
                <c:pt idx="4">
                  <c:v>303</c:v>
                </c:pt>
              </c:numCache>
            </c:numRef>
          </c:val>
          <c:smooth val="0"/>
          <c:extLst>
            <c:ext xmlns:c16="http://schemas.microsoft.com/office/drawing/2014/chart" uri="{C3380CC4-5D6E-409C-BE32-E72D297353CC}">
              <c16:uniqueId val="{00000015-4996-420A-A0EC-66C23B6486FA}"/>
            </c:ext>
          </c:extLst>
        </c:ser>
        <c:dLbls>
          <c:showLegendKey val="0"/>
          <c:showVal val="0"/>
          <c:showCatName val="0"/>
          <c:showSerName val="0"/>
          <c:showPercent val="0"/>
          <c:showBubbleSize val="0"/>
        </c:dLbls>
        <c:marker val="1"/>
        <c:smooth val="0"/>
        <c:axId val="258035072"/>
        <c:axId val="258057344"/>
      </c:lineChart>
      <c:catAx>
        <c:axId val="258035072"/>
        <c:scaling>
          <c:orientation val="minMax"/>
        </c:scaling>
        <c:delete val="0"/>
        <c:axPos val="b"/>
        <c:numFmt formatCode="General" sourceLinked="1"/>
        <c:majorTickMark val="none"/>
        <c:minorTickMark val="none"/>
        <c:tickLblPos val="nextTo"/>
        <c:crossAx val="258057344"/>
        <c:crosses val="autoZero"/>
        <c:auto val="1"/>
        <c:lblAlgn val="ctr"/>
        <c:lblOffset val="100"/>
        <c:noMultiLvlLbl val="0"/>
      </c:catAx>
      <c:valAx>
        <c:axId val="258057344"/>
        <c:scaling>
          <c:orientation val="minMax"/>
        </c:scaling>
        <c:delete val="0"/>
        <c:axPos val="l"/>
        <c:majorGridlines/>
        <c:numFmt formatCode="General" sourceLinked="1"/>
        <c:majorTickMark val="none"/>
        <c:minorTickMark val="none"/>
        <c:tickLblPos val="nextTo"/>
        <c:crossAx val="258035072"/>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smtClean="0">
                <a:effectLst/>
              </a:rPr>
              <a:t>Wohnungseinbruchdiebstahl – PK West</a:t>
            </a:r>
          </a:p>
          <a:p>
            <a:pPr>
              <a:defRPr/>
            </a:pPr>
            <a:r>
              <a:rPr lang="de-DE" sz="900" b="0" i="0" baseline="0" dirty="0" smtClean="0">
                <a:effectLst/>
                <a:latin typeface="+mn-lt"/>
              </a:rPr>
              <a:t>2016 </a:t>
            </a:r>
            <a:r>
              <a:rPr lang="de-DE" sz="900" b="0" i="0" baseline="0" dirty="0">
                <a:effectLst/>
                <a:latin typeface="+mn-lt"/>
              </a:rPr>
              <a:t>bis 2020 lt. PKS 435*00</a:t>
            </a:r>
            <a:endParaRPr lang="de-DE" sz="900" dirty="0">
              <a:effectLst/>
              <a:latin typeface="+mn-lt"/>
            </a:endParaRPr>
          </a:p>
        </c:rich>
      </c:tx>
      <c:overlay val="0"/>
    </c:title>
    <c:autoTitleDeleted val="0"/>
    <c:plotArea>
      <c:layout/>
      <c:barChart>
        <c:barDir val="col"/>
        <c:grouping val="clustered"/>
        <c:varyColors val="0"/>
        <c:ser>
          <c:idx val="0"/>
          <c:order val="0"/>
          <c:tx>
            <c:strRef>
              <c:f>WED!$A$6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WED!$F$4:$K$4</c:f>
              <c:numCache>
                <c:formatCode>General</c:formatCode>
                <c:ptCount val="5"/>
                <c:pt idx="0">
                  <c:v>2016</c:v>
                </c:pt>
                <c:pt idx="1">
                  <c:v>2017</c:v>
                </c:pt>
                <c:pt idx="2">
                  <c:v>2018</c:v>
                </c:pt>
                <c:pt idx="3">
                  <c:v>2019</c:v>
                </c:pt>
                <c:pt idx="4">
                  <c:v>2020</c:v>
                </c:pt>
              </c:numCache>
            </c:numRef>
          </c:cat>
          <c:val>
            <c:numRef>
              <c:f>WED!$F$6:$K$6</c:f>
              <c:numCache>
                <c:formatCode>General</c:formatCode>
                <c:ptCount val="5"/>
                <c:pt idx="0">
                  <c:v>198</c:v>
                </c:pt>
                <c:pt idx="1">
                  <c:v>176</c:v>
                </c:pt>
                <c:pt idx="2">
                  <c:v>147</c:v>
                </c:pt>
                <c:pt idx="3">
                  <c:v>139</c:v>
                </c:pt>
                <c:pt idx="4">
                  <c:v>109</c:v>
                </c:pt>
              </c:numCache>
            </c:numRef>
          </c:val>
          <c:extLst>
            <c:ext xmlns:c16="http://schemas.microsoft.com/office/drawing/2014/chart" uri="{C3380CC4-5D6E-409C-BE32-E72D297353CC}">
              <c16:uniqueId val="{00000000-3554-46F8-BC91-6DB7E638FEDA}"/>
            </c:ext>
          </c:extLst>
        </c:ser>
        <c:ser>
          <c:idx val="1"/>
          <c:order val="1"/>
          <c:tx>
            <c:strRef>
              <c:f>WED!$A$7</c:f>
              <c:strCache>
                <c:ptCount val="1"/>
                <c:pt idx="0">
                  <c:v>S 54</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WED!$F$7:$K$7</c:f>
            </c:numRef>
          </c:val>
          <c:extLst>
            <c:ext xmlns:c16="http://schemas.microsoft.com/office/drawing/2014/chart" uri="{C3380CC4-5D6E-409C-BE32-E72D297353CC}">
              <c16:uniqueId val="{00000001-3554-46F8-BC91-6DB7E638FEDA}"/>
            </c:ext>
          </c:extLst>
        </c:ser>
        <c:ser>
          <c:idx val="2"/>
          <c:order val="2"/>
          <c:tx>
            <c:strRef>
              <c:f>WED!$A$8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WED!$F$4:$K$4</c:f>
              <c:numCache>
                <c:formatCode>General</c:formatCode>
                <c:ptCount val="5"/>
                <c:pt idx="0">
                  <c:v>2016</c:v>
                </c:pt>
                <c:pt idx="1">
                  <c:v>2017</c:v>
                </c:pt>
                <c:pt idx="2">
                  <c:v>2018</c:v>
                </c:pt>
                <c:pt idx="3">
                  <c:v>2019</c:v>
                </c:pt>
                <c:pt idx="4">
                  <c:v>2020</c:v>
                </c:pt>
              </c:numCache>
            </c:numRef>
          </c:cat>
          <c:val>
            <c:numRef>
              <c:f>WED!$F$8:$K$8</c:f>
              <c:numCache>
                <c:formatCode>General</c:formatCode>
                <c:ptCount val="5"/>
                <c:pt idx="0">
                  <c:v>159</c:v>
                </c:pt>
                <c:pt idx="1">
                  <c:v>154</c:v>
                </c:pt>
                <c:pt idx="2">
                  <c:v>154</c:v>
                </c:pt>
                <c:pt idx="3">
                  <c:v>168</c:v>
                </c:pt>
                <c:pt idx="4">
                  <c:v>99</c:v>
                </c:pt>
              </c:numCache>
            </c:numRef>
          </c:val>
          <c:extLst>
            <c:ext xmlns:c16="http://schemas.microsoft.com/office/drawing/2014/chart" uri="{C3380CC4-5D6E-409C-BE32-E72D297353CC}">
              <c16:uniqueId val="{00000002-3554-46F8-BC91-6DB7E638FEDA}"/>
            </c:ext>
          </c:extLst>
        </c:ser>
        <c:ser>
          <c:idx val="3"/>
          <c:order val="3"/>
          <c:tx>
            <c:strRef>
              <c:f>WED!$A$9</c:f>
              <c:strCache>
                <c:ptCount val="1"/>
                <c:pt idx="0">
                  <c:v>S 5</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WED!$F$9:$K$9</c:f>
            </c:numRef>
          </c:val>
          <c:extLst>
            <c:ext xmlns:c16="http://schemas.microsoft.com/office/drawing/2014/chart" uri="{C3380CC4-5D6E-409C-BE32-E72D297353CC}">
              <c16:uniqueId val="{00000003-3554-46F8-BC91-6DB7E638FEDA}"/>
            </c:ext>
          </c:extLst>
        </c:ser>
        <c:ser>
          <c:idx val="4"/>
          <c:order val="4"/>
          <c:tx>
            <c:strRef>
              <c:f>WED!$A$10</c:f>
              <c:strCache>
                <c:ptCount val="1"/>
                <c:pt idx="0">
                  <c:v>E5/ Mitte</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WED!$F$10:$K$10</c:f>
            </c:numRef>
          </c:val>
          <c:extLst>
            <c:ext xmlns:c16="http://schemas.microsoft.com/office/drawing/2014/chart" uri="{C3380CC4-5D6E-409C-BE32-E72D297353CC}">
              <c16:uniqueId val="{00000004-3554-46F8-BC91-6DB7E638FEDA}"/>
            </c:ext>
          </c:extLst>
        </c:ser>
        <c:ser>
          <c:idx val="6"/>
          <c:order val="6"/>
          <c:tx>
            <c:strRef>
              <c:f>WED!$A$12</c:f>
              <c:strCache>
                <c:ptCount val="1"/>
                <c:pt idx="0">
                  <c:v>E 6</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WED!$F$12:$K$12</c:f>
            </c:numRef>
          </c:val>
          <c:extLst>
            <c:ext xmlns:c16="http://schemas.microsoft.com/office/drawing/2014/chart" uri="{C3380CC4-5D6E-409C-BE32-E72D297353CC}">
              <c16:uniqueId val="{00000005-3554-46F8-BC91-6DB7E638FEDA}"/>
            </c:ext>
          </c:extLst>
        </c:ser>
        <c:ser>
          <c:idx val="7"/>
          <c:order val="7"/>
          <c:tx>
            <c:strRef>
              <c:f>WED!$A$13</c:f>
              <c:strCache>
                <c:ptCount val="1"/>
              </c:strCache>
            </c:strRef>
          </c:tx>
          <c:invertIfNegative val="0"/>
          <c:cat>
            <c:numRef>
              <c:f>WED!$F$4:$K$4</c:f>
              <c:numCache>
                <c:formatCode>General</c:formatCode>
                <c:ptCount val="5"/>
                <c:pt idx="0">
                  <c:v>2016</c:v>
                </c:pt>
                <c:pt idx="1">
                  <c:v>2017</c:v>
                </c:pt>
                <c:pt idx="2">
                  <c:v>2018</c:v>
                </c:pt>
                <c:pt idx="3">
                  <c:v>2019</c:v>
                </c:pt>
                <c:pt idx="4">
                  <c:v>2020</c:v>
                </c:pt>
              </c:numCache>
            </c:numRef>
          </c:cat>
          <c:val>
            <c:numRef>
              <c:f>WED!$F$13:$K$13</c:f>
            </c:numRef>
          </c:val>
          <c:extLst>
            <c:ext xmlns:c16="http://schemas.microsoft.com/office/drawing/2014/chart" uri="{C3380CC4-5D6E-409C-BE32-E72D297353CC}">
              <c16:uniqueId val="{00000006-3554-46F8-BC91-6DB7E638FEDA}"/>
            </c:ext>
          </c:extLst>
        </c:ser>
        <c:ser>
          <c:idx val="8"/>
          <c:order val="8"/>
          <c:tx>
            <c:strRef>
              <c:f>WED!$A$14</c:f>
              <c:strCache>
                <c:ptCount val="1"/>
                <c:pt idx="0">
                  <c:v>S 71</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WED!$F$14:$K$14</c:f>
            </c:numRef>
          </c:val>
          <c:extLst>
            <c:ext xmlns:c16="http://schemas.microsoft.com/office/drawing/2014/chart" uri="{C3380CC4-5D6E-409C-BE32-E72D297353CC}">
              <c16:uniqueId val="{00000007-3554-46F8-BC91-6DB7E638FEDA}"/>
            </c:ext>
          </c:extLst>
        </c:ser>
        <c:ser>
          <c:idx val="9"/>
          <c:order val="9"/>
          <c:tx>
            <c:strRef>
              <c:f>WED!$A$15</c:f>
              <c:strCache>
                <c:ptCount val="1"/>
                <c:pt idx="0">
                  <c:v>S 72</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WED!$F$15:$K$15</c:f>
            </c:numRef>
          </c:val>
          <c:extLst>
            <c:ext xmlns:c16="http://schemas.microsoft.com/office/drawing/2014/chart" uri="{C3380CC4-5D6E-409C-BE32-E72D297353CC}">
              <c16:uniqueId val="{00000008-3554-46F8-BC91-6DB7E638FEDA}"/>
            </c:ext>
          </c:extLst>
        </c:ser>
        <c:ser>
          <c:idx val="10"/>
          <c:order val="10"/>
          <c:tx>
            <c:strRef>
              <c:f>WED!$A$16</c:f>
              <c:strCache>
                <c:ptCount val="1"/>
                <c:pt idx="0">
                  <c:v>S 73</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WED!$F$16:$K$16</c:f>
            </c:numRef>
          </c:val>
          <c:extLst>
            <c:ext xmlns:c16="http://schemas.microsoft.com/office/drawing/2014/chart" uri="{C3380CC4-5D6E-409C-BE32-E72D297353CC}">
              <c16:uniqueId val="{00000009-3554-46F8-BC91-6DB7E638FEDA}"/>
            </c:ext>
          </c:extLst>
        </c:ser>
        <c:ser>
          <c:idx val="11"/>
          <c:order val="11"/>
          <c:tx>
            <c:strRef>
              <c:f>WED!$A$17</c:f>
              <c:strCache>
                <c:ptCount val="1"/>
                <c:pt idx="0">
                  <c:v>S 74</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WED!$F$17:$K$17</c:f>
            </c:numRef>
          </c:val>
          <c:extLst>
            <c:ext xmlns:c16="http://schemas.microsoft.com/office/drawing/2014/chart" uri="{C3380CC4-5D6E-409C-BE32-E72D297353CC}">
              <c16:uniqueId val="{0000000A-3554-46F8-BC91-6DB7E638FEDA}"/>
            </c:ext>
          </c:extLst>
        </c:ser>
        <c:ser>
          <c:idx val="12"/>
          <c:order val="12"/>
          <c:tx>
            <c:strRef>
              <c:f>WED!$A$18</c:f>
              <c:strCache>
                <c:ptCount val="1"/>
                <c:pt idx="0">
                  <c:v>E5/ Süd</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WED!$F$18:$K$18</c:f>
            </c:numRef>
          </c:val>
          <c:extLst>
            <c:ext xmlns:c16="http://schemas.microsoft.com/office/drawing/2014/chart" uri="{C3380CC4-5D6E-409C-BE32-E72D297353CC}">
              <c16:uniqueId val="{0000000B-3554-46F8-BC91-6DB7E638FEDA}"/>
            </c:ext>
          </c:extLst>
        </c:ser>
        <c:ser>
          <c:idx val="13"/>
          <c:order val="13"/>
          <c:tx>
            <c:strRef>
              <c:f>WED!$A$19</c:f>
              <c:strCache>
                <c:ptCount val="1"/>
              </c:strCache>
            </c:strRef>
          </c:tx>
          <c:invertIfNegative val="0"/>
          <c:cat>
            <c:numRef>
              <c:f>WED!$F$4:$K$4</c:f>
              <c:numCache>
                <c:formatCode>General</c:formatCode>
                <c:ptCount val="5"/>
                <c:pt idx="0">
                  <c:v>2016</c:v>
                </c:pt>
                <c:pt idx="1">
                  <c:v>2017</c:v>
                </c:pt>
                <c:pt idx="2">
                  <c:v>2018</c:v>
                </c:pt>
                <c:pt idx="3">
                  <c:v>2019</c:v>
                </c:pt>
                <c:pt idx="4">
                  <c:v>2020</c:v>
                </c:pt>
              </c:numCache>
            </c:numRef>
          </c:cat>
          <c:val>
            <c:numRef>
              <c:f>WED!$F$19:$K$19</c:f>
            </c:numRef>
          </c:val>
          <c:extLst>
            <c:ext xmlns:c16="http://schemas.microsoft.com/office/drawing/2014/chart" uri="{C3380CC4-5D6E-409C-BE32-E72D297353CC}">
              <c16:uniqueId val="{0000000C-3554-46F8-BC91-6DB7E638FEDA}"/>
            </c:ext>
          </c:extLst>
        </c:ser>
        <c:ser>
          <c:idx val="14"/>
          <c:order val="14"/>
          <c:tx>
            <c:strRef>
              <c:f>WED!$A$20</c:f>
              <c:strCache>
                <c:ptCount val="1"/>
                <c:pt idx="0">
                  <c:v>E5/ Gesamt</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WED!$F$20:$K$20</c:f>
            </c:numRef>
          </c:val>
          <c:extLst>
            <c:ext xmlns:c16="http://schemas.microsoft.com/office/drawing/2014/chart" uri="{C3380CC4-5D6E-409C-BE32-E72D297353CC}">
              <c16:uniqueId val="{0000000D-3554-46F8-BC91-6DB7E638FEDA}"/>
            </c:ext>
          </c:extLst>
        </c:ser>
        <c:ser>
          <c:idx val="15"/>
          <c:order val="15"/>
          <c:tx>
            <c:strRef>
              <c:f>WED!$A$21</c:f>
              <c:strCache>
                <c:ptCount val="1"/>
              </c:strCache>
            </c:strRef>
          </c:tx>
          <c:invertIfNegative val="0"/>
          <c:cat>
            <c:numRef>
              <c:f>WED!$F$4:$K$4</c:f>
              <c:numCache>
                <c:formatCode>General</c:formatCode>
                <c:ptCount val="5"/>
                <c:pt idx="0">
                  <c:v>2016</c:v>
                </c:pt>
                <c:pt idx="1">
                  <c:v>2017</c:v>
                </c:pt>
                <c:pt idx="2">
                  <c:v>2018</c:v>
                </c:pt>
                <c:pt idx="3">
                  <c:v>2019</c:v>
                </c:pt>
                <c:pt idx="4">
                  <c:v>2020</c:v>
                </c:pt>
              </c:numCache>
            </c:numRef>
          </c:cat>
          <c:val>
            <c:numRef>
              <c:f>WED!$F$21:$K$21</c:f>
            </c:numRef>
          </c:val>
          <c:extLst>
            <c:ext xmlns:c16="http://schemas.microsoft.com/office/drawing/2014/chart" uri="{C3380CC4-5D6E-409C-BE32-E72D297353CC}">
              <c16:uniqueId val="{0000000E-3554-46F8-BC91-6DB7E638FEDA}"/>
            </c:ext>
          </c:extLst>
        </c:ser>
        <c:ser>
          <c:idx val="16"/>
          <c:order val="16"/>
          <c:tx>
            <c:strRef>
              <c:f>WED!$A$22</c:f>
              <c:strCache>
                <c:ptCount val="1"/>
                <c:pt idx="0">
                  <c:v>E7/ Nord</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WED!$F$22:$K$22</c:f>
            </c:numRef>
          </c:val>
          <c:extLst>
            <c:ext xmlns:c16="http://schemas.microsoft.com/office/drawing/2014/chart" uri="{C3380CC4-5D6E-409C-BE32-E72D297353CC}">
              <c16:uniqueId val="{0000000F-3554-46F8-BC91-6DB7E638FEDA}"/>
            </c:ext>
          </c:extLst>
        </c:ser>
        <c:ser>
          <c:idx val="17"/>
          <c:order val="17"/>
          <c:tx>
            <c:strRef>
              <c:f>WED!$A$23</c:f>
              <c:strCache>
                <c:ptCount val="1"/>
                <c:pt idx="0">
                  <c:v>E 7/ Nord1</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WED!$F$23:$K$23</c:f>
            </c:numRef>
          </c:val>
          <c:extLst>
            <c:ext xmlns:c16="http://schemas.microsoft.com/office/drawing/2014/chart" uri="{C3380CC4-5D6E-409C-BE32-E72D297353CC}">
              <c16:uniqueId val="{00000010-3554-46F8-BC91-6DB7E638FEDA}"/>
            </c:ext>
          </c:extLst>
        </c:ser>
        <c:ser>
          <c:idx val="18"/>
          <c:order val="18"/>
          <c:tx>
            <c:strRef>
              <c:f>WED!$A$24</c:f>
              <c:strCache>
                <c:ptCount val="1"/>
                <c:pt idx="0">
                  <c:v>E 7/ Nord2</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WED!$F$24:$K$24</c:f>
            </c:numRef>
          </c:val>
          <c:extLst>
            <c:ext xmlns:c16="http://schemas.microsoft.com/office/drawing/2014/chart" uri="{C3380CC4-5D6E-409C-BE32-E72D297353CC}">
              <c16:uniqueId val="{00000011-3554-46F8-BC91-6DB7E638FEDA}"/>
            </c:ext>
          </c:extLst>
        </c:ser>
        <c:ser>
          <c:idx val="19"/>
          <c:order val="19"/>
          <c:tx>
            <c:strRef>
              <c:f>WED!$A$25</c:f>
              <c:strCache>
                <c:ptCount val="1"/>
                <c:pt idx="0">
                  <c:v>E 7/ Nord3</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WED!$F$25:$K$25</c:f>
            </c:numRef>
          </c:val>
          <c:extLst>
            <c:ext xmlns:c16="http://schemas.microsoft.com/office/drawing/2014/chart" uri="{C3380CC4-5D6E-409C-BE32-E72D297353CC}">
              <c16:uniqueId val="{00000012-3554-46F8-BC91-6DB7E638FEDA}"/>
            </c:ext>
          </c:extLst>
        </c:ser>
        <c:ser>
          <c:idx val="20"/>
          <c:order val="20"/>
          <c:tx>
            <c:strRef>
              <c:f>WED!$A$26</c:f>
              <c:strCache>
                <c:ptCount val="1"/>
              </c:strCache>
            </c:strRef>
          </c:tx>
          <c:invertIfNegative val="0"/>
          <c:cat>
            <c:numRef>
              <c:f>WED!$F$4:$K$4</c:f>
              <c:numCache>
                <c:formatCode>General</c:formatCode>
                <c:ptCount val="5"/>
                <c:pt idx="0">
                  <c:v>2016</c:v>
                </c:pt>
                <c:pt idx="1">
                  <c:v>2017</c:v>
                </c:pt>
                <c:pt idx="2">
                  <c:v>2018</c:v>
                </c:pt>
                <c:pt idx="3">
                  <c:v>2019</c:v>
                </c:pt>
                <c:pt idx="4">
                  <c:v>2020</c:v>
                </c:pt>
              </c:numCache>
            </c:numRef>
          </c:cat>
          <c:val>
            <c:numRef>
              <c:f>WED!$F$26:$K$26</c:f>
            </c:numRef>
          </c:val>
          <c:extLst>
            <c:ext xmlns:c16="http://schemas.microsoft.com/office/drawing/2014/chart" uri="{C3380CC4-5D6E-409C-BE32-E72D297353CC}">
              <c16:uniqueId val="{00000013-3554-46F8-BC91-6DB7E638FEDA}"/>
            </c:ext>
          </c:extLst>
        </c:ser>
        <c:ser>
          <c:idx val="21"/>
          <c:order val="21"/>
          <c:tx>
            <c:strRef>
              <c:f>WED!$A$27</c:f>
              <c:strCache>
                <c:ptCount val="1"/>
                <c:pt idx="0">
                  <c:v>E7/ Gesamt</c:v>
                </c:pt>
              </c:strCache>
            </c:strRef>
          </c:tx>
          <c:invertIfNegative val="0"/>
          <c:cat>
            <c:numRef>
              <c:f>WED!$F$4:$K$4</c:f>
              <c:numCache>
                <c:formatCode>General</c:formatCode>
                <c:ptCount val="5"/>
                <c:pt idx="0">
                  <c:v>2016</c:v>
                </c:pt>
                <c:pt idx="1">
                  <c:v>2017</c:v>
                </c:pt>
                <c:pt idx="2">
                  <c:v>2018</c:v>
                </c:pt>
                <c:pt idx="3">
                  <c:v>2019</c:v>
                </c:pt>
                <c:pt idx="4">
                  <c:v>2020</c:v>
                </c:pt>
              </c:numCache>
            </c:numRef>
          </c:cat>
          <c:val>
            <c:numRef>
              <c:f>WED!$F$27:$K$27</c:f>
            </c:numRef>
          </c:val>
          <c:extLst>
            <c:ext xmlns:c16="http://schemas.microsoft.com/office/drawing/2014/chart" uri="{C3380CC4-5D6E-409C-BE32-E72D297353CC}">
              <c16:uniqueId val="{00000014-3554-46F8-BC91-6DB7E638FEDA}"/>
            </c:ext>
          </c:extLst>
        </c:ser>
        <c:dLbls>
          <c:showLegendKey val="0"/>
          <c:showVal val="0"/>
          <c:showCatName val="0"/>
          <c:showSerName val="0"/>
          <c:showPercent val="0"/>
          <c:showBubbleSize val="0"/>
        </c:dLbls>
        <c:gapWidth val="150"/>
        <c:axId val="260126208"/>
        <c:axId val="260127744"/>
      </c:barChart>
      <c:lineChart>
        <c:grouping val="standard"/>
        <c:varyColors val="0"/>
        <c:ser>
          <c:idx val="5"/>
          <c:order val="5"/>
          <c:tx>
            <c:strRef>
              <c:f>WED!$A$11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WED!$F$4:$K$4</c:f>
              <c:numCache>
                <c:formatCode>General</c:formatCode>
                <c:ptCount val="5"/>
                <c:pt idx="0">
                  <c:v>2016</c:v>
                </c:pt>
                <c:pt idx="1">
                  <c:v>2017</c:v>
                </c:pt>
                <c:pt idx="2">
                  <c:v>2018</c:v>
                </c:pt>
                <c:pt idx="3">
                  <c:v>2019</c:v>
                </c:pt>
                <c:pt idx="4">
                  <c:v>2020</c:v>
                </c:pt>
              </c:numCache>
            </c:numRef>
          </c:cat>
          <c:val>
            <c:numRef>
              <c:f>WED!$F$11:$K$11</c:f>
              <c:numCache>
                <c:formatCode>General</c:formatCode>
                <c:ptCount val="5"/>
                <c:pt idx="0">
                  <c:v>357</c:v>
                </c:pt>
                <c:pt idx="1">
                  <c:v>330</c:v>
                </c:pt>
                <c:pt idx="2">
                  <c:v>301</c:v>
                </c:pt>
                <c:pt idx="3">
                  <c:v>307</c:v>
                </c:pt>
                <c:pt idx="4">
                  <c:v>208</c:v>
                </c:pt>
              </c:numCache>
            </c:numRef>
          </c:val>
          <c:smooth val="0"/>
          <c:extLst>
            <c:ext xmlns:c16="http://schemas.microsoft.com/office/drawing/2014/chart" uri="{C3380CC4-5D6E-409C-BE32-E72D297353CC}">
              <c16:uniqueId val="{00000015-3554-46F8-BC91-6DB7E638FEDA}"/>
            </c:ext>
          </c:extLst>
        </c:ser>
        <c:dLbls>
          <c:showLegendKey val="0"/>
          <c:showVal val="0"/>
          <c:showCatName val="0"/>
          <c:showSerName val="0"/>
          <c:showPercent val="0"/>
          <c:showBubbleSize val="0"/>
        </c:dLbls>
        <c:marker val="1"/>
        <c:smooth val="0"/>
        <c:axId val="260126208"/>
        <c:axId val="260127744"/>
      </c:lineChart>
      <c:catAx>
        <c:axId val="260126208"/>
        <c:scaling>
          <c:orientation val="minMax"/>
        </c:scaling>
        <c:delete val="0"/>
        <c:axPos val="b"/>
        <c:numFmt formatCode="General" sourceLinked="1"/>
        <c:majorTickMark val="none"/>
        <c:minorTickMark val="none"/>
        <c:tickLblPos val="nextTo"/>
        <c:crossAx val="260127744"/>
        <c:crosses val="autoZero"/>
        <c:auto val="1"/>
        <c:lblAlgn val="ctr"/>
        <c:lblOffset val="100"/>
        <c:noMultiLvlLbl val="0"/>
      </c:catAx>
      <c:valAx>
        <c:axId val="260127744"/>
        <c:scaling>
          <c:orientation val="minMax"/>
        </c:scaling>
        <c:delete val="0"/>
        <c:axPos val="l"/>
        <c:majorGridlines/>
        <c:numFmt formatCode="General" sourceLinked="1"/>
        <c:majorTickMark val="none"/>
        <c:minorTickMark val="none"/>
        <c:tickLblPos val="nextTo"/>
        <c:crossAx val="260126208"/>
        <c:crosses val="autoZero"/>
        <c:crossBetween val="between"/>
      </c:valAx>
    </c:plotArea>
    <c:legend>
      <c:legendPos val="r"/>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smtClean="0">
                <a:effectLst/>
              </a:rPr>
              <a:t>BSD gesamt </a:t>
            </a:r>
            <a:r>
              <a:rPr lang="de-DE" sz="1800" b="1" i="0" baseline="0" dirty="0">
                <a:effectLst/>
              </a:rPr>
              <a:t>in/aus </a:t>
            </a:r>
            <a:r>
              <a:rPr lang="de-DE" sz="1800" b="1" i="0" baseline="0" dirty="0" smtClean="0">
                <a:effectLst/>
              </a:rPr>
              <a:t>Dienst-, Büro-, Fabrikations-, Werkstatt- und Lagerräumen – PK West</a:t>
            </a:r>
            <a:endParaRPr lang="de-DE" dirty="0">
              <a:effectLst/>
            </a:endParaRPr>
          </a:p>
          <a:p>
            <a:pPr>
              <a:defRPr/>
            </a:pPr>
            <a:r>
              <a:rPr lang="de-DE" sz="900" b="0" i="0" u="none" strike="noStrike" baseline="0" dirty="0">
                <a:effectLst/>
              </a:rPr>
              <a:t>2016 bis 2020 lt. </a:t>
            </a:r>
            <a:r>
              <a:rPr lang="de-DE" sz="900" b="0" i="0" baseline="0" dirty="0">
                <a:effectLst/>
                <a:latin typeface="+mn-lt"/>
              </a:rPr>
              <a:t>PKS 410*00</a:t>
            </a:r>
            <a:endParaRPr lang="de-DE" sz="900" b="0" dirty="0">
              <a:effectLst/>
              <a:latin typeface="+mn-lt"/>
            </a:endParaRPr>
          </a:p>
        </c:rich>
      </c:tx>
      <c:overlay val="0"/>
    </c:title>
    <c:autoTitleDeleted val="0"/>
    <c:plotArea>
      <c:layout/>
      <c:barChart>
        <c:barDir val="col"/>
        <c:grouping val="clustered"/>
        <c:varyColors val="0"/>
        <c:ser>
          <c:idx val="0"/>
          <c:order val="0"/>
          <c:tx>
            <c:strRef>
              <c:f>'ED Geschäft'!$A$6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Geschäft'!$F$4:$K$4</c:f>
              <c:numCache>
                <c:formatCode>General</c:formatCode>
                <c:ptCount val="5"/>
                <c:pt idx="0">
                  <c:v>2016</c:v>
                </c:pt>
                <c:pt idx="1">
                  <c:v>2017</c:v>
                </c:pt>
                <c:pt idx="2">
                  <c:v>2018</c:v>
                </c:pt>
                <c:pt idx="3">
                  <c:v>2019</c:v>
                </c:pt>
                <c:pt idx="4">
                  <c:v>2020</c:v>
                </c:pt>
              </c:numCache>
            </c:numRef>
          </c:cat>
          <c:val>
            <c:numRef>
              <c:f>'ED Geschäft'!$F$6:$K$6</c:f>
              <c:numCache>
                <c:formatCode>General</c:formatCode>
                <c:ptCount val="5"/>
                <c:pt idx="0">
                  <c:v>208</c:v>
                </c:pt>
                <c:pt idx="1">
                  <c:v>109</c:v>
                </c:pt>
                <c:pt idx="2">
                  <c:v>63</c:v>
                </c:pt>
                <c:pt idx="3">
                  <c:v>118</c:v>
                </c:pt>
                <c:pt idx="4">
                  <c:v>118</c:v>
                </c:pt>
              </c:numCache>
            </c:numRef>
          </c:val>
          <c:extLst>
            <c:ext xmlns:c16="http://schemas.microsoft.com/office/drawing/2014/chart" uri="{C3380CC4-5D6E-409C-BE32-E72D297353CC}">
              <c16:uniqueId val="{00000000-5D12-4E6F-AE54-C2815C93CD1B}"/>
            </c:ext>
          </c:extLst>
        </c:ser>
        <c:ser>
          <c:idx val="1"/>
          <c:order val="1"/>
          <c:tx>
            <c:strRef>
              <c:f>'ED Geschäft'!$A$7</c:f>
              <c:strCache>
                <c:ptCount val="1"/>
                <c:pt idx="0">
                  <c:v>S 54</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Geschäft'!$F$7:$K$7</c:f>
            </c:numRef>
          </c:val>
          <c:extLst>
            <c:ext xmlns:c16="http://schemas.microsoft.com/office/drawing/2014/chart" uri="{C3380CC4-5D6E-409C-BE32-E72D297353CC}">
              <c16:uniqueId val="{00000001-5D12-4E6F-AE54-C2815C93CD1B}"/>
            </c:ext>
          </c:extLst>
        </c:ser>
        <c:ser>
          <c:idx val="2"/>
          <c:order val="2"/>
          <c:tx>
            <c:strRef>
              <c:f>'ED Geschäft'!$A$8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Geschäft'!$F$4:$K$4</c:f>
              <c:numCache>
                <c:formatCode>General</c:formatCode>
                <c:ptCount val="5"/>
                <c:pt idx="0">
                  <c:v>2016</c:v>
                </c:pt>
                <c:pt idx="1">
                  <c:v>2017</c:v>
                </c:pt>
                <c:pt idx="2">
                  <c:v>2018</c:v>
                </c:pt>
                <c:pt idx="3">
                  <c:v>2019</c:v>
                </c:pt>
                <c:pt idx="4">
                  <c:v>2020</c:v>
                </c:pt>
              </c:numCache>
            </c:numRef>
          </c:cat>
          <c:val>
            <c:numRef>
              <c:f>'ED Geschäft'!$F$8:$K$8</c:f>
              <c:numCache>
                <c:formatCode>General</c:formatCode>
                <c:ptCount val="5"/>
                <c:pt idx="0">
                  <c:v>119</c:v>
                </c:pt>
                <c:pt idx="1">
                  <c:v>108</c:v>
                </c:pt>
                <c:pt idx="2">
                  <c:v>60</c:v>
                </c:pt>
                <c:pt idx="3">
                  <c:v>87</c:v>
                </c:pt>
                <c:pt idx="4">
                  <c:v>129</c:v>
                </c:pt>
              </c:numCache>
            </c:numRef>
          </c:val>
          <c:extLst>
            <c:ext xmlns:c16="http://schemas.microsoft.com/office/drawing/2014/chart" uri="{C3380CC4-5D6E-409C-BE32-E72D297353CC}">
              <c16:uniqueId val="{00000002-5D12-4E6F-AE54-C2815C93CD1B}"/>
            </c:ext>
          </c:extLst>
        </c:ser>
        <c:ser>
          <c:idx val="3"/>
          <c:order val="3"/>
          <c:tx>
            <c:strRef>
              <c:f>'ED Geschäft'!$A$9</c:f>
              <c:strCache>
                <c:ptCount val="1"/>
                <c:pt idx="0">
                  <c:v>S 5</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Geschäft'!$F$9:$K$9</c:f>
            </c:numRef>
          </c:val>
          <c:extLst>
            <c:ext xmlns:c16="http://schemas.microsoft.com/office/drawing/2014/chart" uri="{C3380CC4-5D6E-409C-BE32-E72D297353CC}">
              <c16:uniqueId val="{00000003-5D12-4E6F-AE54-C2815C93CD1B}"/>
            </c:ext>
          </c:extLst>
        </c:ser>
        <c:ser>
          <c:idx val="4"/>
          <c:order val="4"/>
          <c:tx>
            <c:strRef>
              <c:f>'ED Geschäft'!$A$10</c:f>
              <c:strCache>
                <c:ptCount val="1"/>
                <c:pt idx="0">
                  <c:v>E5/ Mitte</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Geschäft'!$F$10:$K$10</c:f>
            </c:numRef>
          </c:val>
          <c:extLst>
            <c:ext xmlns:c16="http://schemas.microsoft.com/office/drawing/2014/chart" uri="{C3380CC4-5D6E-409C-BE32-E72D297353CC}">
              <c16:uniqueId val="{00000004-5D12-4E6F-AE54-C2815C93CD1B}"/>
            </c:ext>
          </c:extLst>
        </c:ser>
        <c:ser>
          <c:idx val="6"/>
          <c:order val="6"/>
          <c:tx>
            <c:strRef>
              <c:f>'ED Geschäft'!$A$12</c:f>
              <c:strCache>
                <c:ptCount val="1"/>
                <c:pt idx="0">
                  <c:v>E 6</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Geschäft'!$F$12:$K$12</c:f>
            </c:numRef>
          </c:val>
          <c:extLst>
            <c:ext xmlns:c16="http://schemas.microsoft.com/office/drawing/2014/chart" uri="{C3380CC4-5D6E-409C-BE32-E72D297353CC}">
              <c16:uniqueId val="{00000005-5D12-4E6F-AE54-C2815C93CD1B}"/>
            </c:ext>
          </c:extLst>
        </c:ser>
        <c:ser>
          <c:idx val="7"/>
          <c:order val="7"/>
          <c:tx>
            <c:strRef>
              <c:f>'ED Geschäft'!$A$13</c:f>
              <c:strCache>
                <c:ptCount val="1"/>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Geschäft'!$F$13:$K$13</c:f>
            </c:numRef>
          </c:val>
          <c:extLst>
            <c:ext xmlns:c16="http://schemas.microsoft.com/office/drawing/2014/chart" uri="{C3380CC4-5D6E-409C-BE32-E72D297353CC}">
              <c16:uniqueId val="{00000006-5D12-4E6F-AE54-C2815C93CD1B}"/>
            </c:ext>
          </c:extLst>
        </c:ser>
        <c:ser>
          <c:idx val="8"/>
          <c:order val="8"/>
          <c:tx>
            <c:strRef>
              <c:f>'ED Geschäft'!$A$14</c:f>
              <c:strCache>
                <c:ptCount val="1"/>
                <c:pt idx="0">
                  <c:v>S 71</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Geschäft'!$F$14:$K$14</c:f>
            </c:numRef>
          </c:val>
          <c:extLst>
            <c:ext xmlns:c16="http://schemas.microsoft.com/office/drawing/2014/chart" uri="{C3380CC4-5D6E-409C-BE32-E72D297353CC}">
              <c16:uniqueId val="{00000007-5D12-4E6F-AE54-C2815C93CD1B}"/>
            </c:ext>
          </c:extLst>
        </c:ser>
        <c:ser>
          <c:idx val="9"/>
          <c:order val="9"/>
          <c:tx>
            <c:strRef>
              <c:f>'ED Geschäft'!$A$15</c:f>
              <c:strCache>
                <c:ptCount val="1"/>
                <c:pt idx="0">
                  <c:v>S 72</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Geschäft'!$F$15:$K$15</c:f>
            </c:numRef>
          </c:val>
          <c:extLst>
            <c:ext xmlns:c16="http://schemas.microsoft.com/office/drawing/2014/chart" uri="{C3380CC4-5D6E-409C-BE32-E72D297353CC}">
              <c16:uniqueId val="{00000008-5D12-4E6F-AE54-C2815C93CD1B}"/>
            </c:ext>
          </c:extLst>
        </c:ser>
        <c:ser>
          <c:idx val="10"/>
          <c:order val="10"/>
          <c:tx>
            <c:strRef>
              <c:f>'ED Geschäft'!$A$16</c:f>
              <c:strCache>
                <c:ptCount val="1"/>
                <c:pt idx="0">
                  <c:v>S 73</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Geschäft'!$F$16:$K$16</c:f>
            </c:numRef>
          </c:val>
          <c:extLst>
            <c:ext xmlns:c16="http://schemas.microsoft.com/office/drawing/2014/chart" uri="{C3380CC4-5D6E-409C-BE32-E72D297353CC}">
              <c16:uniqueId val="{00000009-5D12-4E6F-AE54-C2815C93CD1B}"/>
            </c:ext>
          </c:extLst>
        </c:ser>
        <c:ser>
          <c:idx val="11"/>
          <c:order val="11"/>
          <c:tx>
            <c:strRef>
              <c:f>'ED Geschäft'!$A$17</c:f>
              <c:strCache>
                <c:ptCount val="1"/>
                <c:pt idx="0">
                  <c:v>S 74</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Geschäft'!$F$17:$K$17</c:f>
            </c:numRef>
          </c:val>
          <c:extLst>
            <c:ext xmlns:c16="http://schemas.microsoft.com/office/drawing/2014/chart" uri="{C3380CC4-5D6E-409C-BE32-E72D297353CC}">
              <c16:uniqueId val="{0000000A-5D12-4E6F-AE54-C2815C93CD1B}"/>
            </c:ext>
          </c:extLst>
        </c:ser>
        <c:ser>
          <c:idx val="12"/>
          <c:order val="12"/>
          <c:tx>
            <c:strRef>
              <c:f>'ED Geschäft'!$A$18</c:f>
              <c:strCache>
                <c:ptCount val="1"/>
                <c:pt idx="0">
                  <c:v>E5/ Süd</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Geschäft'!$F$18:$K$18</c:f>
            </c:numRef>
          </c:val>
          <c:extLst>
            <c:ext xmlns:c16="http://schemas.microsoft.com/office/drawing/2014/chart" uri="{C3380CC4-5D6E-409C-BE32-E72D297353CC}">
              <c16:uniqueId val="{0000000B-5D12-4E6F-AE54-C2815C93CD1B}"/>
            </c:ext>
          </c:extLst>
        </c:ser>
        <c:ser>
          <c:idx val="13"/>
          <c:order val="13"/>
          <c:tx>
            <c:strRef>
              <c:f>'ED Geschäft'!$A$19</c:f>
              <c:strCache>
                <c:ptCount val="1"/>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Geschäft'!$F$19:$K$19</c:f>
            </c:numRef>
          </c:val>
          <c:extLst>
            <c:ext xmlns:c16="http://schemas.microsoft.com/office/drawing/2014/chart" uri="{C3380CC4-5D6E-409C-BE32-E72D297353CC}">
              <c16:uniqueId val="{0000000C-5D12-4E6F-AE54-C2815C93CD1B}"/>
            </c:ext>
          </c:extLst>
        </c:ser>
        <c:ser>
          <c:idx val="14"/>
          <c:order val="14"/>
          <c:tx>
            <c:strRef>
              <c:f>'ED Geschäft'!$A$20</c:f>
              <c:strCache>
                <c:ptCount val="1"/>
                <c:pt idx="0">
                  <c:v>E5/ Gesamt</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Geschäft'!$F$20:$K$20</c:f>
            </c:numRef>
          </c:val>
          <c:extLst>
            <c:ext xmlns:c16="http://schemas.microsoft.com/office/drawing/2014/chart" uri="{C3380CC4-5D6E-409C-BE32-E72D297353CC}">
              <c16:uniqueId val="{0000000D-5D12-4E6F-AE54-C2815C93CD1B}"/>
            </c:ext>
          </c:extLst>
        </c:ser>
        <c:ser>
          <c:idx val="15"/>
          <c:order val="15"/>
          <c:tx>
            <c:strRef>
              <c:f>'ED Geschäft'!$A$21</c:f>
              <c:strCache>
                <c:ptCount val="1"/>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Geschäft'!$F$21:$K$21</c:f>
            </c:numRef>
          </c:val>
          <c:extLst>
            <c:ext xmlns:c16="http://schemas.microsoft.com/office/drawing/2014/chart" uri="{C3380CC4-5D6E-409C-BE32-E72D297353CC}">
              <c16:uniqueId val="{0000000E-5D12-4E6F-AE54-C2815C93CD1B}"/>
            </c:ext>
          </c:extLst>
        </c:ser>
        <c:ser>
          <c:idx val="16"/>
          <c:order val="16"/>
          <c:tx>
            <c:strRef>
              <c:f>'ED Geschäft'!$A$22</c:f>
              <c:strCache>
                <c:ptCount val="1"/>
                <c:pt idx="0">
                  <c:v>E7/ Nord</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Geschäft'!$F$22:$K$22</c:f>
            </c:numRef>
          </c:val>
          <c:extLst>
            <c:ext xmlns:c16="http://schemas.microsoft.com/office/drawing/2014/chart" uri="{C3380CC4-5D6E-409C-BE32-E72D297353CC}">
              <c16:uniqueId val="{0000000F-5D12-4E6F-AE54-C2815C93CD1B}"/>
            </c:ext>
          </c:extLst>
        </c:ser>
        <c:ser>
          <c:idx val="17"/>
          <c:order val="17"/>
          <c:tx>
            <c:strRef>
              <c:f>'ED Geschäft'!$A$23</c:f>
              <c:strCache>
                <c:ptCount val="1"/>
                <c:pt idx="0">
                  <c:v>E 7/ Nord1</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Geschäft'!$F$23:$K$23</c:f>
            </c:numRef>
          </c:val>
          <c:extLst>
            <c:ext xmlns:c16="http://schemas.microsoft.com/office/drawing/2014/chart" uri="{C3380CC4-5D6E-409C-BE32-E72D297353CC}">
              <c16:uniqueId val="{00000010-5D12-4E6F-AE54-C2815C93CD1B}"/>
            </c:ext>
          </c:extLst>
        </c:ser>
        <c:ser>
          <c:idx val="18"/>
          <c:order val="18"/>
          <c:tx>
            <c:strRef>
              <c:f>'ED Geschäft'!$A$24</c:f>
              <c:strCache>
                <c:ptCount val="1"/>
                <c:pt idx="0">
                  <c:v>E 7/ Nord2</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Geschäft'!$F$24:$K$24</c:f>
            </c:numRef>
          </c:val>
          <c:extLst>
            <c:ext xmlns:c16="http://schemas.microsoft.com/office/drawing/2014/chart" uri="{C3380CC4-5D6E-409C-BE32-E72D297353CC}">
              <c16:uniqueId val="{00000011-5D12-4E6F-AE54-C2815C93CD1B}"/>
            </c:ext>
          </c:extLst>
        </c:ser>
        <c:ser>
          <c:idx val="19"/>
          <c:order val="19"/>
          <c:tx>
            <c:strRef>
              <c:f>'ED Geschäft'!$A$25</c:f>
              <c:strCache>
                <c:ptCount val="1"/>
                <c:pt idx="0">
                  <c:v>E 7/ Nord3</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Geschäft'!$F$25:$K$25</c:f>
            </c:numRef>
          </c:val>
          <c:extLst>
            <c:ext xmlns:c16="http://schemas.microsoft.com/office/drawing/2014/chart" uri="{C3380CC4-5D6E-409C-BE32-E72D297353CC}">
              <c16:uniqueId val="{00000012-5D12-4E6F-AE54-C2815C93CD1B}"/>
            </c:ext>
          </c:extLst>
        </c:ser>
        <c:ser>
          <c:idx val="20"/>
          <c:order val="20"/>
          <c:tx>
            <c:strRef>
              <c:f>'ED Geschäft'!$A$26</c:f>
              <c:strCache>
                <c:ptCount val="1"/>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Geschäft'!$F$26:$K$26</c:f>
            </c:numRef>
          </c:val>
          <c:extLst>
            <c:ext xmlns:c16="http://schemas.microsoft.com/office/drawing/2014/chart" uri="{C3380CC4-5D6E-409C-BE32-E72D297353CC}">
              <c16:uniqueId val="{00000013-5D12-4E6F-AE54-C2815C93CD1B}"/>
            </c:ext>
          </c:extLst>
        </c:ser>
        <c:ser>
          <c:idx val="21"/>
          <c:order val="21"/>
          <c:tx>
            <c:strRef>
              <c:f>'ED Geschäft'!$A$27</c:f>
              <c:strCache>
                <c:ptCount val="1"/>
                <c:pt idx="0">
                  <c:v>E7/ Gesamt</c:v>
                </c:pt>
              </c:strCache>
            </c:strRef>
          </c:tx>
          <c:invertIfNegative val="0"/>
          <c:cat>
            <c:numRef>
              <c:f>'ED Geschäft'!$F$4:$K$4</c:f>
              <c:numCache>
                <c:formatCode>General</c:formatCode>
                <c:ptCount val="5"/>
                <c:pt idx="0">
                  <c:v>2016</c:v>
                </c:pt>
                <c:pt idx="1">
                  <c:v>2017</c:v>
                </c:pt>
                <c:pt idx="2">
                  <c:v>2018</c:v>
                </c:pt>
                <c:pt idx="3">
                  <c:v>2019</c:v>
                </c:pt>
                <c:pt idx="4">
                  <c:v>2020</c:v>
                </c:pt>
              </c:numCache>
            </c:numRef>
          </c:cat>
          <c:val>
            <c:numRef>
              <c:f>'ED Geschäft'!$F$27:$K$27</c:f>
            </c:numRef>
          </c:val>
          <c:extLst>
            <c:ext xmlns:c16="http://schemas.microsoft.com/office/drawing/2014/chart" uri="{C3380CC4-5D6E-409C-BE32-E72D297353CC}">
              <c16:uniqueId val="{00000014-5D12-4E6F-AE54-C2815C93CD1B}"/>
            </c:ext>
          </c:extLst>
        </c:ser>
        <c:dLbls>
          <c:showLegendKey val="0"/>
          <c:showVal val="0"/>
          <c:showCatName val="0"/>
          <c:showSerName val="0"/>
          <c:showPercent val="0"/>
          <c:showBubbleSize val="0"/>
        </c:dLbls>
        <c:gapWidth val="150"/>
        <c:axId val="263706112"/>
        <c:axId val="263707648"/>
      </c:barChart>
      <c:lineChart>
        <c:grouping val="standard"/>
        <c:varyColors val="0"/>
        <c:ser>
          <c:idx val="5"/>
          <c:order val="5"/>
          <c:tx>
            <c:strRef>
              <c:f>'ED Geschäft'!$A$11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Geschäft'!$F$4:$K$4</c:f>
              <c:numCache>
                <c:formatCode>General</c:formatCode>
                <c:ptCount val="5"/>
                <c:pt idx="0">
                  <c:v>2016</c:v>
                </c:pt>
                <c:pt idx="1">
                  <c:v>2017</c:v>
                </c:pt>
                <c:pt idx="2">
                  <c:v>2018</c:v>
                </c:pt>
                <c:pt idx="3">
                  <c:v>2019</c:v>
                </c:pt>
                <c:pt idx="4">
                  <c:v>2020</c:v>
                </c:pt>
              </c:numCache>
            </c:numRef>
          </c:cat>
          <c:val>
            <c:numRef>
              <c:f>'ED Geschäft'!$F$11:$K$11</c:f>
              <c:numCache>
                <c:formatCode>General</c:formatCode>
                <c:ptCount val="5"/>
                <c:pt idx="0">
                  <c:v>327</c:v>
                </c:pt>
                <c:pt idx="1">
                  <c:v>217</c:v>
                </c:pt>
                <c:pt idx="2">
                  <c:v>123</c:v>
                </c:pt>
                <c:pt idx="3">
                  <c:v>205</c:v>
                </c:pt>
                <c:pt idx="4">
                  <c:v>247</c:v>
                </c:pt>
              </c:numCache>
            </c:numRef>
          </c:val>
          <c:smooth val="0"/>
          <c:extLst>
            <c:ext xmlns:c16="http://schemas.microsoft.com/office/drawing/2014/chart" uri="{C3380CC4-5D6E-409C-BE32-E72D297353CC}">
              <c16:uniqueId val="{00000015-5D12-4E6F-AE54-C2815C93CD1B}"/>
            </c:ext>
          </c:extLst>
        </c:ser>
        <c:dLbls>
          <c:showLegendKey val="0"/>
          <c:showVal val="0"/>
          <c:showCatName val="0"/>
          <c:showSerName val="0"/>
          <c:showPercent val="0"/>
          <c:showBubbleSize val="0"/>
        </c:dLbls>
        <c:marker val="1"/>
        <c:smooth val="0"/>
        <c:axId val="263706112"/>
        <c:axId val="263707648"/>
      </c:lineChart>
      <c:catAx>
        <c:axId val="263706112"/>
        <c:scaling>
          <c:orientation val="minMax"/>
        </c:scaling>
        <c:delete val="0"/>
        <c:axPos val="b"/>
        <c:numFmt formatCode="General" sourceLinked="1"/>
        <c:majorTickMark val="none"/>
        <c:minorTickMark val="none"/>
        <c:tickLblPos val="nextTo"/>
        <c:crossAx val="263707648"/>
        <c:crosses val="autoZero"/>
        <c:auto val="1"/>
        <c:lblAlgn val="ctr"/>
        <c:lblOffset val="100"/>
        <c:noMultiLvlLbl val="0"/>
      </c:catAx>
      <c:valAx>
        <c:axId val="263707648"/>
        <c:scaling>
          <c:orientation val="minMax"/>
        </c:scaling>
        <c:delete val="0"/>
        <c:axPos val="l"/>
        <c:majorGridlines/>
        <c:numFmt formatCode="General" sourceLinked="1"/>
        <c:majorTickMark val="none"/>
        <c:minorTickMark val="none"/>
        <c:tickLblPos val="nextTo"/>
        <c:crossAx val="263706112"/>
        <c:crosses val="autoZero"/>
        <c:crossBetween val="between"/>
      </c:valAx>
    </c:plotArea>
    <c:legend>
      <c:legendPos val="r"/>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dirty="0">
                <a:effectLst/>
              </a:rPr>
              <a:t>ED Boden - Keller </a:t>
            </a:r>
            <a:r>
              <a:rPr lang="de-DE" sz="1800" b="1" i="0" baseline="0" dirty="0" smtClean="0">
                <a:effectLst/>
              </a:rPr>
              <a:t>– Waschküchen – PK West</a:t>
            </a:r>
            <a:endParaRPr lang="de-DE" dirty="0">
              <a:effectLst/>
            </a:endParaRPr>
          </a:p>
          <a:p>
            <a:pPr>
              <a:defRPr/>
            </a:pPr>
            <a:r>
              <a:rPr lang="de-DE" sz="900" b="0" i="0" baseline="0" dirty="0">
                <a:effectLst/>
              </a:rPr>
              <a:t>2019 bis 2020 lt. PKS 440*00</a:t>
            </a:r>
            <a:endParaRPr lang="de-DE" sz="900" b="0" dirty="0">
              <a:effectLst/>
            </a:endParaRPr>
          </a:p>
        </c:rich>
      </c:tx>
      <c:overlay val="0"/>
    </c:title>
    <c:autoTitleDeleted val="0"/>
    <c:plotArea>
      <c:layout/>
      <c:barChart>
        <c:barDir val="col"/>
        <c:grouping val="clustered"/>
        <c:varyColors val="0"/>
        <c:ser>
          <c:idx val="0"/>
          <c:order val="0"/>
          <c:tx>
            <c:strRef>
              <c:f>'ED Keller'!$A$6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Keller'!$F$4:$K$4</c:f>
              <c:numCache>
                <c:formatCode>General</c:formatCode>
                <c:ptCount val="5"/>
                <c:pt idx="0">
                  <c:v>2016</c:v>
                </c:pt>
                <c:pt idx="1">
                  <c:v>2017</c:v>
                </c:pt>
                <c:pt idx="2">
                  <c:v>2018</c:v>
                </c:pt>
                <c:pt idx="3">
                  <c:v>2019</c:v>
                </c:pt>
                <c:pt idx="4">
                  <c:v>2020</c:v>
                </c:pt>
              </c:numCache>
            </c:numRef>
          </c:cat>
          <c:val>
            <c:numRef>
              <c:f>'ED Keller'!$F$6:$K$6</c:f>
              <c:numCache>
                <c:formatCode>General</c:formatCode>
                <c:ptCount val="5"/>
                <c:pt idx="0">
                  <c:v>199</c:v>
                </c:pt>
                <c:pt idx="1">
                  <c:v>204</c:v>
                </c:pt>
                <c:pt idx="2">
                  <c:v>162</c:v>
                </c:pt>
                <c:pt idx="3">
                  <c:v>160</c:v>
                </c:pt>
                <c:pt idx="4">
                  <c:v>152</c:v>
                </c:pt>
              </c:numCache>
            </c:numRef>
          </c:val>
          <c:extLst>
            <c:ext xmlns:c16="http://schemas.microsoft.com/office/drawing/2014/chart" uri="{C3380CC4-5D6E-409C-BE32-E72D297353CC}">
              <c16:uniqueId val="{00000000-464F-4985-9B90-DCF77F92454C}"/>
            </c:ext>
          </c:extLst>
        </c:ser>
        <c:ser>
          <c:idx val="1"/>
          <c:order val="1"/>
          <c:tx>
            <c:strRef>
              <c:f>'ED Keller'!$A$7</c:f>
              <c:strCache>
                <c:ptCount val="1"/>
                <c:pt idx="0">
                  <c:v>S 54</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Keller'!$F$7:$K$7</c:f>
            </c:numRef>
          </c:val>
          <c:extLst>
            <c:ext xmlns:c16="http://schemas.microsoft.com/office/drawing/2014/chart" uri="{C3380CC4-5D6E-409C-BE32-E72D297353CC}">
              <c16:uniqueId val="{00000001-464F-4985-9B90-DCF77F92454C}"/>
            </c:ext>
          </c:extLst>
        </c:ser>
        <c:ser>
          <c:idx val="2"/>
          <c:order val="2"/>
          <c:tx>
            <c:strRef>
              <c:f>'ED Keller'!$A$8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Keller'!$F$4:$K$4</c:f>
              <c:numCache>
                <c:formatCode>General</c:formatCode>
                <c:ptCount val="5"/>
                <c:pt idx="0">
                  <c:v>2016</c:v>
                </c:pt>
                <c:pt idx="1">
                  <c:v>2017</c:v>
                </c:pt>
                <c:pt idx="2">
                  <c:v>2018</c:v>
                </c:pt>
                <c:pt idx="3">
                  <c:v>2019</c:v>
                </c:pt>
                <c:pt idx="4">
                  <c:v>2020</c:v>
                </c:pt>
              </c:numCache>
            </c:numRef>
          </c:cat>
          <c:val>
            <c:numRef>
              <c:f>'ED Keller'!$F$8:$K$8</c:f>
              <c:numCache>
                <c:formatCode>General</c:formatCode>
                <c:ptCount val="5"/>
                <c:pt idx="0">
                  <c:v>70</c:v>
                </c:pt>
                <c:pt idx="1">
                  <c:v>98</c:v>
                </c:pt>
                <c:pt idx="2">
                  <c:v>103</c:v>
                </c:pt>
                <c:pt idx="3">
                  <c:v>147</c:v>
                </c:pt>
                <c:pt idx="4">
                  <c:v>53</c:v>
                </c:pt>
              </c:numCache>
            </c:numRef>
          </c:val>
          <c:extLst>
            <c:ext xmlns:c16="http://schemas.microsoft.com/office/drawing/2014/chart" uri="{C3380CC4-5D6E-409C-BE32-E72D297353CC}">
              <c16:uniqueId val="{00000002-464F-4985-9B90-DCF77F92454C}"/>
            </c:ext>
          </c:extLst>
        </c:ser>
        <c:ser>
          <c:idx val="3"/>
          <c:order val="3"/>
          <c:tx>
            <c:strRef>
              <c:f>'ED Keller'!$A$9</c:f>
              <c:strCache>
                <c:ptCount val="1"/>
                <c:pt idx="0">
                  <c:v>S 5</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Keller'!$F$9:$K$9</c:f>
            </c:numRef>
          </c:val>
          <c:extLst>
            <c:ext xmlns:c16="http://schemas.microsoft.com/office/drawing/2014/chart" uri="{C3380CC4-5D6E-409C-BE32-E72D297353CC}">
              <c16:uniqueId val="{00000003-464F-4985-9B90-DCF77F92454C}"/>
            </c:ext>
          </c:extLst>
        </c:ser>
        <c:ser>
          <c:idx val="4"/>
          <c:order val="4"/>
          <c:tx>
            <c:strRef>
              <c:f>'ED Keller'!$A$10</c:f>
              <c:strCache>
                <c:ptCount val="1"/>
                <c:pt idx="0">
                  <c:v>E5/ Mitte</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Keller'!$F$10:$K$10</c:f>
            </c:numRef>
          </c:val>
          <c:extLst>
            <c:ext xmlns:c16="http://schemas.microsoft.com/office/drawing/2014/chart" uri="{C3380CC4-5D6E-409C-BE32-E72D297353CC}">
              <c16:uniqueId val="{00000004-464F-4985-9B90-DCF77F92454C}"/>
            </c:ext>
          </c:extLst>
        </c:ser>
        <c:ser>
          <c:idx val="6"/>
          <c:order val="6"/>
          <c:tx>
            <c:strRef>
              <c:f>'ED Keller'!$A$12</c:f>
              <c:strCache>
                <c:ptCount val="1"/>
                <c:pt idx="0">
                  <c:v>E 6</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Keller'!$F$12:$K$12</c:f>
            </c:numRef>
          </c:val>
          <c:extLst>
            <c:ext xmlns:c16="http://schemas.microsoft.com/office/drawing/2014/chart" uri="{C3380CC4-5D6E-409C-BE32-E72D297353CC}">
              <c16:uniqueId val="{00000005-464F-4985-9B90-DCF77F92454C}"/>
            </c:ext>
          </c:extLst>
        </c:ser>
        <c:ser>
          <c:idx val="7"/>
          <c:order val="7"/>
          <c:tx>
            <c:strRef>
              <c:f>'ED Keller'!$A$13</c:f>
              <c:strCache>
                <c:ptCount val="1"/>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Keller'!$F$13:$K$13</c:f>
            </c:numRef>
          </c:val>
          <c:extLst>
            <c:ext xmlns:c16="http://schemas.microsoft.com/office/drawing/2014/chart" uri="{C3380CC4-5D6E-409C-BE32-E72D297353CC}">
              <c16:uniqueId val="{00000006-464F-4985-9B90-DCF77F92454C}"/>
            </c:ext>
          </c:extLst>
        </c:ser>
        <c:ser>
          <c:idx val="8"/>
          <c:order val="8"/>
          <c:tx>
            <c:strRef>
              <c:f>'ED Keller'!$A$14</c:f>
              <c:strCache>
                <c:ptCount val="1"/>
                <c:pt idx="0">
                  <c:v>S 71</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Keller'!$F$14:$K$14</c:f>
            </c:numRef>
          </c:val>
          <c:extLst>
            <c:ext xmlns:c16="http://schemas.microsoft.com/office/drawing/2014/chart" uri="{C3380CC4-5D6E-409C-BE32-E72D297353CC}">
              <c16:uniqueId val="{00000007-464F-4985-9B90-DCF77F92454C}"/>
            </c:ext>
          </c:extLst>
        </c:ser>
        <c:ser>
          <c:idx val="9"/>
          <c:order val="9"/>
          <c:tx>
            <c:strRef>
              <c:f>'ED Keller'!$A$15</c:f>
              <c:strCache>
                <c:ptCount val="1"/>
                <c:pt idx="0">
                  <c:v>S 72</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Keller'!$F$15:$K$15</c:f>
            </c:numRef>
          </c:val>
          <c:extLst>
            <c:ext xmlns:c16="http://schemas.microsoft.com/office/drawing/2014/chart" uri="{C3380CC4-5D6E-409C-BE32-E72D297353CC}">
              <c16:uniqueId val="{00000008-464F-4985-9B90-DCF77F92454C}"/>
            </c:ext>
          </c:extLst>
        </c:ser>
        <c:ser>
          <c:idx val="10"/>
          <c:order val="10"/>
          <c:tx>
            <c:strRef>
              <c:f>'ED Keller'!$A$16</c:f>
              <c:strCache>
                <c:ptCount val="1"/>
                <c:pt idx="0">
                  <c:v>S 73</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Keller'!$F$16:$K$16</c:f>
            </c:numRef>
          </c:val>
          <c:extLst>
            <c:ext xmlns:c16="http://schemas.microsoft.com/office/drawing/2014/chart" uri="{C3380CC4-5D6E-409C-BE32-E72D297353CC}">
              <c16:uniqueId val="{00000009-464F-4985-9B90-DCF77F92454C}"/>
            </c:ext>
          </c:extLst>
        </c:ser>
        <c:ser>
          <c:idx val="11"/>
          <c:order val="11"/>
          <c:tx>
            <c:strRef>
              <c:f>'ED Keller'!$A$17</c:f>
              <c:strCache>
                <c:ptCount val="1"/>
                <c:pt idx="0">
                  <c:v>S 74</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Keller'!$F$17:$K$17</c:f>
            </c:numRef>
          </c:val>
          <c:extLst>
            <c:ext xmlns:c16="http://schemas.microsoft.com/office/drawing/2014/chart" uri="{C3380CC4-5D6E-409C-BE32-E72D297353CC}">
              <c16:uniqueId val="{0000000A-464F-4985-9B90-DCF77F92454C}"/>
            </c:ext>
          </c:extLst>
        </c:ser>
        <c:ser>
          <c:idx val="12"/>
          <c:order val="12"/>
          <c:tx>
            <c:strRef>
              <c:f>'ED Keller'!$A$18</c:f>
              <c:strCache>
                <c:ptCount val="1"/>
                <c:pt idx="0">
                  <c:v>E5/ Süd</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Keller'!$F$18:$K$18</c:f>
            </c:numRef>
          </c:val>
          <c:extLst>
            <c:ext xmlns:c16="http://schemas.microsoft.com/office/drawing/2014/chart" uri="{C3380CC4-5D6E-409C-BE32-E72D297353CC}">
              <c16:uniqueId val="{0000000B-464F-4985-9B90-DCF77F92454C}"/>
            </c:ext>
          </c:extLst>
        </c:ser>
        <c:ser>
          <c:idx val="13"/>
          <c:order val="13"/>
          <c:tx>
            <c:strRef>
              <c:f>'ED Keller'!$A$19</c:f>
              <c:strCache>
                <c:ptCount val="1"/>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Keller'!$F$19:$K$19</c:f>
            </c:numRef>
          </c:val>
          <c:extLst>
            <c:ext xmlns:c16="http://schemas.microsoft.com/office/drawing/2014/chart" uri="{C3380CC4-5D6E-409C-BE32-E72D297353CC}">
              <c16:uniqueId val="{0000000C-464F-4985-9B90-DCF77F92454C}"/>
            </c:ext>
          </c:extLst>
        </c:ser>
        <c:ser>
          <c:idx val="14"/>
          <c:order val="14"/>
          <c:tx>
            <c:strRef>
              <c:f>'ED Keller'!$A$20</c:f>
              <c:strCache>
                <c:ptCount val="1"/>
                <c:pt idx="0">
                  <c:v>E5/ Gesamt</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Keller'!$F$20:$K$20</c:f>
            </c:numRef>
          </c:val>
          <c:extLst>
            <c:ext xmlns:c16="http://schemas.microsoft.com/office/drawing/2014/chart" uri="{C3380CC4-5D6E-409C-BE32-E72D297353CC}">
              <c16:uniqueId val="{0000000D-464F-4985-9B90-DCF77F92454C}"/>
            </c:ext>
          </c:extLst>
        </c:ser>
        <c:ser>
          <c:idx val="15"/>
          <c:order val="15"/>
          <c:tx>
            <c:strRef>
              <c:f>'ED Keller'!$A$21</c:f>
              <c:strCache>
                <c:ptCount val="1"/>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Keller'!$F$21:$K$21</c:f>
            </c:numRef>
          </c:val>
          <c:extLst>
            <c:ext xmlns:c16="http://schemas.microsoft.com/office/drawing/2014/chart" uri="{C3380CC4-5D6E-409C-BE32-E72D297353CC}">
              <c16:uniqueId val="{0000000E-464F-4985-9B90-DCF77F92454C}"/>
            </c:ext>
          </c:extLst>
        </c:ser>
        <c:ser>
          <c:idx val="16"/>
          <c:order val="16"/>
          <c:tx>
            <c:strRef>
              <c:f>'ED Keller'!$A$22</c:f>
              <c:strCache>
                <c:ptCount val="1"/>
                <c:pt idx="0">
                  <c:v>E7/ Nord</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Keller'!$F$22:$K$22</c:f>
            </c:numRef>
          </c:val>
          <c:extLst>
            <c:ext xmlns:c16="http://schemas.microsoft.com/office/drawing/2014/chart" uri="{C3380CC4-5D6E-409C-BE32-E72D297353CC}">
              <c16:uniqueId val="{0000000F-464F-4985-9B90-DCF77F92454C}"/>
            </c:ext>
          </c:extLst>
        </c:ser>
        <c:ser>
          <c:idx val="17"/>
          <c:order val="17"/>
          <c:tx>
            <c:strRef>
              <c:f>'ED Keller'!$A$23</c:f>
              <c:strCache>
                <c:ptCount val="1"/>
                <c:pt idx="0">
                  <c:v>E 7/ Nord1</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Keller'!$F$23:$K$23</c:f>
            </c:numRef>
          </c:val>
          <c:extLst>
            <c:ext xmlns:c16="http://schemas.microsoft.com/office/drawing/2014/chart" uri="{C3380CC4-5D6E-409C-BE32-E72D297353CC}">
              <c16:uniqueId val="{00000010-464F-4985-9B90-DCF77F92454C}"/>
            </c:ext>
          </c:extLst>
        </c:ser>
        <c:ser>
          <c:idx val="18"/>
          <c:order val="18"/>
          <c:tx>
            <c:strRef>
              <c:f>'ED Keller'!$A$24</c:f>
              <c:strCache>
                <c:ptCount val="1"/>
                <c:pt idx="0">
                  <c:v>E 7/ Nord2</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Keller'!$F$24:$K$24</c:f>
            </c:numRef>
          </c:val>
          <c:extLst>
            <c:ext xmlns:c16="http://schemas.microsoft.com/office/drawing/2014/chart" uri="{C3380CC4-5D6E-409C-BE32-E72D297353CC}">
              <c16:uniqueId val="{00000011-464F-4985-9B90-DCF77F92454C}"/>
            </c:ext>
          </c:extLst>
        </c:ser>
        <c:ser>
          <c:idx val="19"/>
          <c:order val="19"/>
          <c:tx>
            <c:strRef>
              <c:f>'ED Keller'!$A$25</c:f>
              <c:strCache>
                <c:ptCount val="1"/>
                <c:pt idx="0">
                  <c:v>E 7/ Nord3</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Keller'!$F$25:$K$25</c:f>
            </c:numRef>
          </c:val>
          <c:extLst>
            <c:ext xmlns:c16="http://schemas.microsoft.com/office/drawing/2014/chart" uri="{C3380CC4-5D6E-409C-BE32-E72D297353CC}">
              <c16:uniqueId val="{00000012-464F-4985-9B90-DCF77F92454C}"/>
            </c:ext>
          </c:extLst>
        </c:ser>
        <c:ser>
          <c:idx val="20"/>
          <c:order val="20"/>
          <c:tx>
            <c:strRef>
              <c:f>'ED Keller'!$A$26</c:f>
              <c:strCache>
                <c:ptCount val="1"/>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Keller'!$F$26:$K$26</c:f>
            </c:numRef>
          </c:val>
          <c:extLst>
            <c:ext xmlns:c16="http://schemas.microsoft.com/office/drawing/2014/chart" uri="{C3380CC4-5D6E-409C-BE32-E72D297353CC}">
              <c16:uniqueId val="{00000013-464F-4985-9B90-DCF77F92454C}"/>
            </c:ext>
          </c:extLst>
        </c:ser>
        <c:ser>
          <c:idx val="21"/>
          <c:order val="21"/>
          <c:tx>
            <c:strRef>
              <c:f>'ED Keller'!$A$27</c:f>
              <c:strCache>
                <c:ptCount val="1"/>
                <c:pt idx="0">
                  <c:v>E7/ Gesamt</c:v>
                </c:pt>
              </c:strCache>
            </c:strRef>
          </c:tx>
          <c:invertIfNegative val="0"/>
          <c:cat>
            <c:numRef>
              <c:f>'ED Keller'!$F$4:$K$4</c:f>
              <c:numCache>
                <c:formatCode>General</c:formatCode>
                <c:ptCount val="5"/>
                <c:pt idx="0">
                  <c:v>2016</c:v>
                </c:pt>
                <c:pt idx="1">
                  <c:v>2017</c:v>
                </c:pt>
                <c:pt idx="2">
                  <c:v>2018</c:v>
                </c:pt>
                <c:pt idx="3">
                  <c:v>2019</c:v>
                </c:pt>
                <c:pt idx="4">
                  <c:v>2020</c:v>
                </c:pt>
              </c:numCache>
            </c:numRef>
          </c:cat>
          <c:val>
            <c:numRef>
              <c:f>'ED Keller'!$F$27:$K$27</c:f>
            </c:numRef>
          </c:val>
          <c:extLst>
            <c:ext xmlns:c16="http://schemas.microsoft.com/office/drawing/2014/chart" uri="{C3380CC4-5D6E-409C-BE32-E72D297353CC}">
              <c16:uniqueId val="{00000014-464F-4985-9B90-DCF77F92454C}"/>
            </c:ext>
          </c:extLst>
        </c:ser>
        <c:dLbls>
          <c:showLegendKey val="0"/>
          <c:showVal val="0"/>
          <c:showCatName val="0"/>
          <c:showSerName val="0"/>
          <c:showPercent val="0"/>
          <c:showBubbleSize val="0"/>
        </c:dLbls>
        <c:gapWidth val="150"/>
        <c:axId val="264696960"/>
        <c:axId val="264698496"/>
      </c:barChart>
      <c:lineChart>
        <c:grouping val="standard"/>
        <c:varyColors val="0"/>
        <c:ser>
          <c:idx val="5"/>
          <c:order val="5"/>
          <c:tx>
            <c:strRef>
              <c:f>'ED Keller'!$A$11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 Keller'!$F$4:$K$4</c:f>
              <c:numCache>
                <c:formatCode>General</c:formatCode>
                <c:ptCount val="5"/>
                <c:pt idx="0">
                  <c:v>2016</c:v>
                </c:pt>
                <c:pt idx="1">
                  <c:v>2017</c:v>
                </c:pt>
                <c:pt idx="2">
                  <c:v>2018</c:v>
                </c:pt>
                <c:pt idx="3">
                  <c:v>2019</c:v>
                </c:pt>
                <c:pt idx="4">
                  <c:v>2020</c:v>
                </c:pt>
              </c:numCache>
            </c:numRef>
          </c:cat>
          <c:val>
            <c:numRef>
              <c:f>'ED Keller'!$F$11:$K$11</c:f>
              <c:numCache>
                <c:formatCode>General</c:formatCode>
                <c:ptCount val="5"/>
                <c:pt idx="0">
                  <c:v>269</c:v>
                </c:pt>
                <c:pt idx="1">
                  <c:v>302</c:v>
                </c:pt>
                <c:pt idx="2">
                  <c:v>265</c:v>
                </c:pt>
                <c:pt idx="3">
                  <c:v>307</c:v>
                </c:pt>
                <c:pt idx="4">
                  <c:v>205</c:v>
                </c:pt>
              </c:numCache>
            </c:numRef>
          </c:val>
          <c:smooth val="0"/>
          <c:extLst>
            <c:ext xmlns:c16="http://schemas.microsoft.com/office/drawing/2014/chart" uri="{C3380CC4-5D6E-409C-BE32-E72D297353CC}">
              <c16:uniqueId val="{00000015-464F-4985-9B90-DCF77F92454C}"/>
            </c:ext>
          </c:extLst>
        </c:ser>
        <c:dLbls>
          <c:showLegendKey val="0"/>
          <c:showVal val="0"/>
          <c:showCatName val="0"/>
          <c:showSerName val="0"/>
          <c:showPercent val="0"/>
          <c:showBubbleSize val="0"/>
        </c:dLbls>
        <c:marker val="1"/>
        <c:smooth val="0"/>
        <c:axId val="264696960"/>
        <c:axId val="264698496"/>
      </c:lineChart>
      <c:catAx>
        <c:axId val="264696960"/>
        <c:scaling>
          <c:orientation val="minMax"/>
        </c:scaling>
        <c:delete val="0"/>
        <c:axPos val="b"/>
        <c:numFmt formatCode="General" sourceLinked="1"/>
        <c:majorTickMark val="none"/>
        <c:minorTickMark val="none"/>
        <c:tickLblPos val="nextTo"/>
        <c:crossAx val="264698496"/>
        <c:crosses val="autoZero"/>
        <c:auto val="1"/>
        <c:lblAlgn val="ctr"/>
        <c:lblOffset val="100"/>
        <c:noMultiLvlLbl val="0"/>
      </c:catAx>
      <c:valAx>
        <c:axId val="264698496"/>
        <c:scaling>
          <c:orientation val="minMax"/>
        </c:scaling>
        <c:delete val="0"/>
        <c:axPos val="l"/>
        <c:majorGridlines/>
        <c:numFmt formatCode="General" sourceLinked="1"/>
        <c:majorTickMark val="none"/>
        <c:minorTickMark val="none"/>
        <c:tickLblPos val="nextTo"/>
        <c:crossAx val="264696960"/>
        <c:crosses val="autoZero"/>
        <c:crossBetween val="between"/>
      </c:valAx>
    </c:plotArea>
    <c:legend>
      <c:legendPos val="r"/>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sz="1800" b="1" i="0" baseline="0">
                <a:effectLst/>
              </a:rPr>
              <a:t>Taschendiebstahl</a:t>
            </a:r>
            <a:endParaRPr lang="de-DE">
              <a:effectLst/>
            </a:endParaRPr>
          </a:p>
          <a:p>
            <a:pPr>
              <a:defRPr/>
            </a:pPr>
            <a:r>
              <a:rPr lang="de-DE" sz="900" b="0" i="0" baseline="0">
                <a:effectLst/>
              </a:rPr>
              <a:t>2016 bis 2020 lt. PKS *90*00</a:t>
            </a:r>
            <a:endParaRPr lang="de-DE" sz="900" b="0">
              <a:effectLst/>
            </a:endParaRPr>
          </a:p>
        </c:rich>
      </c:tx>
      <c:overlay val="0"/>
    </c:title>
    <c:autoTitleDeleted val="0"/>
    <c:plotArea>
      <c:layout/>
      <c:barChart>
        <c:barDir val="col"/>
        <c:grouping val="clustered"/>
        <c:varyColors val="0"/>
        <c:ser>
          <c:idx val="0"/>
          <c:order val="0"/>
          <c:tx>
            <c:strRef>
              <c:f>TD!$A$5</c:f>
              <c:strCache>
                <c:ptCount val="1"/>
                <c:pt idx="0">
                  <c:v>S 51</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TD!$F$5:$K$5</c:f>
            </c:numRef>
          </c:val>
          <c:extLst>
            <c:ext xmlns:c16="http://schemas.microsoft.com/office/drawing/2014/chart" uri="{C3380CC4-5D6E-409C-BE32-E72D297353CC}">
              <c16:uniqueId val="{00000000-6525-4EF1-894D-8DE2CF864708}"/>
            </c:ext>
          </c:extLst>
        </c:ser>
        <c:ser>
          <c:idx val="1"/>
          <c:order val="1"/>
          <c:tx>
            <c:strRef>
              <c:f>TD!$A$6</c:f>
              <c:strCache>
                <c:ptCount val="1"/>
                <c:pt idx="0">
                  <c:v>S 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TD!$F$4:$K$4</c:f>
              <c:numCache>
                <c:formatCode>General</c:formatCode>
                <c:ptCount val="5"/>
                <c:pt idx="0">
                  <c:v>2016</c:v>
                </c:pt>
                <c:pt idx="1">
                  <c:v>2017</c:v>
                </c:pt>
                <c:pt idx="2">
                  <c:v>2018</c:v>
                </c:pt>
                <c:pt idx="3">
                  <c:v>2019</c:v>
                </c:pt>
                <c:pt idx="4">
                  <c:v>2020</c:v>
                </c:pt>
              </c:numCache>
            </c:numRef>
          </c:cat>
          <c:val>
            <c:numRef>
              <c:f>TD!$F$6:$K$6</c:f>
              <c:numCache>
                <c:formatCode>General</c:formatCode>
                <c:ptCount val="5"/>
                <c:pt idx="0">
                  <c:v>249</c:v>
                </c:pt>
                <c:pt idx="1">
                  <c:v>176</c:v>
                </c:pt>
                <c:pt idx="2">
                  <c:v>122</c:v>
                </c:pt>
                <c:pt idx="3">
                  <c:v>152</c:v>
                </c:pt>
                <c:pt idx="4">
                  <c:v>69</c:v>
                </c:pt>
              </c:numCache>
            </c:numRef>
          </c:val>
          <c:extLst>
            <c:ext xmlns:c16="http://schemas.microsoft.com/office/drawing/2014/chart" uri="{C3380CC4-5D6E-409C-BE32-E72D297353CC}">
              <c16:uniqueId val="{00000001-6525-4EF1-894D-8DE2CF864708}"/>
            </c:ext>
          </c:extLst>
        </c:ser>
        <c:ser>
          <c:idx val="2"/>
          <c:order val="2"/>
          <c:tx>
            <c:strRef>
              <c:f>TD!$A$7</c:f>
              <c:strCache>
                <c:ptCount val="1"/>
                <c:pt idx="0">
                  <c:v>S 54</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TD!$F$7:$K$7</c:f>
            </c:numRef>
          </c:val>
          <c:extLst>
            <c:ext xmlns:c16="http://schemas.microsoft.com/office/drawing/2014/chart" uri="{C3380CC4-5D6E-409C-BE32-E72D297353CC}">
              <c16:uniqueId val="{00000002-6525-4EF1-894D-8DE2CF864708}"/>
            </c:ext>
          </c:extLst>
        </c:ser>
        <c:ser>
          <c:idx val="3"/>
          <c:order val="3"/>
          <c:tx>
            <c:strRef>
              <c:f>TD!$A$8</c:f>
              <c:strCache>
                <c:ptCount val="1"/>
                <c:pt idx="0">
                  <c:v>S 55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TD!$F$4:$K$4</c:f>
              <c:numCache>
                <c:formatCode>General</c:formatCode>
                <c:ptCount val="5"/>
                <c:pt idx="0">
                  <c:v>2016</c:v>
                </c:pt>
                <c:pt idx="1">
                  <c:v>2017</c:v>
                </c:pt>
                <c:pt idx="2">
                  <c:v>2018</c:v>
                </c:pt>
                <c:pt idx="3">
                  <c:v>2019</c:v>
                </c:pt>
                <c:pt idx="4">
                  <c:v>2020</c:v>
                </c:pt>
              </c:numCache>
            </c:numRef>
          </c:cat>
          <c:val>
            <c:numRef>
              <c:f>TD!$F$8:$K$8</c:f>
              <c:numCache>
                <c:formatCode>General</c:formatCode>
                <c:ptCount val="5"/>
                <c:pt idx="0">
                  <c:v>132</c:v>
                </c:pt>
                <c:pt idx="1">
                  <c:v>143</c:v>
                </c:pt>
                <c:pt idx="2">
                  <c:v>70</c:v>
                </c:pt>
                <c:pt idx="3">
                  <c:v>136</c:v>
                </c:pt>
                <c:pt idx="4">
                  <c:v>102</c:v>
                </c:pt>
              </c:numCache>
            </c:numRef>
          </c:val>
          <c:extLst>
            <c:ext xmlns:c16="http://schemas.microsoft.com/office/drawing/2014/chart" uri="{C3380CC4-5D6E-409C-BE32-E72D297353CC}">
              <c16:uniqueId val="{00000003-6525-4EF1-894D-8DE2CF864708}"/>
            </c:ext>
          </c:extLst>
        </c:ser>
        <c:ser>
          <c:idx val="4"/>
          <c:order val="4"/>
          <c:tx>
            <c:strRef>
              <c:f>TD!$A$9</c:f>
              <c:strCache>
                <c:ptCount val="1"/>
                <c:pt idx="0">
                  <c:v>S 5</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TD!$F$9:$K$9</c:f>
            </c:numRef>
          </c:val>
          <c:extLst>
            <c:ext xmlns:c16="http://schemas.microsoft.com/office/drawing/2014/chart" uri="{C3380CC4-5D6E-409C-BE32-E72D297353CC}">
              <c16:uniqueId val="{00000004-6525-4EF1-894D-8DE2CF864708}"/>
            </c:ext>
          </c:extLst>
        </c:ser>
        <c:ser>
          <c:idx val="5"/>
          <c:order val="5"/>
          <c:tx>
            <c:strRef>
              <c:f>TD!$A$10</c:f>
              <c:strCache>
                <c:ptCount val="1"/>
                <c:pt idx="0">
                  <c:v>E5/ Mitte</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TD!$F$10:$K$10</c:f>
            </c:numRef>
          </c:val>
          <c:extLst>
            <c:ext xmlns:c16="http://schemas.microsoft.com/office/drawing/2014/chart" uri="{C3380CC4-5D6E-409C-BE32-E72D297353CC}">
              <c16:uniqueId val="{00000005-6525-4EF1-894D-8DE2CF864708}"/>
            </c:ext>
          </c:extLst>
        </c:ser>
        <c:ser>
          <c:idx val="7"/>
          <c:order val="7"/>
          <c:tx>
            <c:strRef>
              <c:f>TD!$A$12</c:f>
              <c:strCache>
                <c:ptCount val="1"/>
                <c:pt idx="0">
                  <c:v>E 6</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TD!$F$12:$K$12</c:f>
            </c:numRef>
          </c:val>
          <c:extLst>
            <c:ext xmlns:c16="http://schemas.microsoft.com/office/drawing/2014/chart" uri="{C3380CC4-5D6E-409C-BE32-E72D297353CC}">
              <c16:uniqueId val="{00000006-6525-4EF1-894D-8DE2CF864708}"/>
            </c:ext>
          </c:extLst>
        </c:ser>
        <c:ser>
          <c:idx val="8"/>
          <c:order val="8"/>
          <c:tx>
            <c:strRef>
              <c:f>TD!$A$13</c:f>
              <c:strCache>
                <c:ptCount val="1"/>
              </c:strCache>
            </c:strRef>
          </c:tx>
          <c:invertIfNegative val="0"/>
          <c:cat>
            <c:numRef>
              <c:f>TD!$F$4:$K$4</c:f>
              <c:numCache>
                <c:formatCode>General</c:formatCode>
                <c:ptCount val="5"/>
                <c:pt idx="0">
                  <c:v>2016</c:v>
                </c:pt>
                <c:pt idx="1">
                  <c:v>2017</c:v>
                </c:pt>
                <c:pt idx="2">
                  <c:v>2018</c:v>
                </c:pt>
                <c:pt idx="3">
                  <c:v>2019</c:v>
                </c:pt>
                <c:pt idx="4">
                  <c:v>2020</c:v>
                </c:pt>
              </c:numCache>
            </c:numRef>
          </c:cat>
          <c:val>
            <c:numRef>
              <c:f>TD!$F$13:$K$13</c:f>
            </c:numRef>
          </c:val>
          <c:extLst>
            <c:ext xmlns:c16="http://schemas.microsoft.com/office/drawing/2014/chart" uri="{C3380CC4-5D6E-409C-BE32-E72D297353CC}">
              <c16:uniqueId val="{00000007-6525-4EF1-894D-8DE2CF864708}"/>
            </c:ext>
          </c:extLst>
        </c:ser>
        <c:ser>
          <c:idx val="9"/>
          <c:order val="9"/>
          <c:tx>
            <c:strRef>
              <c:f>TD!$A$14</c:f>
              <c:strCache>
                <c:ptCount val="1"/>
                <c:pt idx="0">
                  <c:v>S 71</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TD!$F$14:$K$14</c:f>
            </c:numRef>
          </c:val>
          <c:extLst>
            <c:ext xmlns:c16="http://schemas.microsoft.com/office/drawing/2014/chart" uri="{C3380CC4-5D6E-409C-BE32-E72D297353CC}">
              <c16:uniqueId val="{00000008-6525-4EF1-894D-8DE2CF864708}"/>
            </c:ext>
          </c:extLst>
        </c:ser>
        <c:ser>
          <c:idx val="10"/>
          <c:order val="10"/>
          <c:tx>
            <c:strRef>
              <c:f>TD!$A$15</c:f>
              <c:strCache>
                <c:ptCount val="1"/>
                <c:pt idx="0">
                  <c:v>S 72</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TD!$F$15:$K$15</c:f>
            </c:numRef>
          </c:val>
          <c:extLst>
            <c:ext xmlns:c16="http://schemas.microsoft.com/office/drawing/2014/chart" uri="{C3380CC4-5D6E-409C-BE32-E72D297353CC}">
              <c16:uniqueId val="{00000009-6525-4EF1-894D-8DE2CF864708}"/>
            </c:ext>
          </c:extLst>
        </c:ser>
        <c:ser>
          <c:idx val="11"/>
          <c:order val="11"/>
          <c:tx>
            <c:strRef>
              <c:f>TD!$A$16</c:f>
              <c:strCache>
                <c:ptCount val="1"/>
                <c:pt idx="0">
                  <c:v>S 73</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TD!$F$16:$K$16</c:f>
            </c:numRef>
          </c:val>
          <c:extLst>
            <c:ext xmlns:c16="http://schemas.microsoft.com/office/drawing/2014/chart" uri="{C3380CC4-5D6E-409C-BE32-E72D297353CC}">
              <c16:uniqueId val="{0000000A-6525-4EF1-894D-8DE2CF864708}"/>
            </c:ext>
          </c:extLst>
        </c:ser>
        <c:ser>
          <c:idx val="12"/>
          <c:order val="12"/>
          <c:tx>
            <c:strRef>
              <c:f>TD!$A$17</c:f>
              <c:strCache>
                <c:ptCount val="1"/>
                <c:pt idx="0">
                  <c:v>S 74</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TD!$F$17:$K$17</c:f>
            </c:numRef>
          </c:val>
          <c:extLst>
            <c:ext xmlns:c16="http://schemas.microsoft.com/office/drawing/2014/chart" uri="{C3380CC4-5D6E-409C-BE32-E72D297353CC}">
              <c16:uniqueId val="{0000000B-6525-4EF1-894D-8DE2CF864708}"/>
            </c:ext>
          </c:extLst>
        </c:ser>
        <c:ser>
          <c:idx val="13"/>
          <c:order val="13"/>
          <c:tx>
            <c:strRef>
              <c:f>TD!$A$18</c:f>
              <c:strCache>
                <c:ptCount val="1"/>
                <c:pt idx="0">
                  <c:v>E5/ Süd</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TD!$F$18:$K$18</c:f>
            </c:numRef>
          </c:val>
          <c:extLst>
            <c:ext xmlns:c16="http://schemas.microsoft.com/office/drawing/2014/chart" uri="{C3380CC4-5D6E-409C-BE32-E72D297353CC}">
              <c16:uniqueId val="{0000000C-6525-4EF1-894D-8DE2CF864708}"/>
            </c:ext>
          </c:extLst>
        </c:ser>
        <c:ser>
          <c:idx val="14"/>
          <c:order val="14"/>
          <c:tx>
            <c:strRef>
              <c:f>TD!$A$19</c:f>
              <c:strCache>
                <c:ptCount val="1"/>
              </c:strCache>
            </c:strRef>
          </c:tx>
          <c:invertIfNegative val="0"/>
          <c:cat>
            <c:numRef>
              <c:f>TD!$F$4:$K$4</c:f>
              <c:numCache>
                <c:formatCode>General</c:formatCode>
                <c:ptCount val="5"/>
                <c:pt idx="0">
                  <c:v>2016</c:v>
                </c:pt>
                <c:pt idx="1">
                  <c:v>2017</c:v>
                </c:pt>
                <c:pt idx="2">
                  <c:v>2018</c:v>
                </c:pt>
                <c:pt idx="3">
                  <c:v>2019</c:v>
                </c:pt>
                <c:pt idx="4">
                  <c:v>2020</c:v>
                </c:pt>
              </c:numCache>
            </c:numRef>
          </c:cat>
          <c:val>
            <c:numRef>
              <c:f>TD!$F$19:$K$19</c:f>
            </c:numRef>
          </c:val>
          <c:extLst>
            <c:ext xmlns:c16="http://schemas.microsoft.com/office/drawing/2014/chart" uri="{C3380CC4-5D6E-409C-BE32-E72D297353CC}">
              <c16:uniqueId val="{0000000D-6525-4EF1-894D-8DE2CF864708}"/>
            </c:ext>
          </c:extLst>
        </c:ser>
        <c:ser>
          <c:idx val="15"/>
          <c:order val="15"/>
          <c:tx>
            <c:strRef>
              <c:f>TD!$A$20</c:f>
              <c:strCache>
                <c:ptCount val="1"/>
                <c:pt idx="0">
                  <c:v>E5/ Gesamt</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TD!$F$20:$K$20</c:f>
            </c:numRef>
          </c:val>
          <c:extLst>
            <c:ext xmlns:c16="http://schemas.microsoft.com/office/drawing/2014/chart" uri="{C3380CC4-5D6E-409C-BE32-E72D297353CC}">
              <c16:uniqueId val="{0000000E-6525-4EF1-894D-8DE2CF864708}"/>
            </c:ext>
          </c:extLst>
        </c:ser>
        <c:ser>
          <c:idx val="16"/>
          <c:order val="16"/>
          <c:tx>
            <c:strRef>
              <c:f>TD!$A$21</c:f>
              <c:strCache>
                <c:ptCount val="1"/>
              </c:strCache>
            </c:strRef>
          </c:tx>
          <c:invertIfNegative val="0"/>
          <c:cat>
            <c:numRef>
              <c:f>TD!$F$4:$K$4</c:f>
              <c:numCache>
                <c:formatCode>General</c:formatCode>
                <c:ptCount val="5"/>
                <c:pt idx="0">
                  <c:v>2016</c:v>
                </c:pt>
                <c:pt idx="1">
                  <c:v>2017</c:v>
                </c:pt>
                <c:pt idx="2">
                  <c:v>2018</c:v>
                </c:pt>
                <c:pt idx="3">
                  <c:v>2019</c:v>
                </c:pt>
                <c:pt idx="4">
                  <c:v>2020</c:v>
                </c:pt>
              </c:numCache>
            </c:numRef>
          </c:cat>
          <c:val>
            <c:numRef>
              <c:f>TD!$F$21:$K$21</c:f>
            </c:numRef>
          </c:val>
          <c:extLst>
            <c:ext xmlns:c16="http://schemas.microsoft.com/office/drawing/2014/chart" uri="{C3380CC4-5D6E-409C-BE32-E72D297353CC}">
              <c16:uniqueId val="{0000000F-6525-4EF1-894D-8DE2CF864708}"/>
            </c:ext>
          </c:extLst>
        </c:ser>
        <c:ser>
          <c:idx val="17"/>
          <c:order val="17"/>
          <c:tx>
            <c:strRef>
              <c:f>TD!$A$22</c:f>
              <c:strCache>
                <c:ptCount val="1"/>
                <c:pt idx="0">
                  <c:v>E7/ Nord</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TD!$F$22:$K$22</c:f>
            </c:numRef>
          </c:val>
          <c:extLst>
            <c:ext xmlns:c16="http://schemas.microsoft.com/office/drawing/2014/chart" uri="{C3380CC4-5D6E-409C-BE32-E72D297353CC}">
              <c16:uniqueId val="{00000010-6525-4EF1-894D-8DE2CF864708}"/>
            </c:ext>
          </c:extLst>
        </c:ser>
        <c:ser>
          <c:idx val="18"/>
          <c:order val="18"/>
          <c:tx>
            <c:strRef>
              <c:f>TD!$A$23</c:f>
              <c:strCache>
                <c:ptCount val="1"/>
                <c:pt idx="0">
                  <c:v>E 7/ Nord1</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TD!$F$23:$K$23</c:f>
            </c:numRef>
          </c:val>
          <c:extLst>
            <c:ext xmlns:c16="http://schemas.microsoft.com/office/drawing/2014/chart" uri="{C3380CC4-5D6E-409C-BE32-E72D297353CC}">
              <c16:uniqueId val="{00000011-6525-4EF1-894D-8DE2CF864708}"/>
            </c:ext>
          </c:extLst>
        </c:ser>
        <c:ser>
          <c:idx val="19"/>
          <c:order val="19"/>
          <c:tx>
            <c:strRef>
              <c:f>TD!$A$24</c:f>
              <c:strCache>
                <c:ptCount val="1"/>
                <c:pt idx="0">
                  <c:v>E 7/ Nord2</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TD!$F$24:$K$24</c:f>
            </c:numRef>
          </c:val>
          <c:extLst>
            <c:ext xmlns:c16="http://schemas.microsoft.com/office/drawing/2014/chart" uri="{C3380CC4-5D6E-409C-BE32-E72D297353CC}">
              <c16:uniqueId val="{00000012-6525-4EF1-894D-8DE2CF864708}"/>
            </c:ext>
          </c:extLst>
        </c:ser>
        <c:ser>
          <c:idx val="20"/>
          <c:order val="20"/>
          <c:tx>
            <c:strRef>
              <c:f>TD!$A$25</c:f>
              <c:strCache>
                <c:ptCount val="1"/>
                <c:pt idx="0">
                  <c:v>E 7/ Nord3</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TD!$F$25:$K$25</c:f>
            </c:numRef>
          </c:val>
          <c:extLst>
            <c:ext xmlns:c16="http://schemas.microsoft.com/office/drawing/2014/chart" uri="{C3380CC4-5D6E-409C-BE32-E72D297353CC}">
              <c16:uniqueId val="{00000013-6525-4EF1-894D-8DE2CF864708}"/>
            </c:ext>
          </c:extLst>
        </c:ser>
        <c:ser>
          <c:idx val="21"/>
          <c:order val="21"/>
          <c:tx>
            <c:strRef>
              <c:f>TD!$A$26</c:f>
              <c:strCache>
                <c:ptCount val="1"/>
              </c:strCache>
            </c:strRef>
          </c:tx>
          <c:invertIfNegative val="0"/>
          <c:cat>
            <c:numRef>
              <c:f>TD!$F$4:$K$4</c:f>
              <c:numCache>
                <c:formatCode>General</c:formatCode>
                <c:ptCount val="5"/>
                <c:pt idx="0">
                  <c:v>2016</c:v>
                </c:pt>
                <c:pt idx="1">
                  <c:v>2017</c:v>
                </c:pt>
                <c:pt idx="2">
                  <c:v>2018</c:v>
                </c:pt>
                <c:pt idx="3">
                  <c:v>2019</c:v>
                </c:pt>
                <c:pt idx="4">
                  <c:v>2020</c:v>
                </c:pt>
              </c:numCache>
            </c:numRef>
          </c:cat>
          <c:val>
            <c:numRef>
              <c:f>TD!$F$26:$K$26</c:f>
            </c:numRef>
          </c:val>
          <c:extLst>
            <c:ext xmlns:c16="http://schemas.microsoft.com/office/drawing/2014/chart" uri="{C3380CC4-5D6E-409C-BE32-E72D297353CC}">
              <c16:uniqueId val="{00000014-6525-4EF1-894D-8DE2CF864708}"/>
            </c:ext>
          </c:extLst>
        </c:ser>
        <c:ser>
          <c:idx val="22"/>
          <c:order val="22"/>
          <c:tx>
            <c:strRef>
              <c:f>TD!$A$27</c:f>
              <c:strCache>
                <c:ptCount val="1"/>
                <c:pt idx="0">
                  <c:v>E7/ Gesamt</c:v>
                </c:pt>
              </c:strCache>
            </c:strRef>
          </c:tx>
          <c:invertIfNegative val="0"/>
          <c:cat>
            <c:numRef>
              <c:f>TD!$F$4:$K$4</c:f>
              <c:numCache>
                <c:formatCode>General</c:formatCode>
                <c:ptCount val="5"/>
                <c:pt idx="0">
                  <c:v>2016</c:v>
                </c:pt>
                <c:pt idx="1">
                  <c:v>2017</c:v>
                </c:pt>
                <c:pt idx="2">
                  <c:v>2018</c:v>
                </c:pt>
                <c:pt idx="3">
                  <c:v>2019</c:v>
                </c:pt>
                <c:pt idx="4">
                  <c:v>2020</c:v>
                </c:pt>
              </c:numCache>
            </c:numRef>
          </c:cat>
          <c:val>
            <c:numRef>
              <c:f>TD!$F$27:$K$27</c:f>
            </c:numRef>
          </c:val>
          <c:extLst>
            <c:ext xmlns:c16="http://schemas.microsoft.com/office/drawing/2014/chart" uri="{C3380CC4-5D6E-409C-BE32-E72D297353CC}">
              <c16:uniqueId val="{00000015-6525-4EF1-894D-8DE2CF864708}"/>
            </c:ext>
          </c:extLst>
        </c:ser>
        <c:dLbls>
          <c:showLegendKey val="0"/>
          <c:showVal val="0"/>
          <c:showCatName val="0"/>
          <c:showSerName val="0"/>
          <c:showPercent val="0"/>
          <c:showBubbleSize val="0"/>
        </c:dLbls>
        <c:gapWidth val="150"/>
        <c:axId val="365881984"/>
        <c:axId val="365957504"/>
      </c:barChart>
      <c:lineChart>
        <c:grouping val="standard"/>
        <c:varyColors val="0"/>
        <c:ser>
          <c:idx val="6"/>
          <c:order val="6"/>
          <c:tx>
            <c:strRef>
              <c:f>TD!$A$11</c:f>
              <c:strCache>
                <c:ptCount val="1"/>
                <c:pt idx="0">
                  <c:v>E7/ West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TD!$F$4:$K$4</c:f>
              <c:numCache>
                <c:formatCode>General</c:formatCode>
                <c:ptCount val="5"/>
                <c:pt idx="0">
                  <c:v>2016</c:v>
                </c:pt>
                <c:pt idx="1">
                  <c:v>2017</c:v>
                </c:pt>
                <c:pt idx="2">
                  <c:v>2018</c:v>
                </c:pt>
                <c:pt idx="3">
                  <c:v>2019</c:v>
                </c:pt>
                <c:pt idx="4">
                  <c:v>2020</c:v>
                </c:pt>
              </c:numCache>
            </c:numRef>
          </c:cat>
          <c:val>
            <c:numRef>
              <c:f>TD!$F$11:$K$11</c:f>
              <c:numCache>
                <c:formatCode>General</c:formatCode>
                <c:ptCount val="5"/>
                <c:pt idx="0">
                  <c:v>381</c:v>
                </c:pt>
                <c:pt idx="1">
                  <c:v>319</c:v>
                </c:pt>
                <c:pt idx="2">
                  <c:v>192</c:v>
                </c:pt>
                <c:pt idx="3">
                  <c:v>288</c:v>
                </c:pt>
                <c:pt idx="4">
                  <c:v>171</c:v>
                </c:pt>
              </c:numCache>
            </c:numRef>
          </c:val>
          <c:smooth val="0"/>
          <c:extLst>
            <c:ext xmlns:c16="http://schemas.microsoft.com/office/drawing/2014/chart" uri="{C3380CC4-5D6E-409C-BE32-E72D297353CC}">
              <c16:uniqueId val="{00000016-6525-4EF1-894D-8DE2CF864708}"/>
            </c:ext>
          </c:extLst>
        </c:ser>
        <c:dLbls>
          <c:showLegendKey val="0"/>
          <c:showVal val="0"/>
          <c:showCatName val="0"/>
          <c:showSerName val="0"/>
          <c:showPercent val="0"/>
          <c:showBubbleSize val="0"/>
        </c:dLbls>
        <c:marker val="1"/>
        <c:smooth val="0"/>
        <c:axId val="365881984"/>
        <c:axId val="365957504"/>
      </c:lineChart>
      <c:catAx>
        <c:axId val="365881984"/>
        <c:scaling>
          <c:orientation val="minMax"/>
        </c:scaling>
        <c:delete val="0"/>
        <c:axPos val="b"/>
        <c:numFmt formatCode="General" sourceLinked="1"/>
        <c:majorTickMark val="none"/>
        <c:minorTickMark val="none"/>
        <c:tickLblPos val="nextTo"/>
        <c:crossAx val="365957504"/>
        <c:crosses val="autoZero"/>
        <c:auto val="1"/>
        <c:lblAlgn val="ctr"/>
        <c:lblOffset val="100"/>
        <c:noMultiLvlLbl val="0"/>
      </c:catAx>
      <c:valAx>
        <c:axId val="365957504"/>
        <c:scaling>
          <c:orientation val="minMax"/>
        </c:scaling>
        <c:delete val="0"/>
        <c:axPos val="l"/>
        <c:majorGridlines/>
        <c:numFmt formatCode="General" sourceLinked="1"/>
        <c:majorTickMark val="none"/>
        <c:minorTickMark val="none"/>
        <c:tickLblPos val="nextTo"/>
        <c:crossAx val="365881984"/>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930C03-5CB6-4ACE-9121-3CABE894A4DB}" type="datetimeFigureOut">
              <a:rPr lang="de-DE" smtClean="0"/>
              <a:t>17.11.2021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E2BAF2-D93D-4428-86AB-C291EAC9EF88}" type="slidenum">
              <a:rPr lang="de-DE" smtClean="0"/>
              <a:t>‹Nr.›</a:t>
            </a:fld>
            <a:endParaRPr lang="de-DE"/>
          </a:p>
        </p:txBody>
      </p:sp>
    </p:spTree>
    <p:extLst>
      <p:ext uri="{BB962C8B-B14F-4D97-AF65-F5344CB8AC3E}">
        <p14:creationId xmlns:p14="http://schemas.microsoft.com/office/powerpoint/2010/main" val="228807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endParaRPr lang="de-DE" altLang="de-DE" dirty="0" smtClean="0"/>
          </a:p>
        </p:txBody>
      </p:sp>
      <p:sp>
        <p:nvSpPr>
          <p:cNvPr id="39940" name="Foliennummernplatzhalt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C98877-E7E8-43D9-B9C4-EAC434F15E57}" type="slidenum">
              <a:rPr lang="de-DE" altLang="de-DE" smtClean="0">
                <a:latin typeface="Calibri" pitchFamily="34" charset="0"/>
              </a:rPr>
              <a:pPr/>
              <a:t>3</a:t>
            </a:fld>
            <a:endParaRPr lang="de-DE" altLang="de-DE"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wesentlichen Haldenabbau</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15</a:t>
            </a:fld>
            <a:endParaRPr lang="de-DE"/>
          </a:p>
        </p:txBody>
      </p:sp>
    </p:spTree>
    <p:extLst>
      <p:ext uri="{BB962C8B-B14F-4D97-AF65-F5344CB8AC3E}">
        <p14:creationId xmlns:p14="http://schemas.microsoft.com/office/powerpoint/2010/main" val="383027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Oftmals eskaliere </a:t>
            </a:r>
            <a:r>
              <a:rPr lang="de-DE" dirty="0" err="1" smtClean="0"/>
              <a:t>neinfache</a:t>
            </a:r>
            <a:r>
              <a:rPr lang="de-DE" dirty="0" smtClean="0"/>
              <a:t> Sachverhalte</a:t>
            </a:r>
          </a:p>
          <a:p>
            <a:pPr marL="171450" indent="-171450">
              <a:buFont typeface="Arial" panose="020B0604020202020204" pitchFamily="34" charset="0"/>
              <a:buChar char="•"/>
            </a:pPr>
            <a:r>
              <a:rPr lang="de-DE" dirty="0" smtClean="0"/>
              <a:t>Häusl. Einschreiten,</a:t>
            </a:r>
            <a:r>
              <a:rPr lang="de-DE" baseline="0" dirty="0" smtClean="0"/>
              <a:t> Suchtproblematiken, häufig psychische Erkrankungen…..</a:t>
            </a:r>
            <a:endParaRPr lang="de-DE" dirty="0" smtClean="0"/>
          </a:p>
        </p:txBody>
      </p:sp>
      <p:sp>
        <p:nvSpPr>
          <p:cNvPr id="4" name="Foliennummernplatzhalter 3"/>
          <p:cNvSpPr>
            <a:spLocks noGrp="1"/>
          </p:cNvSpPr>
          <p:nvPr>
            <p:ph type="sldNum" sz="quarter" idx="10"/>
          </p:nvPr>
        </p:nvSpPr>
        <p:spPr/>
        <p:txBody>
          <a:bodyPr/>
          <a:lstStyle/>
          <a:p>
            <a:fld id="{93E2BAF2-D93D-4428-86AB-C291EAC9EF88}" type="slidenum">
              <a:rPr lang="de-DE" smtClean="0"/>
              <a:t>17</a:t>
            </a:fld>
            <a:endParaRPr lang="de-DE"/>
          </a:p>
        </p:txBody>
      </p:sp>
    </p:spTree>
    <p:extLst>
      <p:ext uri="{BB962C8B-B14F-4D97-AF65-F5344CB8AC3E}">
        <p14:creationId xmlns:p14="http://schemas.microsoft.com/office/powerpoint/2010/main" val="315276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Niveau</a:t>
            </a:r>
            <a:r>
              <a:rPr lang="de-DE" baseline="0" dirty="0" smtClean="0"/>
              <a:t> aus Vorjahr </a:t>
            </a:r>
            <a:r>
              <a:rPr lang="de-DE" b="1" baseline="0" dirty="0" smtClean="0"/>
              <a:t>in beiden Revierbereichen</a:t>
            </a:r>
          </a:p>
          <a:p>
            <a:pPr marL="171450" indent="-171450">
              <a:buFont typeface="Arial" panose="020B0604020202020204" pitchFamily="34" charset="0"/>
              <a:buChar char="•"/>
            </a:pPr>
            <a:r>
              <a:rPr lang="de-DE" baseline="0" dirty="0" smtClean="0"/>
              <a:t>Fallzahlenveränderungen: 1. Diebstahlsdelikte: 4.376 (aber Rückgang um 1.497 Fälle) gefolgt von 2. Betrugsdelikten/Vermögensdelikte: 1.912 (plus 431 Fälle) – </a:t>
            </a:r>
            <a:r>
              <a:rPr lang="de-DE" b="1" baseline="0" dirty="0" smtClean="0"/>
              <a:t>Haldenabbau </a:t>
            </a:r>
          </a:p>
          <a:p>
            <a:pPr marL="171450" indent="-171450">
              <a:buFont typeface="Arial" panose="020B0604020202020204" pitchFamily="34" charset="0"/>
              <a:buChar char="•"/>
            </a:pPr>
            <a:r>
              <a:rPr lang="de-DE" baseline="0" dirty="0" smtClean="0"/>
              <a:t>Straßenkriminalität 2.406 Fälle, </a:t>
            </a:r>
            <a:r>
              <a:rPr lang="de-DE" b="1" baseline="0" dirty="0" smtClean="0">
                <a:solidFill>
                  <a:srgbClr val="FF0000"/>
                </a:solidFill>
              </a:rPr>
              <a:t>sehr starker Rückgang um 857 Fälle (-26,3%)</a:t>
            </a:r>
          </a:p>
          <a:p>
            <a:pPr marL="171450" indent="-171450">
              <a:buFont typeface="Arial" panose="020B0604020202020204" pitchFamily="34" charset="0"/>
              <a:buChar char="•"/>
            </a:pPr>
            <a:r>
              <a:rPr lang="de-DE" b="0" baseline="0" dirty="0" smtClean="0">
                <a:solidFill>
                  <a:srgbClr val="FF0000"/>
                </a:solidFill>
              </a:rPr>
              <a:t>Betäubungsmittelkrim.: 1.218 Fälle (plus 594 Fälle) – Kontrolldelikte aber insbesondere </a:t>
            </a:r>
            <a:r>
              <a:rPr lang="de-DE" b="1" baseline="0" dirty="0" smtClean="0">
                <a:solidFill>
                  <a:srgbClr val="FF0000"/>
                </a:solidFill>
              </a:rPr>
              <a:t>Haldenabbau</a:t>
            </a:r>
          </a:p>
          <a:p>
            <a:pPr marL="171450" indent="-171450">
              <a:buFont typeface="Arial" panose="020B0604020202020204" pitchFamily="34" charset="0"/>
              <a:buChar char="•"/>
            </a:pPr>
            <a:endParaRPr lang="de-DE" b="1" dirty="0" smtClean="0">
              <a:solidFill>
                <a:srgbClr val="FF0000"/>
              </a:solidFill>
            </a:endParaRPr>
          </a:p>
          <a:p>
            <a:pPr marL="171450" indent="-171450">
              <a:buFont typeface="Arial" panose="020B0604020202020204" pitchFamily="34" charset="0"/>
              <a:buChar char="•"/>
            </a:pPr>
            <a:r>
              <a:rPr lang="de-DE" b="1" dirty="0" smtClean="0">
                <a:solidFill>
                  <a:srgbClr val="FF0000"/>
                </a:solidFill>
              </a:rPr>
              <a:t>Einzelbetrachtung</a:t>
            </a:r>
            <a:r>
              <a:rPr lang="de-DE" b="1" baseline="0" dirty="0" smtClean="0">
                <a:solidFill>
                  <a:srgbClr val="FF0000"/>
                </a:solidFill>
              </a:rPr>
              <a:t> (</a:t>
            </a:r>
            <a:r>
              <a:rPr lang="de-DE" b="1" baseline="0" dirty="0" err="1" smtClean="0">
                <a:solidFill>
                  <a:srgbClr val="FF0000"/>
                </a:solidFill>
              </a:rPr>
              <a:t>wesentl</a:t>
            </a:r>
            <a:r>
              <a:rPr lang="de-DE" b="1" baseline="0" dirty="0" smtClean="0">
                <a:solidFill>
                  <a:srgbClr val="FF0000"/>
                </a:solidFill>
              </a:rPr>
              <a:t>. Deliktsfelder allesamt pos. Entwicklung) – Ursache </a:t>
            </a:r>
            <a:r>
              <a:rPr lang="de-DE" b="1" baseline="0" dirty="0" err="1" smtClean="0">
                <a:solidFill>
                  <a:srgbClr val="FF0000"/>
                </a:solidFill>
              </a:rPr>
              <a:t>oftm</a:t>
            </a:r>
            <a:r>
              <a:rPr lang="de-DE" b="1" baseline="0" dirty="0" smtClean="0">
                <a:solidFill>
                  <a:srgbClr val="FF0000"/>
                </a:solidFill>
              </a:rPr>
              <a:t>. Corona-Maßnahmen und dadurch verändertes Täterverhalten/Tatgelegenheiten</a:t>
            </a:r>
          </a:p>
          <a:p>
            <a:pPr marL="171450" indent="-171450">
              <a:buFont typeface="Arial" panose="020B0604020202020204" pitchFamily="34" charset="0"/>
              <a:buChar char="•"/>
            </a:pPr>
            <a:r>
              <a:rPr lang="de-DE" b="1" dirty="0" smtClean="0">
                <a:solidFill>
                  <a:srgbClr val="FF0000"/>
                </a:solidFill>
              </a:rPr>
              <a:t>WED:  - 32%</a:t>
            </a:r>
          </a:p>
          <a:p>
            <a:pPr marL="171450" indent="-171450">
              <a:buFont typeface="Arial" panose="020B0604020202020204" pitchFamily="34" charset="0"/>
              <a:buChar char="•"/>
            </a:pPr>
            <a:r>
              <a:rPr lang="de-DE" b="1" dirty="0" smtClean="0">
                <a:solidFill>
                  <a:srgbClr val="FF0000"/>
                </a:solidFill>
              </a:rPr>
              <a:t>Raub: - 33% - Raub auf </a:t>
            </a:r>
            <a:r>
              <a:rPr lang="de-DE" b="1" dirty="0" err="1" smtClean="0">
                <a:solidFill>
                  <a:srgbClr val="FF0000"/>
                </a:solidFill>
              </a:rPr>
              <a:t>öffentl</a:t>
            </a:r>
            <a:r>
              <a:rPr lang="de-DE" b="1" dirty="0" smtClean="0">
                <a:solidFill>
                  <a:srgbClr val="FF0000"/>
                </a:solidFill>
              </a:rPr>
              <a:t>. Wegen: sogar – 48%</a:t>
            </a:r>
          </a:p>
          <a:p>
            <a:pPr marL="171450" indent="-171450">
              <a:buFont typeface="Arial" panose="020B0604020202020204" pitchFamily="34" charset="0"/>
              <a:buChar char="•"/>
            </a:pPr>
            <a:endParaRPr lang="de-DE" b="1" dirty="0" smtClean="0">
              <a:solidFill>
                <a:srgbClr val="FF0000"/>
              </a:solidFill>
            </a:endParaRPr>
          </a:p>
          <a:p>
            <a:pPr marL="171450" indent="-171450">
              <a:buFont typeface="Arial" panose="020B0604020202020204" pitchFamily="34" charset="0"/>
              <a:buChar char="•"/>
            </a:pPr>
            <a:endParaRPr lang="de-DE" b="1" dirty="0" smtClean="0">
              <a:solidFill>
                <a:srgbClr val="FF0000"/>
              </a:solidFill>
            </a:endParaRPr>
          </a:p>
          <a:p>
            <a:pPr marL="171450" indent="-171450">
              <a:buFont typeface="Arial" panose="020B0604020202020204" pitchFamily="34" charset="0"/>
              <a:buChar char="•"/>
            </a:pPr>
            <a:endParaRPr lang="de-DE" b="0" dirty="0">
              <a:solidFill>
                <a:srgbClr val="FF0000"/>
              </a:solidFill>
            </a:endParaRPr>
          </a:p>
        </p:txBody>
      </p:sp>
      <p:sp>
        <p:nvSpPr>
          <p:cNvPr id="4" name="Foliennummernplatzhalter 3"/>
          <p:cNvSpPr>
            <a:spLocks noGrp="1"/>
          </p:cNvSpPr>
          <p:nvPr>
            <p:ph type="sldNum" sz="quarter" idx="10"/>
          </p:nvPr>
        </p:nvSpPr>
        <p:spPr/>
        <p:txBody>
          <a:bodyPr/>
          <a:lstStyle/>
          <a:p>
            <a:fld id="{93E2BAF2-D93D-4428-86AB-C291EAC9EF88}" type="slidenum">
              <a:rPr lang="de-DE" smtClean="0"/>
              <a:t>4</a:t>
            </a:fld>
            <a:endParaRPr lang="de-DE"/>
          </a:p>
        </p:txBody>
      </p:sp>
    </p:spTree>
    <p:extLst>
      <p:ext uri="{BB962C8B-B14F-4D97-AF65-F5344CB8AC3E}">
        <p14:creationId xmlns:p14="http://schemas.microsoft.com/office/powerpoint/2010/main" val="266522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Allzeittief</a:t>
            </a:r>
            <a:r>
              <a:rPr lang="de-DE" baseline="0" dirty="0" smtClean="0"/>
              <a:t> in beiden Revierbereichen</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5</a:t>
            </a:fld>
            <a:endParaRPr lang="de-DE"/>
          </a:p>
        </p:txBody>
      </p:sp>
    </p:spTree>
    <p:extLst>
      <p:ext uri="{BB962C8B-B14F-4D97-AF65-F5344CB8AC3E}">
        <p14:creationId xmlns:p14="http://schemas.microsoft.com/office/powerpoint/2010/main" val="149408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Allzeittief in beiden Revierbereichen</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6</a:t>
            </a:fld>
            <a:endParaRPr lang="de-DE"/>
          </a:p>
        </p:txBody>
      </p:sp>
    </p:spTree>
    <p:extLst>
      <p:ext uri="{BB962C8B-B14F-4D97-AF65-F5344CB8AC3E}">
        <p14:creationId xmlns:p14="http://schemas.microsoft.com/office/powerpoint/2010/main" val="12235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7</a:t>
            </a:fld>
            <a:endParaRPr lang="de-DE"/>
          </a:p>
        </p:txBody>
      </p:sp>
    </p:spTree>
    <p:extLst>
      <p:ext uri="{BB962C8B-B14F-4D97-AF65-F5344CB8AC3E}">
        <p14:creationId xmlns:p14="http://schemas.microsoft.com/office/powerpoint/2010/main" val="364344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pandemiebezogene Veränderung der Tatgelegenheitsstrukturen (Homeoffice, </a:t>
            </a:r>
            <a:r>
              <a:rPr lang="de-DE" dirty="0" err="1" smtClean="0"/>
              <a:t>Lockdown</a:t>
            </a:r>
            <a:r>
              <a:rPr lang="de-DE" dirty="0" smtClean="0"/>
              <a:t> usw.) und Haldenabbau</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10</a:t>
            </a:fld>
            <a:endParaRPr lang="de-DE"/>
          </a:p>
        </p:txBody>
      </p:sp>
    </p:spTree>
    <p:extLst>
      <p:ext uri="{BB962C8B-B14F-4D97-AF65-F5344CB8AC3E}">
        <p14:creationId xmlns:p14="http://schemas.microsoft.com/office/powerpoint/2010/main" val="180742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Zusammenhang mit Corona , Verhalten,</a:t>
            </a:r>
            <a:r>
              <a:rPr lang="de-DE" baseline="0" dirty="0" smtClean="0"/>
              <a:t> Abstand, ÖPNV und EKZ. Aufenthalt in der Öffentlichkeit wurde pandemiebezogen reduziert. So kam es zu einer Veränderung der Tatgelegenheitsstruktur.</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12</a:t>
            </a:fld>
            <a:endParaRPr lang="de-DE"/>
          </a:p>
        </p:txBody>
      </p:sp>
    </p:spTree>
    <p:extLst>
      <p:ext uri="{BB962C8B-B14F-4D97-AF65-F5344CB8AC3E}">
        <p14:creationId xmlns:p14="http://schemas.microsoft.com/office/powerpoint/2010/main" val="267196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Öffentliche</a:t>
            </a:r>
            <a:r>
              <a:rPr lang="de-DE" baseline="0" dirty="0" smtClean="0"/>
              <a:t> Orte (Freibäder, Sport- und Gaststätten) waren geschlossen und daher hat sich die Tatgelegenheitsstruktur pandemiebedingt verändert. Gleiches gilt für Absatzwege. Die verstärkten Grenzkontrollen bzw. der unterbundene Grenzübertritt dürften einen Einfluss auf die Vertriebswege gehabt haben.</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13</a:t>
            </a:fld>
            <a:endParaRPr lang="de-DE"/>
          </a:p>
        </p:txBody>
      </p:sp>
    </p:spTree>
    <p:extLst>
      <p:ext uri="{BB962C8B-B14F-4D97-AF65-F5344CB8AC3E}">
        <p14:creationId xmlns:p14="http://schemas.microsoft.com/office/powerpoint/2010/main" val="85988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I-Täter</a:t>
            </a:r>
            <a:r>
              <a:rPr lang="de-DE" baseline="0" dirty="0" smtClean="0"/>
              <a:t> i.S. </a:t>
            </a:r>
            <a:r>
              <a:rPr lang="de-DE" b="1" baseline="0" dirty="0" smtClean="0"/>
              <a:t>Handwerkerfahrzeuge</a:t>
            </a:r>
            <a:r>
              <a:rPr lang="de-DE" baseline="0" dirty="0" smtClean="0"/>
              <a:t> ermittelt und in JVA</a:t>
            </a:r>
            <a:endParaRPr lang="de-DE" dirty="0"/>
          </a:p>
        </p:txBody>
      </p:sp>
      <p:sp>
        <p:nvSpPr>
          <p:cNvPr id="4" name="Foliennummernplatzhalter 3"/>
          <p:cNvSpPr>
            <a:spLocks noGrp="1"/>
          </p:cNvSpPr>
          <p:nvPr>
            <p:ph type="sldNum" sz="quarter" idx="10"/>
          </p:nvPr>
        </p:nvSpPr>
        <p:spPr/>
        <p:txBody>
          <a:bodyPr/>
          <a:lstStyle/>
          <a:p>
            <a:fld id="{93E2BAF2-D93D-4428-86AB-C291EAC9EF88}" type="slidenum">
              <a:rPr lang="de-DE" smtClean="0"/>
              <a:t>14</a:t>
            </a:fld>
            <a:endParaRPr lang="de-DE"/>
          </a:p>
        </p:txBody>
      </p:sp>
    </p:spTree>
    <p:extLst>
      <p:ext uri="{BB962C8B-B14F-4D97-AF65-F5344CB8AC3E}">
        <p14:creationId xmlns:p14="http://schemas.microsoft.com/office/powerpoint/2010/main" val="87425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454775"/>
            <a:ext cx="2133600" cy="287338"/>
          </a:xfrm>
        </p:spPr>
        <p:txBody>
          <a:bodyPr/>
          <a:lstStyle>
            <a:lvl1pPr>
              <a:defRPr/>
            </a:lvl1pPr>
          </a:lstStyle>
          <a:p>
            <a:fld id="{2A250467-232D-4050-A91A-50D1020D7CEE}" type="datetimeFigureOut">
              <a:rPr lang="de-DE" smtClean="0"/>
              <a:t>17.11.2021</a:t>
            </a:fld>
            <a:endParaRPr lang="de-DE"/>
          </a:p>
        </p:txBody>
      </p:sp>
      <p:sp>
        <p:nvSpPr>
          <p:cNvPr id="3" name="Fußzeilenplatzhalter 2"/>
          <p:cNvSpPr>
            <a:spLocks noGrp="1"/>
          </p:cNvSpPr>
          <p:nvPr>
            <p:ph type="ftr" sz="quarter" idx="11"/>
          </p:nvPr>
        </p:nvSpPr>
        <p:spPr>
          <a:xfrm>
            <a:off x="3124200" y="6454775"/>
            <a:ext cx="2895600" cy="287338"/>
          </a:xfrm>
        </p:spPr>
        <p:txBody>
          <a:bodyPr/>
          <a:lstStyle>
            <a:lvl1pPr>
              <a:defRPr/>
            </a:lvl1pPr>
          </a:lstStyle>
          <a:p>
            <a:endParaRPr lang="de-DE"/>
          </a:p>
        </p:txBody>
      </p:sp>
      <p:sp>
        <p:nvSpPr>
          <p:cNvPr id="4" name="Foliennummernplatzhalter 3"/>
          <p:cNvSpPr>
            <a:spLocks noGrp="1"/>
          </p:cNvSpPr>
          <p:nvPr>
            <p:ph type="sldNum" sz="quarter" idx="12"/>
          </p:nvPr>
        </p:nvSpPr>
        <p:spPr>
          <a:xfrm>
            <a:off x="6553200" y="6454775"/>
            <a:ext cx="1187450" cy="287338"/>
          </a:xfrm>
        </p:spPr>
        <p:txBody>
          <a:bodyPr/>
          <a:lstStyle>
            <a:lvl1pPr>
              <a:defRPr/>
            </a:lvl1pPr>
          </a:lstStyle>
          <a:p>
            <a:fld id="{FB818951-CBB8-4B12-A878-DBFD60C70F14}" type="slidenum">
              <a:rPr lang="de-DE" smtClean="0"/>
              <a:t>‹Nr.›</a:t>
            </a:fld>
            <a:endParaRPr lang="de-DE"/>
          </a:p>
        </p:txBody>
      </p:sp>
    </p:spTree>
    <p:extLst>
      <p:ext uri="{BB962C8B-B14F-4D97-AF65-F5344CB8AC3E}">
        <p14:creationId xmlns:p14="http://schemas.microsoft.com/office/powerpoint/2010/main" val="66501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A250467-232D-4050-A91A-50D1020D7CEE}" type="datetimeFigureOut">
              <a:rPr lang="de-DE" smtClean="0"/>
              <a:t>17.11.2021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818951-CBB8-4B12-A878-DBFD60C70F14}" type="slidenum">
              <a:rPr lang="de-DE" smtClean="0"/>
              <a:t>‹Nr.›</a:t>
            </a:fld>
            <a:endParaRPr lang="de-DE"/>
          </a:p>
        </p:txBody>
      </p:sp>
    </p:spTree>
    <p:extLst>
      <p:ext uri="{BB962C8B-B14F-4D97-AF65-F5344CB8AC3E}">
        <p14:creationId xmlns:p14="http://schemas.microsoft.com/office/powerpoint/2010/main" val="229236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8461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2103438"/>
            <a:ext cx="8229600" cy="4062412"/>
          </a:xfrm>
        </p:spPr>
        <p:txBody>
          <a:bodyPr/>
          <a:lstStyle/>
          <a:p>
            <a:pPr lvl="0"/>
            <a:endParaRPr lang="de-DE" noProof="0"/>
          </a:p>
        </p:txBody>
      </p:sp>
      <p:sp>
        <p:nvSpPr>
          <p:cNvPr id="4" name="Rectangle 8"/>
          <p:cNvSpPr>
            <a:spLocks noGrp="1" noChangeArrowheads="1"/>
          </p:cNvSpPr>
          <p:nvPr>
            <p:ph type="dt" sz="half" idx="10"/>
          </p:nvPr>
        </p:nvSpPr>
        <p:spPr>
          <a:ln/>
        </p:spPr>
        <p:txBody>
          <a:bodyPr/>
          <a:lstStyle>
            <a:lvl1pPr>
              <a:defRPr/>
            </a:lvl1pPr>
          </a:lstStyle>
          <a:p>
            <a:pPr>
              <a:defRPr/>
            </a:pPr>
            <a:fld id="{3F029D1A-FA38-48D1-9879-BCA1A34B9864}" type="datetimeFigureOut">
              <a:rPr lang="de-DE" altLang="de-DE"/>
              <a:pPr>
                <a:defRPr/>
              </a:pPr>
              <a:t>17.11.2021</a:t>
            </a:fld>
            <a:endParaRPr lang="de-DE" alt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10"/>
          <p:cNvSpPr>
            <a:spLocks noGrp="1" noChangeArrowheads="1"/>
          </p:cNvSpPr>
          <p:nvPr>
            <p:ph type="sldNum" sz="quarter" idx="12"/>
          </p:nvPr>
        </p:nvSpPr>
        <p:spPr>
          <a:ln/>
        </p:spPr>
        <p:txBody>
          <a:bodyPr/>
          <a:lstStyle>
            <a:lvl1pPr>
              <a:defRPr/>
            </a:lvl1pPr>
          </a:lstStyle>
          <a:p>
            <a:pPr>
              <a:defRPr/>
            </a:pPr>
            <a:fld id="{9CA2289F-2750-490F-96BB-F76295F85A31}" type="slidenum">
              <a:rPr lang="de-DE" altLang="de-DE"/>
              <a:pPr>
                <a:defRPr/>
              </a:pPr>
              <a:t>‹Nr.›</a:t>
            </a:fld>
            <a:endParaRPr lang="de-DE" altLang="de-DE"/>
          </a:p>
        </p:txBody>
      </p:sp>
    </p:spTree>
    <p:extLst>
      <p:ext uri="{BB962C8B-B14F-4D97-AF65-F5344CB8AC3E}">
        <p14:creationId xmlns:p14="http://schemas.microsoft.com/office/powerpoint/2010/main" val="2525487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7" descr="Slogan.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6688" y="6496050"/>
            <a:ext cx="1285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10" descr="Kopf-PowerPoint.gi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48750"/>
          <a:stretch>
            <a:fillRect/>
          </a:stretch>
        </p:blipFill>
        <p:spPr bwMode="auto">
          <a:xfrm>
            <a:off x="0" y="-100013"/>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457200" y="8461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31" name="Rectangle 7"/>
          <p:cNvSpPr>
            <a:spLocks noGrp="1" noChangeArrowheads="1"/>
          </p:cNvSpPr>
          <p:nvPr>
            <p:ph type="body" idx="1"/>
          </p:nvPr>
        </p:nvSpPr>
        <p:spPr bwMode="auto">
          <a:xfrm>
            <a:off x="457200" y="2103438"/>
            <a:ext cx="8229600"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2" name="Rectangle 8"/>
          <p:cNvSpPr>
            <a:spLocks noGrp="1" noChangeArrowheads="1"/>
          </p:cNvSpPr>
          <p:nvPr>
            <p:ph type="dt" sz="half" idx="2"/>
          </p:nvPr>
        </p:nvSpPr>
        <p:spPr bwMode="auto">
          <a:xfrm>
            <a:off x="457200" y="6454775"/>
            <a:ext cx="21336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fld id="{2A250467-232D-4050-A91A-50D1020D7CEE}" type="datetimeFigureOut">
              <a:rPr lang="de-DE" smtClean="0"/>
              <a:t>17.11.2021</a:t>
            </a:fld>
            <a:endParaRPr lang="de-DE"/>
          </a:p>
        </p:txBody>
      </p:sp>
      <p:sp>
        <p:nvSpPr>
          <p:cNvPr id="1033" name="Rectangle 9"/>
          <p:cNvSpPr>
            <a:spLocks noGrp="1" noChangeArrowheads="1"/>
          </p:cNvSpPr>
          <p:nvPr>
            <p:ph type="ftr" sz="quarter" idx="3"/>
          </p:nvPr>
        </p:nvSpPr>
        <p:spPr bwMode="auto">
          <a:xfrm>
            <a:off x="3124200" y="6454775"/>
            <a:ext cx="28956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endParaRPr lang="de-DE"/>
          </a:p>
        </p:txBody>
      </p:sp>
      <p:sp>
        <p:nvSpPr>
          <p:cNvPr id="1034" name="Rectangle 10"/>
          <p:cNvSpPr>
            <a:spLocks noGrp="1" noChangeArrowheads="1"/>
          </p:cNvSpPr>
          <p:nvPr>
            <p:ph type="sldNum" sz="quarter" idx="4"/>
          </p:nvPr>
        </p:nvSpPr>
        <p:spPr bwMode="auto">
          <a:xfrm>
            <a:off x="6553200" y="6454775"/>
            <a:ext cx="11874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itchFamily="34" charset="0"/>
              </a:defRPr>
            </a:lvl1pPr>
          </a:lstStyle>
          <a:p>
            <a:fld id="{FB818951-CBB8-4B12-A878-DBFD60C70F14}"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341438"/>
            <a:ext cx="8229600" cy="3887787"/>
          </a:xfrm>
        </p:spPr>
        <p:txBody>
          <a:bodyPr/>
          <a:lstStyle/>
          <a:p>
            <a:pPr marL="342900" indent="-342900" eaLnBrk="1" hangingPunct="1"/>
            <a:r>
              <a:rPr lang="de-DE" altLang="de-DE" smtClean="0">
                <a:latin typeface="Arial" charset="0"/>
              </a:rPr>
              <a:t/>
            </a:r>
            <a:br>
              <a:rPr lang="de-DE" altLang="de-DE" smtClean="0">
                <a:latin typeface="Arial" charset="0"/>
              </a:rPr>
            </a:br>
            <a:r>
              <a:rPr lang="de-DE" altLang="de-DE" smtClean="0">
                <a:latin typeface="Arial" charset="0"/>
              </a:rPr>
              <a:t/>
            </a:r>
            <a:br>
              <a:rPr lang="de-DE" altLang="de-DE" smtClean="0">
                <a:latin typeface="Arial" charset="0"/>
              </a:rPr>
            </a:br>
            <a:endParaRPr lang="de-DE" altLang="de-DE" smtClean="0">
              <a:latin typeface="Arial" charset="0"/>
            </a:endParaRPr>
          </a:p>
        </p:txBody>
      </p:sp>
      <p:sp>
        <p:nvSpPr>
          <p:cNvPr id="2051" name="Inhaltsplatzhalter 2"/>
          <p:cNvSpPr>
            <a:spLocks noGrp="1"/>
          </p:cNvSpPr>
          <p:nvPr>
            <p:ph idx="1"/>
          </p:nvPr>
        </p:nvSpPr>
        <p:spPr>
          <a:xfrm>
            <a:off x="468313" y="1628775"/>
            <a:ext cx="8229600" cy="4681538"/>
          </a:xfrm>
        </p:spPr>
        <p:txBody>
          <a:bodyPr>
            <a:normAutofit lnSpcReduction="10000"/>
          </a:bodyPr>
          <a:lstStyle/>
          <a:p>
            <a:pPr marL="0" indent="0" algn="ctr">
              <a:lnSpc>
                <a:spcPct val="150000"/>
              </a:lnSpc>
              <a:spcBef>
                <a:spcPts val="1200"/>
              </a:spcBef>
              <a:spcAft>
                <a:spcPts val="1200"/>
              </a:spcAft>
              <a:buFont typeface="Arial" charset="0"/>
              <a:buNone/>
            </a:pPr>
            <a:r>
              <a:rPr lang="de-DE" altLang="de-DE" sz="4400" b="1" u="sng" dirty="0" smtClean="0">
                <a:latin typeface="Arial" charset="0"/>
              </a:rPr>
              <a:t>Situationsbericht</a:t>
            </a:r>
            <a:r>
              <a:rPr lang="de-DE" altLang="de-DE" sz="2800" b="1" dirty="0" smtClean="0">
                <a:latin typeface="Arial" charset="0"/>
              </a:rPr>
              <a:t/>
            </a:r>
            <a:br>
              <a:rPr lang="de-DE" altLang="de-DE" sz="2800" b="1" dirty="0" smtClean="0">
                <a:latin typeface="Arial" charset="0"/>
              </a:rPr>
            </a:br>
            <a:r>
              <a:rPr lang="de-DE" altLang="de-DE" sz="2800" dirty="0" smtClean="0">
                <a:latin typeface="Arial" charset="0"/>
              </a:rPr>
              <a:t>Polizeikommissariat West</a:t>
            </a:r>
          </a:p>
          <a:p>
            <a:pPr marL="0" indent="0" algn="ctr">
              <a:buFont typeface="Arial" charset="0"/>
              <a:buNone/>
            </a:pPr>
            <a:endParaRPr lang="de-DE" altLang="de-DE" sz="2800" dirty="0" smtClean="0">
              <a:latin typeface="Arial" charset="0"/>
            </a:endParaRPr>
          </a:p>
          <a:p>
            <a:pPr marL="0" indent="0" algn="ctr">
              <a:buFont typeface="Arial" charset="0"/>
              <a:buNone/>
            </a:pPr>
            <a:r>
              <a:rPr lang="de-DE" altLang="de-DE" sz="2800" dirty="0" smtClean="0">
                <a:latin typeface="Arial" charset="0"/>
              </a:rPr>
              <a:t/>
            </a:r>
            <a:br>
              <a:rPr lang="de-DE" altLang="de-DE" sz="2800" dirty="0" smtClean="0">
                <a:latin typeface="Arial" charset="0"/>
              </a:rPr>
            </a:br>
            <a:r>
              <a:rPr lang="de-DE" altLang="de-DE" sz="2800" b="1" dirty="0" smtClean="0">
                <a:latin typeface="Arial" charset="0"/>
              </a:rPr>
              <a:t/>
            </a:r>
            <a:br>
              <a:rPr lang="de-DE" altLang="de-DE" sz="2800" b="1" dirty="0" smtClean="0">
                <a:latin typeface="Arial" charset="0"/>
              </a:rPr>
            </a:br>
            <a:r>
              <a:rPr lang="de-DE" altLang="de-DE" sz="2400" i="1" dirty="0" smtClean="0">
                <a:latin typeface="Arial" charset="0"/>
              </a:rPr>
              <a:t>Waller Heerstraße 97</a:t>
            </a:r>
            <a:br>
              <a:rPr lang="de-DE" altLang="de-DE" sz="2400" i="1" dirty="0" smtClean="0">
                <a:latin typeface="Arial" charset="0"/>
              </a:rPr>
            </a:br>
            <a:r>
              <a:rPr lang="de-DE" altLang="de-DE" sz="2400" i="1" dirty="0" smtClean="0">
                <a:latin typeface="Arial" charset="0"/>
              </a:rPr>
              <a:t>28219 Bremen</a:t>
            </a:r>
            <a:r>
              <a:rPr lang="de-DE" altLang="de-DE" i="1" dirty="0" smtClean="0">
                <a:latin typeface="Arial" charset="0"/>
              </a:rPr>
              <a:t/>
            </a:r>
            <a:br>
              <a:rPr lang="de-DE" altLang="de-DE" i="1" dirty="0" smtClean="0">
                <a:latin typeface="Arial" charset="0"/>
              </a:rPr>
            </a:br>
            <a:r>
              <a:rPr lang="de-DE" altLang="de-DE" dirty="0" smtClean="0">
                <a:latin typeface="Arial" charset="0"/>
              </a:rPr>
              <a:t/>
            </a:r>
            <a:br>
              <a:rPr lang="de-DE" altLang="de-DE" dirty="0" smtClean="0">
                <a:latin typeface="Arial" charset="0"/>
              </a:rPr>
            </a:br>
            <a:endParaRPr lang="de-DE" altLang="de-DE" dirty="0" smtClean="0"/>
          </a:p>
        </p:txBody>
      </p:sp>
    </p:spTree>
    <p:extLst>
      <p:ext uri="{BB962C8B-B14F-4D97-AF65-F5344CB8AC3E}">
        <p14:creationId xmlns:p14="http://schemas.microsoft.com/office/powerpoint/2010/main" val="1881522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nplatzhalter 6"/>
          <p:cNvGraphicFramePr>
            <a:graphicFrameLocks noGrp="1"/>
          </p:cNvGraphicFramePr>
          <p:nvPr>
            <p:ph type="tbl" idx="1"/>
            <p:extLst>
              <p:ext uri="{D42A27DB-BD31-4B8C-83A1-F6EECF244321}">
                <p14:modId xmlns:p14="http://schemas.microsoft.com/office/powerpoint/2010/main" val="3066173103"/>
              </p:ext>
            </p:extLst>
          </p:nvPr>
        </p:nvGraphicFramePr>
        <p:xfrm>
          <a:off x="467544" y="1700808"/>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70423526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3511653381"/>
              </p:ext>
            </p:extLst>
          </p:nvPr>
        </p:nvGraphicFramePr>
        <p:xfrm>
          <a:off x="457200" y="2103438"/>
          <a:ext cx="8229600" cy="40624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224658250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561305734"/>
              </p:ext>
            </p:extLst>
          </p:nvPr>
        </p:nvGraphicFramePr>
        <p:xfrm>
          <a:off x="467544" y="1700808"/>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200" dirty="0" smtClean="0">
                <a:latin typeface="Arial" charset="0"/>
              </a:rPr>
              <a:t>Polizeiliche Kriminalstatistik 2020 PK-West</a:t>
            </a:r>
          </a:p>
        </p:txBody>
      </p:sp>
    </p:spTree>
    <p:extLst>
      <p:ext uri="{BB962C8B-B14F-4D97-AF65-F5344CB8AC3E}">
        <p14:creationId xmlns:p14="http://schemas.microsoft.com/office/powerpoint/2010/main" val="405791995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743181120"/>
              </p:ext>
            </p:extLst>
          </p:nvPr>
        </p:nvGraphicFramePr>
        <p:xfrm>
          <a:off x="323528" y="1700808"/>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8283577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874705785"/>
              </p:ext>
            </p:extLst>
          </p:nvPr>
        </p:nvGraphicFramePr>
        <p:xfrm>
          <a:off x="467544" y="1772816"/>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283612387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nplatzhalter 6"/>
          <p:cNvGraphicFramePr>
            <a:graphicFrameLocks noGrp="1"/>
          </p:cNvGraphicFramePr>
          <p:nvPr>
            <p:ph type="tbl" idx="1"/>
            <p:extLst>
              <p:ext uri="{D42A27DB-BD31-4B8C-83A1-F6EECF244321}">
                <p14:modId xmlns:p14="http://schemas.microsoft.com/office/powerpoint/2010/main" val="2024135560"/>
              </p:ext>
            </p:extLst>
          </p:nvPr>
        </p:nvGraphicFramePr>
        <p:xfrm>
          <a:off x="467544" y="1700808"/>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403014042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nplatzhalter 5"/>
          <p:cNvGraphicFramePr>
            <a:graphicFrameLocks noGrp="1"/>
          </p:cNvGraphicFramePr>
          <p:nvPr>
            <p:ph type="tbl" idx="1"/>
            <p:extLst>
              <p:ext uri="{D42A27DB-BD31-4B8C-83A1-F6EECF244321}">
                <p14:modId xmlns:p14="http://schemas.microsoft.com/office/powerpoint/2010/main" val="592298198"/>
              </p:ext>
            </p:extLst>
          </p:nvPr>
        </p:nvGraphicFramePr>
        <p:xfrm>
          <a:off x="395536" y="1916832"/>
          <a:ext cx="8229600" cy="40624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426915728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372052895"/>
              </p:ext>
            </p:extLst>
          </p:nvPr>
        </p:nvGraphicFramePr>
        <p:xfrm>
          <a:off x="467544" y="1772816"/>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215196912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846138"/>
            <a:ext cx="8229600" cy="927100"/>
          </a:xfrm>
        </p:spPr>
        <p:txBody>
          <a:bodyPr/>
          <a:lstStyle/>
          <a:p>
            <a:pPr eaLnBrk="1" hangingPunct="1"/>
            <a:r>
              <a:rPr lang="de-DE" altLang="de-DE" sz="3600" dirty="0" smtClean="0">
                <a:latin typeface="Arial" charset="0"/>
              </a:rPr>
              <a:t>Besondere Kriminalitätslage</a:t>
            </a:r>
          </a:p>
        </p:txBody>
      </p:sp>
      <p:sp>
        <p:nvSpPr>
          <p:cNvPr id="7" name="Rectangle 7"/>
          <p:cNvSpPr>
            <a:spLocks noGrp="1" noChangeArrowheads="1"/>
          </p:cNvSpPr>
          <p:nvPr>
            <p:ph idx="1"/>
          </p:nvPr>
        </p:nvSpPr>
        <p:spPr>
          <a:xfrm>
            <a:off x="395536" y="1844824"/>
            <a:ext cx="8229600" cy="4525963"/>
          </a:xfrm>
        </p:spPr>
        <p:txBody>
          <a:bodyPr/>
          <a:lstStyle/>
          <a:p>
            <a:pPr marL="0" indent="0" eaLnBrk="1" hangingPunct="1">
              <a:buFont typeface="Arial" charset="0"/>
              <a:buNone/>
              <a:defRPr/>
            </a:pPr>
            <a:r>
              <a:rPr lang="de-DE" sz="2000" b="1" dirty="0" smtClean="0">
                <a:latin typeface="Arial" panose="020B0604020202020204" pitchFamily="34" charset="0"/>
                <a:cs typeface="Arial" panose="020B0604020202020204" pitchFamily="34" charset="0"/>
              </a:rPr>
              <a:t>	</a:t>
            </a:r>
            <a:r>
              <a:rPr lang="de-DE" sz="2000" b="1" u="sng" dirty="0" smtClean="0">
                <a:latin typeface="Arial" panose="020B0604020202020204" pitchFamily="34" charset="0"/>
                <a:cs typeface="Arial" panose="020B0604020202020204" pitchFamily="34" charset="0"/>
              </a:rPr>
              <a:t>Polizeiliche Schwerpunkte des PK West</a:t>
            </a:r>
            <a:endParaRPr lang="de-DE" altLang="de-DE" sz="2000" dirty="0" smtClean="0">
              <a:latin typeface="Arial" panose="020B0604020202020204" pitchFamily="34" charset="0"/>
              <a:cs typeface="Arial" panose="020B0604020202020204" pitchFamily="34" charset="0"/>
            </a:endParaRPr>
          </a:p>
          <a:p>
            <a:pPr lvl="2" eaLnBrk="1" hangingPunct="1">
              <a:defRPr/>
            </a:pPr>
            <a:endParaRPr lang="de-DE" altLang="de-DE" sz="2000" dirty="0" smtClean="0">
              <a:latin typeface="Arial" panose="020B0604020202020204" pitchFamily="34" charset="0"/>
              <a:cs typeface="Arial" panose="020B0604020202020204" pitchFamily="34" charset="0"/>
            </a:endParaRPr>
          </a:p>
          <a:p>
            <a:pPr marL="1371600" lvl="2" indent="-457200" eaLnBrk="1" hangingPunct="1">
              <a:lnSpc>
                <a:spcPct val="150000"/>
              </a:lnSpc>
              <a:buFont typeface="+mj-lt"/>
              <a:buAutoNum type="arabicPeriod"/>
              <a:defRPr/>
            </a:pPr>
            <a:r>
              <a:rPr lang="de-DE" altLang="de-DE" sz="2000" b="1" dirty="0" smtClean="0">
                <a:solidFill>
                  <a:prstClr val="black"/>
                </a:solidFill>
                <a:latin typeface="Arial" panose="020B0604020202020204" pitchFamily="34" charset="0"/>
                <a:cs typeface="Arial" panose="020B0604020202020204" pitchFamily="34" charset="0"/>
              </a:rPr>
              <a:t>Corona-Maßnahmen</a:t>
            </a:r>
          </a:p>
          <a:p>
            <a:pPr marL="1371600" lvl="2" indent="-457200" eaLnBrk="1" hangingPunct="1">
              <a:lnSpc>
                <a:spcPct val="150000"/>
              </a:lnSpc>
              <a:buFont typeface="+mj-lt"/>
              <a:buAutoNum type="arabicPeriod"/>
              <a:defRPr/>
            </a:pPr>
            <a:r>
              <a:rPr lang="de-DE" altLang="de-DE" sz="2000" b="1" dirty="0" smtClean="0">
                <a:solidFill>
                  <a:prstClr val="black"/>
                </a:solidFill>
                <a:latin typeface="Arial" panose="020B0604020202020204" pitchFamily="34" charset="0"/>
                <a:cs typeface="Arial" panose="020B0604020202020204" pitchFamily="34" charset="0"/>
              </a:rPr>
              <a:t>WED und ED in/aus Geschäft, Büro</a:t>
            </a:r>
          </a:p>
          <a:p>
            <a:pPr marL="1371600" lvl="2" indent="-457200" eaLnBrk="1" hangingPunct="1">
              <a:lnSpc>
                <a:spcPct val="150000"/>
              </a:lnSpc>
              <a:buFont typeface="+mj-lt"/>
              <a:buAutoNum type="arabicPeriod"/>
              <a:defRPr/>
            </a:pPr>
            <a:r>
              <a:rPr lang="de-DE" altLang="de-DE" sz="2000" b="1" dirty="0" smtClean="0">
                <a:solidFill>
                  <a:prstClr val="black"/>
                </a:solidFill>
                <a:latin typeface="Arial" panose="020B0604020202020204" pitchFamily="34" charset="0"/>
                <a:cs typeface="Arial" panose="020B0604020202020204" pitchFamily="34" charset="0"/>
              </a:rPr>
              <a:t>Häusliche Beziehungsgewalt</a:t>
            </a:r>
          </a:p>
          <a:p>
            <a:pPr marL="1371600" lvl="2" indent="-457200" eaLnBrk="1" hangingPunct="1">
              <a:lnSpc>
                <a:spcPct val="150000"/>
              </a:lnSpc>
              <a:buFont typeface="+mj-lt"/>
              <a:buAutoNum type="arabicPeriod"/>
              <a:defRPr/>
            </a:pPr>
            <a:r>
              <a:rPr lang="de-DE" altLang="de-DE" sz="2000" b="1" dirty="0" smtClean="0">
                <a:solidFill>
                  <a:prstClr val="black"/>
                </a:solidFill>
                <a:latin typeface="Arial" panose="020B0604020202020204" pitchFamily="34" charset="0"/>
                <a:cs typeface="Arial" panose="020B0604020202020204" pitchFamily="34" charset="0"/>
              </a:rPr>
              <a:t>Wahrnehmbare Ordnungsstörungen</a:t>
            </a:r>
          </a:p>
          <a:p>
            <a:pPr marL="1371600" lvl="2" indent="-457200" eaLnBrk="1" hangingPunct="1">
              <a:lnSpc>
                <a:spcPct val="150000"/>
              </a:lnSpc>
              <a:buFont typeface="+mj-lt"/>
              <a:buAutoNum type="arabicPeriod"/>
              <a:defRPr/>
            </a:pPr>
            <a:r>
              <a:rPr lang="de-DE" altLang="de-DE" sz="2000" b="1" dirty="0" smtClean="0">
                <a:solidFill>
                  <a:prstClr val="black"/>
                </a:solidFill>
                <a:latin typeface="Arial" panose="020B0604020202020204" pitchFamily="34" charset="0"/>
                <a:cs typeface="Arial" panose="020B0604020202020204" pitchFamily="34" charset="0"/>
              </a:rPr>
              <a:t>Verkehrssicherheitsarbeit, u.a. Raser /Poser</a:t>
            </a:r>
          </a:p>
          <a:p>
            <a:pPr marL="1371600" lvl="2" indent="-457200">
              <a:lnSpc>
                <a:spcPct val="150000"/>
              </a:lnSpc>
              <a:buFont typeface="+mj-lt"/>
              <a:buAutoNum type="arabicPeriod"/>
              <a:defRPr/>
            </a:pPr>
            <a:r>
              <a:rPr lang="de-DE" altLang="de-DE" sz="2000" b="1" dirty="0" err="1">
                <a:solidFill>
                  <a:schemeClr val="bg1">
                    <a:lumMod val="65000"/>
                  </a:schemeClr>
                </a:solidFill>
                <a:latin typeface="Arial" panose="020B0604020202020204" pitchFamily="34" charset="0"/>
                <a:cs typeface="Arial" panose="020B0604020202020204" pitchFamily="34" charset="0"/>
              </a:rPr>
              <a:t>Öffentl</a:t>
            </a:r>
            <a:r>
              <a:rPr lang="de-DE" altLang="de-DE" sz="2000" b="1" dirty="0">
                <a:solidFill>
                  <a:schemeClr val="bg1">
                    <a:lumMod val="65000"/>
                  </a:schemeClr>
                </a:solidFill>
                <a:latin typeface="Arial" panose="020B0604020202020204" pitchFamily="34" charset="0"/>
                <a:cs typeface="Arial" panose="020B0604020202020204" pitchFamily="34" charset="0"/>
              </a:rPr>
              <a:t>. wahrnehmbarer Drogenhandel </a:t>
            </a:r>
          </a:p>
          <a:p>
            <a:pPr marL="914400" lvl="2" indent="0" eaLnBrk="1" hangingPunct="1">
              <a:lnSpc>
                <a:spcPct val="150000"/>
              </a:lnSpc>
              <a:buNone/>
              <a:defRPr/>
            </a:pPr>
            <a:endParaRPr lang="de-DE" altLang="de-DE" sz="2000" b="1" dirty="0" smtClean="0">
              <a:solidFill>
                <a:prstClr val="black"/>
              </a:solidFill>
              <a:latin typeface="Arial" panose="020B0604020202020204" pitchFamily="34" charset="0"/>
              <a:cs typeface="Arial" panose="020B0604020202020204" pitchFamily="34" charset="0"/>
            </a:endParaRPr>
          </a:p>
        </p:txBody>
      </p:sp>
      <p:sp>
        <p:nvSpPr>
          <p:cNvPr id="25603" name="Rectangle 6"/>
          <p:cNvSpPr>
            <a:spLocks noChangeArrowheads="1"/>
          </p:cNvSpPr>
          <p:nvPr/>
        </p:nvSpPr>
        <p:spPr bwMode="auto">
          <a:xfrm flipV="1">
            <a:off x="684213" y="1125538"/>
            <a:ext cx="5832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Arial" charset="0"/>
            </a:endParaRPr>
          </a:p>
        </p:txBody>
      </p:sp>
    </p:spTree>
    <p:extLst>
      <p:ext uri="{BB962C8B-B14F-4D97-AF65-F5344CB8AC3E}">
        <p14:creationId xmlns:p14="http://schemas.microsoft.com/office/powerpoint/2010/main" val="380454863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846138"/>
            <a:ext cx="8229600" cy="782637"/>
          </a:xfrm>
        </p:spPr>
        <p:txBody>
          <a:bodyPr/>
          <a:lstStyle/>
          <a:p>
            <a:pPr eaLnBrk="1" hangingPunct="1"/>
            <a:r>
              <a:rPr lang="de-DE" altLang="de-DE" sz="3600" dirty="0" smtClean="0">
                <a:latin typeface="Arial" charset="0"/>
              </a:rPr>
              <a:t>Besondere Örtlichkeiten</a:t>
            </a:r>
          </a:p>
        </p:txBody>
      </p:sp>
      <p:sp>
        <p:nvSpPr>
          <p:cNvPr id="4" name="Inhaltsplatzhalter 7"/>
          <p:cNvSpPr txBox="1">
            <a:spLocks/>
          </p:cNvSpPr>
          <p:nvPr/>
        </p:nvSpPr>
        <p:spPr bwMode="auto">
          <a:xfrm>
            <a:off x="457200" y="17732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e-DE" altLang="de-DE" sz="2400" b="1" dirty="0" smtClean="0">
                <a:latin typeface="Arial" charset="0"/>
                <a:cs typeface="Arial" charset="0"/>
              </a:rPr>
              <a:t>Teilbereiche der </a:t>
            </a:r>
            <a:r>
              <a:rPr lang="de-DE" altLang="de-DE" sz="2400" b="1" dirty="0" err="1" smtClean="0">
                <a:latin typeface="Arial" charset="0"/>
                <a:cs typeface="Arial" charset="0"/>
              </a:rPr>
              <a:t>Gröpelinger</a:t>
            </a:r>
            <a:r>
              <a:rPr lang="de-DE" altLang="de-DE" sz="2400" b="1" dirty="0" smtClean="0">
                <a:latin typeface="Arial" charset="0"/>
                <a:cs typeface="Arial" charset="0"/>
              </a:rPr>
              <a:t> Heerstraße, Lindenhofstraße, </a:t>
            </a:r>
            <a:r>
              <a:rPr lang="de-DE" altLang="de-DE" sz="2400" b="1" dirty="0" err="1" smtClean="0">
                <a:latin typeface="Arial" charset="0"/>
                <a:cs typeface="Arial" charset="0"/>
              </a:rPr>
              <a:t>Liegnitzquartier</a:t>
            </a:r>
            <a:r>
              <a:rPr lang="de-DE" altLang="de-DE" sz="2400" b="1" dirty="0" smtClean="0">
                <a:latin typeface="Arial" charset="0"/>
                <a:cs typeface="Arial" charset="0"/>
              </a:rPr>
              <a:t> und </a:t>
            </a:r>
            <a:r>
              <a:rPr lang="de-DE" altLang="de-DE" sz="2400" b="1" dirty="0" err="1" smtClean="0">
                <a:latin typeface="Arial" charset="0"/>
                <a:cs typeface="Arial" charset="0"/>
              </a:rPr>
              <a:t>Ritterhuder</a:t>
            </a:r>
            <a:r>
              <a:rPr lang="de-DE" altLang="de-DE" sz="2400" b="1" dirty="0" smtClean="0">
                <a:latin typeface="Arial" charset="0"/>
                <a:cs typeface="Arial" charset="0"/>
              </a:rPr>
              <a:t> Straße sowie des Grünzuges West </a:t>
            </a:r>
          </a:p>
          <a:p>
            <a:pPr lvl="1">
              <a:defRPr/>
            </a:pPr>
            <a:r>
              <a:rPr lang="de-DE" altLang="de-DE" sz="2400" dirty="0" smtClean="0"/>
              <a:t>Seit über 5 Jahren BKO/Gefahrenort</a:t>
            </a:r>
          </a:p>
          <a:p>
            <a:pPr lvl="1">
              <a:defRPr/>
            </a:pPr>
            <a:r>
              <a:rPr lang="de-DE" altLang="de-DE" sz="2400" dirty="0" smtClean="0"/>
              <a:t>Vornehmlich BTM-Delikte </a:t>
            </a:r>
            <a:r>
              <a:rPr lang="de-DE" altLang="de-DE" sz="2400" dirty="0" err="1" smtClean="0"/>
              <a:t>i.V.m</a:t>
            </a:r>
            <a:r>
              <a:rPr lang="de-DE" altLang="de-DE" sz="2400" dirty="0" smtClean="0"/>
              <a:t>. Eigentumskriminalität (Beschaffungskrim.) und </a:t>
            </a:r>
            <a:r>
              <a:rPr lang="de-DE" altLang="de-DE" sz="2400" dirty="0" err="1" smtClean="0"/>
              <a:t>Rohheitsdelikten</a:t>
            </a:r>
            <a:endParaRPr lang="de-DE" altLang="de-DE" sz="2400" dirty="0" smtClean="0"/>
          </a:p>
          <a:p>
            <a:pPr lvl="1">
              <a:defRPr/>
            </a:pPr>
            <a:r>
              <a:rPr lang="de-DE" altLang="de-DE" sz="2400" dirty="0" smtClean="0"/>
              <a:t>Platzverweise</a:t>
            </a:r>
          </a:p>
          <a:p>
            <a:pPr>
              <a:defRPr/>
            </a:pPr>
            <a:r>
              <a:rPr lang="de-DE" altLang="de-DE" sz="2400" b="1" dirty="0" smtClean="0">
                <a:latin typeface="Arial" charset="0"/>
                <a:cs typeface="Arial" charset="0"/>
              </a:rPr>
              <a:t>Waller Bahnhof </a:t>
            </a:r>
          </a:p>
          <a:p>
            <a:pPr>
              <a:defRPr/>
            </a:pPr>
            <a:r>
              <a:rPr lang="de-DE" altLang="de-DE" sz="2400" b="1" dirty="0" smtClean="0">
                <a:latin typeface="Arial" charset="0"/>
                <a:cs typeface="Arial" charset="0"/>
              </a:rPr>
              <a:t>Überseestadt</a:t>
            </a:r>
            <a:endParaRPr lang="de-DE" altLang="de-DE" sz="2400" dirty="0"/>
          </a:p>
          <a:p>
            <a:pPr>
              <a:defRPr/>
            </a:pPr>
            <a:endParaRPr lang="de-DE" altLang="de-DE" dirty="0" smtClean="0"/>
          </a:p>
          <a:p>
            <a:pPr>
              <a:defRPr/>
            </a:pPr>
            <a:endParaRPr lang="de-DE" altLang="de-DE" dirty="0" smtClean="0"/>
          </a:p>
        </p:txBody>
      </p:sp>
    </p:spTree>
    <p:extLst>
      <p:ext uri="{BB962C8B-B14F-4D97-AF65-F5344CB8AC3E}">
        <p14:creationId xmlns:p14="http://schemas.microsoft.com/office/powerpoint/2010/main" val="31398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de-DE" altLang="de-DE" sz="3600" dirty="0" smtClean="0">
                <a:latin typeface="Arial" panose="020B0604020202020204" pitchFamily="34" charset="0"/>
                <a:cs typeface="Arial" panose="020B0604020202020204" pitchFamily="34" charset="0"/>
              </a:rPr>
              <a:t>Regionale Abteilung Nord/West - E7</a:t>
            </a:r>
          </a:p>
        </p:txBody>
      </p:sp>
      <p:pic>
        <p:nvPicPr>
          <p:cNvPr id="3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2276475"/>
            <a:ext cx="6226175" cy="3533775"/>
          </a:xfrm>
          <a:noFill/>
        </p:spPr>
      </p:pic>
      <p:sp>
        <p:nvSpPr>
          <p:cNvPr id="4" name="Ellipse 3"/>
          <p:cNvSpPr/>
          <p:nvPr/>
        </p:nvSpPr>
        <p:spPr>
          <a:xfrm>
            <a:off x="5724525" y="5008563"/>
            <a:ext cx="2016125" cy="935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78968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836613"/>
            <a:ext cx="9144000" cy="1143000"/>
          </a:xfrm>
        </p:spPr>
        <p:txBody>
          <a:bodyPr/>
          <a:lstStyle/>
          <a:p>
            <a:pPr eaLnBrk="1" hangingPunct="1"/>
            <a:r>
              <a:rPr lang="de-DE" altLang="de-DE" sz="3600" dirty="0" smtClean="0">
                <a:latin typeface="Arial" charset="0"/>
              </a:rPr>
              <a:t>Aktuelle Kernbotschaften</a:t>
            </a:r>
          </a:p>
        </p:txBody>
      </p:sp>
      <p:sp>
        <p:nvSpPr>
          <p:cNvPr id="2" name="Textfeld 1"/>
          <p:cNvSpPr txBox="1"/>
          <p:nvPr/>
        </p:nvSpPr>
        <p:spPr>
          <a:xfrm>
            <a:off x="468312" y="2060848"/>
            <a:ext cx="8424167" cy="2923877"/>
          </a:xfrm>
          <a:prstGeom prst="rect">
            <a:avLst/>
          </a:prstGeom>
          <a:noFill/>
        </p:spPr>
        <p:txBody>
          <a:bodyPr wrap="square">
            <a:spAutoFit/>
          </a:bodyPr>
          <a:lstStyle/>
          <a:p>
            <a:pPr marL="285750" indent="-285750">
              <a:buFont typeface="Wingdings" panose="05000000000000000000" pitchFamily="2" charset="2"/>
              <a:buChar char="§"/>
              <a:defRPr/>
            </a:pPr>
            <a:r>
              <a:rPr lang="de-DE" sz="2000" dirty="0" smtClean="0">
                <a:latin typeface="Arial" panose="020B0604020202020204" pitchFamily="34" charset="0"/>
                <a:cs typeface="Arial" panose="020B0604020202020204" pitchFamily="34" charset="0"/>
              </a:rPr>
              <a:t>Die Pandemie hat die Entwicklung der Fallzahlen beeinflusst</a:t>
            </a:r>
            <a:endParaRPr lang="de-DE" sz="2000" dirty="0">
              <a:latin typeface="Arial" panose="020B0604020202020204" pitchFamily="34" charset="0"/>
              <a:cs typeface="Arial" panose="020B0604020202020204" pitchFamily="34" charset="0"/>
            </a:endParaRPr>
          </a:p>
          <a:p>
            <a:pPr>
              <a:defRPr/>
            </a:pPr>
            <a:endParaRPr lang="de-DE"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defRPr/>
            </a:pPr>
            <a:r>
              <a:rPr lang="de-DE" dirty="0" smtClean="0">
                <a:latin typeface="Arial" panose="020B0604020202020204" pitchFamily="34" charset="0"/>
                <a:cs typeface="Arial" panose="020B0604020202020204" pitchFamily="34" charset="0"/>
              </a:rPr>
              <a:t>Gesamtzahl der Straftaten </a:t>
            </a:r>
            <a:r>
              <a:rPr lang="de-DE" dirty="0">
                <a:latin typeface="Arial" panose="020B0604020202020204" pitchFamily="34" charset="0"/>
                <a:cs typeface="Arial" panose="020B0604020202020204" pitchFamily="34" charset="0"/>
              </a:rPr>
              <a:t>im </a:t>
            </a:r>
            <a:r>
              <a:rPr lang="de-DE" b="1" dirty="0">
                <a:latin typeface="Arial" panose="020B0604020202020204" pitchFamily="34" charset="0"/>
                <a:cs typeface="Arial" panose="020B0604020202020204" pitchFamily="34" charset="0"/>
              </a:rPr>
              <a:t>Fünf-Jahres-Vergleich</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auf vergleichbarem Niveau</a:t>
            </a:r>
            <a:endParaRPr lang="de-DE"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defRPr/>
            </a:pPr>
            <a:endParaRPr lang="de-DE"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defRPr/>
            </a:pPr>
            <a:r>
              <a:rPr lang="de-DE" dirty="0" smtClean="0">
                <a:latin typeface="Arial" panose="020B0604020202020204" pitchFamily="34" charset="0"/>
                <a:cs typeface="Arial" panose="020B0604020202020204" pitchFamily="34" charset="0"/>
              </a:rPr>
              <a:t>Raubdelikte, Wohnungseinbrüche</a:t>
            </a:r>
            <a:r>
              <a:rPr lang="de-DE" dirty="0">
                <a:latin typeface="Arial" panose="020B0604020202020204" pitchFamily="34" charset="0"/>
                <a:cs typeface="Arial" panose="020B0604020202020204" pitchFamily="34" charset="0"/>
              </a:rPr>
              <a:t>, Kfz.-</a:t>
            </a:r>
            <a:r>
              <a:rPr lang="de-DE" dirty="0" smtClean="0">
                <a:latin typeface="Arial" panose="020B0604020202020204" pitchFamily="34" charset="0"/>
                <a:cs typeface="Arial" panose="020B0604020202020204" pitchFamily="34" charset="0"/>
              </a:rPr>
              <a:t>Delikte, Fahrraddiebstahl stark rückläufig</a:t>
            </a:r>
            <a:endParaRPr lang="de-DE"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defRPr/>
            </a:pPr>
            <a:endParaRPr lang="de-DE"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defRPr/>
            </a:pPr>
            <a:r>
              <a:rPr lang="de-DE" dirty="0" smtClean="0">
                <a:latin typeface="Arial" panose="020B0604020202020204" pitchFamily="34" charset="0"/>
                <a:cs typeface="Arial" panose="020B0604020202020204" pitchFamily="34" charset="0"/>
              </a:rPr>
              <a:t>Maßnahmen gegen den </a:t>
            </a:r>
            <a:r>
              <a:rPr lang="de-DE" dirty="0" err="1">
                <a:latin typeface="Arial" panose="020B0604020202020204" pitchFamily="34" charset="0"/>
                <a:cs typeface="Arial" panose="020B0604020202020204" pitchFamily="34" charset="0"/>
              </a:rPr>
              <a:t>ö</a:t>
            </a:r>
            <a:r>
              <a:rPr lang="de-DE" dirty="0" err="1" smtClean="0">
                <a:latin typeface="Arial" panose="020B0604020202020204" pitchFamily="34" charset="0"/>
                <a:cs typeface="Arial" panose="020B0604020202020204" pitchFamily="34" charset="0"/>
              </a:rPr>
              <a:t>ffentl</a:t>
            </a:r>
            <a:r>
              <a:rPr lang="de-DE" dirty="0" smtClean="0">
                <a:latin typeface="Arial" panose="020B0604020202020204" pitchFamily="34" charset="0"/>
                <a:cs typeface="Arial" panose="020B0604020202020204" pitchFamily="34" charset="0"/>
              </a:rPr>
              <a:t>. wahrnehmbarer Drogenhandel auch während der Pandemie fortgeführt</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95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graphicFrame>
        <p:nvGraphicFramePr>
          <p:cNvPr id="5" name="Tabellenplatzhalter 4"/>
          <p:cNvGraphicFramePr>
            <a:graphicFrameLocks noGrp="1"/>
          </p:cNvGraphicFramePr>
          <p:nvPr>
            <p:ph type="tbl" idx="1"/>
            <p:extLst>
              <p:ext uri="{D42A27DB-BD31-4B8C-83A1-F6EECF244321}">
                <p14:modId xmlns:p14="http://schemas.microsoft.com/office/powerpoint/2010/main" val="1247611975"/>
              </p:ext>
            </p:extLst>
          </p:nvPr>
        </p:nvGraphicFramePr>
        <p:xfrm>
          <a:off x="457200" y="2103438"/>
          <a:ext cx="8229600" cy="4062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165866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nplatzhalter 6"/>
          <p:cNvGraphicFramePr>
            <a:graphicFrameLocks noGrp="1"/>
          </p:cNvGraphicFramePr>
          <p:nvPr>
            <p:ph type="tbl" idx="1"/>
            <p:extLst>
              <p:ext uri="{D42A27DB-BD31-4B8C-83A1-F6EECF244321}">
                <p14:modId xmlns:p14="http://schemas.microsoft.com/office/powerpoint/2010/main" val="1062823212"/>
              </p:ext>
            </p:extLst>
          </p:nvPr>
        </p:nvGraphicFramePr>
        <p:xfrm>
          <a:off x="467544" y="1844824"/>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201238992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984163053"/>
              </p:ext>
            </p:extLst>
          </p:nvPr>
        </p:nvGraphicFramePr>
        <p:xfrm>
          <a:off x="539552" y="1772816"/>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378557807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519218173"/>
              </p:ext>
            </p:extLst>
          </p:nvPr>
        </p:nvGraphicFramePr>
        <p:xfrm>
          <a:off x="395536" y="1844824"/>
          <a:ext cx="8229600" cy="40624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239778269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214707845"/>
              </p:ext>
            </p:extLst>
          </p:nvPr>
        </p:nvGraphicFramePr>
        <p:xfrm>
          <a:off x="395536" y="1844824"/>
          <a:ext cx="8229600" cy="40624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385164968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nplatzhalter 4"/>
          <p:cNvGraphicFramePr>
            <a:graphicFrameLocks noGrp="1"/>
          </p:cNvGraphicFramePr>
          <p:nvPr>
            <p:ph type="tbl" idx="1"/>
            <p:extLst>
              <p:ext uri="{D42A27DB-BD31-4B8C-83A1-F6EECF244321}">
                <p14:modId xmlns:p14="http://schemas.microsoft.com/office/powerpoint/2010/main" val="2423706611"/>
              </p:ext>
            </p:extLst>
          </p:nvPr>
        </p:nvGraphicFramePr>
        <p:xfrm>
          <a:off x="467544" y="1844824"/>
          <a:ext cx="8229600" cy="40624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0" y="764704"/>
            <a:ext cx="9144000" cy="710952"/>
          </a:xfrm>
        </p:spPr>
        <p:txBody>
          <a:bodyPr>
            <a:normAutofit/>
          </a:bodyPr>
          <a:lstStyle/>
          <a:p>
            <a:r>
              <a:rPr lang="de-DE" altLang="de-DE" sz="3600" dirty="0" smtClean="0">
                <a:latin typeface="Arial" charset="0"/>
              </a:rPr>
              <a:t>Polizeiliche Kriminalstatistik 2020 PK-West</a:t>
            </a:r>
          </a:p>
        </p:txBody>
      </p:sp>
    </p:spTree>
    <p:extLst>
      <p:ext uri="{BB962C8B-B14F-4D97-AF65-F5344CB8AC3E}">
        <p14:creationId xmlns:p14="http://schemas.microsoft.com/office/powerpoint/2010/main" val="206416699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Präsentation4</Template>
  <TotalTime>0</TotalTime>
  <Words>588</Words>
  <Application>Microsoft Office PowerPoint</Application>
  <PresentationFormat>Bildschirmpräsentation (4:3)</PresentationFormat>
  <Paragraphs>98</Paragraphs>
  <Slides>19</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Wingdings</vt:lpstr>
      <vt:lpstr>Larissa-Design</vt:lpstr>
      <vt:lpstr>  </vt:lpstr>
      <vt:lpstr>Regionale Abteilung Nord/West - E7</vt:lpstr>
      <vt:lpstr>Aktuelle Kernbotschaften</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Polizeiliche Kriminalstatistik 2020 PK-West</vt:lpstr>
      <vt:lpstr>Besondere Kriminalitätslage</vt:lpstr>
      <vt:lpstr>Besondere Örtlichkeiten</vt:lpstr>
    </vt:vector>
  </TitlesOfParts>
  <Company>Polizei 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Priebe, Jens (POLIZEI)</dc:creator>
  <cp:lastModifiedBy>Pala, Ulrike (OA West)</cp:lastModifiedBy>
  <cp:revision>48</cp:revision>
  <cp:lastPrinted>2021-11-17T12:12:10Z</cp:lastPrinted>
  <dcterms:created xsi:type="dcterms:W3CDTF">2021-03-01T11:53:47Z</dcterms:created>
  <dcterms:modified xsi:type="dcterms:W3CDTF">2021-11-17T13:51:03Z</dcterms:modified>
</cp:coreProperties>
</file>