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4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580" r:id="rId3"/>
    <p:sldId id="581" r:id="rId4"/>
    <p:sldId id="582" r:id="rId5"/>
    <p:sldId id="583" r:id="rId6"/>
    <p:sldId id="584" r:id="rId7"/>
    <p:sldId id="585" r:id="rId8"/>
    <p:sldId id="586" r:id="rId9"/>
    <p:sldId id="588" r:id="rId10"/>
    <p:sldId id="589" r:id="rId11"/>
    <p:sldId id="587" r:id="rId12"/>
  </p:sldIdLst>
  <p:sldSz cx="9144000" cy="6858000" type="screen4x3"/>
  <p:notesSz cx="6797675" cy="9928225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Black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Black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Black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Black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Black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 Black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 Black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 Black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 Black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6" userDrawn="1">
          <p15:clr>
            <a:srgbClr val="A4A3A4"/>
          </p15:clr>
        </p15:guide>
        <p15:guide id="2" orient="horz" pos="2976" userDrawn="1">
          <p15:clr>
            <a:srgbClr val="A4A3A4"/>
          </p15:clr>
        </p15:guide>
        <p15:guide id="3" orient="horz" pos="1661" userDrawn="1">
          <p15:clr>
            <a:srgbClr val="A4A3A4"/>
          </p15:clr>
        </p15:guide>
        <p15:guide id="4" orient="horz" pos="4020" userDrawn="1">
          <p15:clr>
            <a:srgbClr val="A4A3A4"/>
          </p15:clr>
        </p15:guide>
        <p15:guide id="5" orient="horz" pos="2205" userDrawn="1">
          <p15:clr>
            <a:srgbClr val="A4A3A4"/>
          </p15:clr>
        </p15:guide>
        <p15:guide id="6" pos="5647" userDrawn="1">
          <p15:clr>
            <a:srgbClr val="A4A3A4"/>
          </p15:clr>
        </p15:guide>
        <p15:guide id="7" pos="249" userDrawn="1">
          <p15:clr>
            <a:srgbClr val="A4A3A4"/>
          </p15:clr>
        </p15:guide>
        <p15:guide id="8" pos="1680" userDrawn="1">
          <p15:clr>
            <a:srgbClr val="A4A3A4"/>
          </p15:clr>
        </p15:guide>
        <p15:guide id="9" pos="431" userDrawn="1">
          <p15:clr>
            <a:srgbClr val="A4A3A4"/>
          </p15:clr>
        </p15:guide>
        <p15:guide id="10" pos="295" userDrawn="1">
          <p15:clr>
            <a:srgbClr val="A4A3A4"/>
          </p15:clr>
        </p15:guide>
        <p15:guide id="11" pos="5193" userDrawn="1">
          <p15:clr>
            <a:srgbClr val="A4A3A4"/>
          </p15:clr>
        </p15:guide>
        <p15:guide id="12" pos="3152" userDrawn="1">
          <p15:clr>
            <a:srgbClr val="A4A3A4"/>
          </p15:clr>
        </p15:guide>
        <p15:guide id="13" orient="horz" pos="1480" userDrawn="1">
          <p15:clr>
            <a:srgbClr val="A4A3A4"/>
          </p15:clr>
        </p15:guide>
        <p15:guide id="14" orient="horz" pos="935" userDrawn="1">
          <p15:clr>
            <a:srgbClr val="A4A3A4"/>
          </p15:clr>
        </p15:guide>
        <p15:guide id="15" pos="106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bastian Eggers" initials="SE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56BF"/>
    <a:srgbClr val="00FF00"/>
    <a:srgbClr val="0000FF"/>
    <a:srgbClr val="B7DDEB"/>
    <a:srgbClr val="87C6DD"/>
    <a:srgbClr val="E8F5FC"/>
    <a:srgbClr val="88A8DC"/>
    <a:srgbClr val="81C5E3"/>
    <a:srgbClr val="DEDCEA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8B1032C-EA38-4F05-BA0D-38AFFFC7BED3}" styleName="Helle Formatvorlage 3 - Akz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27" autoAdjust="0"/>
    <p:restoredTop sz="96374" autoAdjust="0"/>
  </p:normalViewPr>
  <p:slideViewPr>
    <p:cSldViewPr snapToObjects="1" showGuides="1">
      <p:cViewPr varScale="1">
        <p:scale>
          <a:sx n="110" d="100"/>
          <a:sy n="110" d="100"/>
        </p:scale>
        <p:origin x="810" y="108"/>
      </p:cViewPr>
      <p:guideLst>
        <p:guide orient="horz" pos="2886"/>
        <p:guide orient="horz" pos="2976"/>
        <p:guide orient="horz" pos="1661"/>
        <p:guide orient="horz" pos="4020"/>
        <p:guide orient="horz" pos="2205"/>
        <p:guide pos="5647"/>
        <p:guide pos="249"/>
        <p:guide pos="1680"/>
        <p:guide pos="431"/>
        <p:guide pos="295"/>
        <p:guide pos="5193"/>
        <p:guide pos="3152"/>
        <p:guide orient="horz" pos="1480"/>
        <p:guide orient="horz" pos="935"/>
        <p:guide pos="106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 showGuides="1">
      <p:cViewPr varScale="1">
        <p:scale>
          <a:sx n="78" d="100"/>
          <a:sy n="78" d="100"/>
        </p:scale>
        <p:origin x="3978" y="96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7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2" tIns="45759" rIns="91522" bIns="45759" numCol="1" anchor="t" anchorCtr="0" compatLnSpc="1">
            <a:prstTxWarp prst="textNoShape">
              <a:avLst/>
            </a:prstTxWarp>
          </a:bodyPr>
          <a:lstStyle>
            <a:lvl1pPr defTabSz="915825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537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2" tIns="45759" rIns="91522" bIns="45759" numCol="1" anchor="t" anchorCtr="0" compatLnSpc="1">
            <a:prstTxWarp prst="textNoShape">
              <a:avLst/>
            </a:prstTxWarp>
          </a:bodyPr>
          <a:lstStyle>
            <a:lvl1pPr algn="r" defTabSz="915825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2846"/>
            <a:ext cx="2946400" cy="49537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2" tIns="45759" rIns="91522" bIns="45759" numCol="1" anchor="b" anchorCtr="0" compatLnSpc="1">
            <a:prstTxWarp prst="textNoShape">
              <a:avLst/>
            </a:prstTxWarp>
          </a:bodyPr>
          <a:lstStyle>
            <a:lvl1pPr defTabSz="915825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2846"/>
            <a:ext cx="2946400" cy="49537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2" tIns="45759" rIns="91522" bIns="45759" numCol="1" anchor="b" anchorCtr="0" compatLnSpc="1">
            <a:prstTxWarp prst="textNoShape">
              <a:avLst/>
            </a:prstTxWarp>
          </a:bodyPr>
          <a:lstStyle>
            <a:lvl1pPr algn="r" defTabSz="915825">
              <a:defRPr sz="1200"/>
            </a:lvl1pPr>
          </a:lstStyle>
          <a:p>
            <a:pPr>
              <a:defRPr/>
            </a:pPr>
            <a:fld id="{151AE3AD-6CB6-480E-859F-009B378B022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8388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7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2" tIns="45759" rIns="91522" bIns="45759" numCol="1" anchor="t" anchorCtr="0" compatLnSpc="1">
            <a:prstTxWarp prst="textNoShape">
              <a:avLst/>
            </a:prstTxWarp>
          </a:bodyPr>
          <a:lstStyle>
            <a:lvl1pPr defTabSz="915825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537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2" tIns="45759" rIns="91522" bIns="45759" numCol="1" anchor="t" anchorCtr="0" compatLnSpc="1">
            <a:prstTxWarp prst="textNoShape">
              <a:avLst/>
            </a:prstTxWarp>
          </a:bodyPr>
          <a:lstStyle>
            <a:lvl1pPr algn="r" defTabSz="915825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2950"/>
            <a:ext cx="4968875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7218"/>
            <a:ext cx="4984750" cy="446793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2" tIns="45759" rIns="91522" bIns="457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846"/>
            <a:ext cx="2946400" cy="49537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2" tIns="45759" rIns="91522" bIns="45759" numCol="1" anchor="b" anchorCtr="0" compatLnSpc="1">
            <a:prstTxWarp prst="textNoShape">
              <a:avLst/>
            </a:prstTxWarp>
          </a:bodyPr>
          <a:lstStyle>
            <a:lvl1pPr defTabSz="915825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2846"/>
            <a:ext cx="2946400" cy="49537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2" tIns="45759" rIns="91522" bIns="45759" numCol="1" anchor="b" anchorCtr="0" compatLnSpc="1">
            <a:prstTxWarp prst="textNoShape">
              <a:avLst/>
            </a:prstTxWarp>
          </a:bodyPr>
          <a:lstStyle>
            <a:lvl1pPr algn="r" defTabSz="915825">
              <a:defRPr sz="1200"/>
            </a:lvl1pPr>
          </a:lstStyle>
          <a:p>
            <a:pPr>
              <a:defRPr/>
            </a:pPr>
            <a:fld id="{9B14490A-47CF-4F39-ABA0-AC2A9427039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15979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Term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51520" y="1412776"/>
            <a:ext cx="7772400" cy="1752600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rgbClr val="0056B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Projekttitel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51520" y="3212976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100">
                <a:solidFill>
                  <a:srgbClr val="0056B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de-DE" dirty="0"/>
              <a:t>Terminbeschreibung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D1314D4-E666-404F-AA84-DA00103CAD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542" y="5573593"/>
            <a:ext cx="687699" cy="792000"/>
          </a:xfrm>
          <a:prstGeom prst="rect">
            <a:avLst/>
          </a:prstGeom>
        </p:spPr>
      </p:pic>
      <p:sp>
        <p:nvSpPr>
          <p:cNvPr id="9" name="Textplatzhalter 8">
            <a:extLst>
              <a:ext uri="{FF2B5EF4-FFF2-40B4-BE49-F238E27FC236}">
                <a16:creationId xmlns:a16="http://schemas.microsoft.com/office/drawing/2014/main" id="{00DAD159-1224-457F-ABEA-6FDEDD8B266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40152" y="5573593"/>
            <a:ext cx="2160612" cy="914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algn="r" eaLnBrk="1" hangingPunct="1"/>
            <a:r>
              <a:rPr lang="de-DE" altLang="de-DE" sz="1100" b="1" dirty="0">
                <a:latin typeface="Arial" panose="020B0604020202020204" pitchFamily="34" charset="0"/>
                <a:cs typeface="Arial" panose="020B0604020202020204" pitchFamily="34" charset="0"/>
              </a:rPr>
              <a:t>Dipl.-Ing. Frank Heidebrunn</a:t>
            </a:r>
          </a:p>
          <a:p>
            <a:pPr algn="r" eaLnBrk="1" hangingPunct="1"/>
            <a:r>
              <a:rPr lang="de-DE" altLang="de-DE" sz="1100" dirty="0">
                <a:latin typeface="Arial" panose="020B0604020202020204" pitchFamily="34" charset="0"/>
                <a:cs typeface="Arial" panose="020B0604020202020204" pitchFamily="34" charset="0"/>
              </a:rPr>
              <a:t>LÄRMKONTOR GmbH</a:t>
            </a:r>
          </a:p>
          <a:p>
            <a:pPr algn="r" eaLnBrk="1" hangingPunct="1"/>
            <a:r>
              <a:rPr lang="de-DE" altLang="de-DE" sz="1100" dirty="0">
                <a:latin typeface="Arial" panose="020B0604020202020204" pitchFamily="34" charset="0"/>
                <a:cs typeface="Arial" panose="020B0604020202020204" pitchFamily="34" charset="0"/>
              </a:rPr>
              <a:t>Altonaer Poststraße 13 b</a:t>
            </a:r>
          </a:p>
          <a:p>
            <a:pPr algn="r" eaLnBrk="1" hangingPunct="1"/>
            <a:r>
              <a:rPr lang="de-DE" altLang="de-DE" sz="1100" dirty="0">
                <a:latin typeface="Arial" panose="020B0604020202020204" pitchFamily="34" charset="0"/>
                <a:cs typeface="Arial" panose="020B0604020202020204" pitchFamily="34" charset="0"/>
              </a:rPr>
              <a:t>22767 Hamburg</a:t>
            </a:r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71966232"/>
      </p:ext>
    </p:extLst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Abschni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56B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Abschnittstitel z.B.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100">
                <a:solidFill>
                  <a:srgbClr val="0056B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de-DE" dirty="0"/>
              <a:t>Untertitel des Abschnitts z.B.</a:t>
            </a:r>
          </a:p>
        </p:txBody>
      </p:sp>
    </p:spTree>
    <p:extLst>
      <p:ext uri="{BB962C8B-B14F-4D97-AF65-F5344CB8AC3E}">
        <p14:creationId xmlns:p14="http://schemas.microsoft.com/office/powerpoint/2010/main" val="171500591"/>
      </p:ext>
    </p:extLst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i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7D1314D4-E666-404F-AA84-DA00103CAD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542" y="5573593"/>
            <a:ext cx="687699" cy="792000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3EC8BA91-E897-4A7C-A29A-CA4CDB7FBB20}"/>
              </a:ext>
            </a:extLst>
          </p:cNvPr>
          <p:cNvSpPr txBox="1"/>
          <p:nvPr userDrawn="1"/>
        </p:nvSpPr>
        <p:spPr>
          <a:xfrm>
            <a:off x="453652" y="5658633"/>
            <a:ext cx="21606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1" hangingPunct="1"/>
            <a:r>
              <a:rPr lang="de-DE" altLang="de-DE" sz="1100" b="1" dirty="0">
                <a:latin typeface="Arial" panose="020B0604020202020204" pitchFamily="34" charset="0"/>
                <a:cs typeface="Arial" panose="020B0604020202020204" pitchFamily="34" charset="0"/>
              </a:rPr>
              <a:t>Kontakt</a:t>
            </a:r>
          </a:p>
          <a:p>
            <a:pPr algn="l" eaLnBrk="1" hangingPunct="1"/>
            <a:r>
              <a:rPr lang="de-DE" altLang="de-DE" sz="1100" dirty="0">
                <a:latin typeface="Arial" panose="020B0604020202020204" pitchFamily="34" charset="0"/>
                <a:cs typeface="Arial" panose="020B0604020202020204" pitchFamily="34" charset="0"/>
              </a:rPr>
              <a:t>m.bachmeier@laermkontor.de</a:t>
            </a:r>
          </a:p>
          <a:p>
            <a:pPr algn="l" eaLnBrk="1" hangingPunct="1"/>
            <a:r>
              <a:rPr lang="de-DE" altLang="de-DE" sz="1100" dirty="0">
                <a:latin typeface="Arial" panose="020B0604020202020204" pitchFamily="34" charset="0"/>
                <a:cs typeface="Arial" panose="020B0604020202020204" pitchFamily="34" charset="0"/>
              </a:rPr>
              <a:t>040-389994.0</a:t>
            </a:r>
            <a:endParaRPr lang="de-DE" sz="1100" dirty="0"/>
          </a:p>
          <a:p>
            <a:pPr algn="l"/>
            <a:endParaRPr lang="de-DE" sz="1100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ABA96DAE-D380-4B00-B4ED-6CB426A41538}"/>
              </a:ext>
            </a:extLst>
          </p:cNvPr>
          <p:cNvSpPr txBox="1"/>
          <p:nvPr userDrawn="1"/>
        </p:nvSpPr>
        <p:spPr>
          <a:xfrm>
            <a:off x="5148064" y="5658633"/>
            <a:ext cx="288032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hangingPunct="1"/>
            <a:r>
              <a:rPr lang="de-DE" altLang="de-DE" sz="1100" b="1" dirty="0">
                <a:latin typeface="Arial" panose="020B0604020202020204" pitchFamily="34" charset="0"/>
                <a:cs typeface="Arial" panose="020B0604020202020204" pitchFamily="34" charset="0"/>
              </a:rPr>
              <a:t>Dipl.-Ing. Mirco Bachmeier</a:t>
            </a:r>
          </a:p>
          <a:p>
            <a:pPr algn="r" eaLnBrk="1" hangingPunct="1"/>
            <a:r>
              <a:rPr lang="de-DE" altLang="de-DE" sz="1100" dirty="0">
                <a:latin typeface="Arial" panose="020B0604020202020204" pitchFamily="34" charset="0"/>
                <a:cs typeface="Arial" panose="020B0604020202020204" pitchFamily="34" charset="0"/>
              </a:rPr>
              <a:t>LÄRMKONTOR GmbH</a:t>
            </a:r>
          </a:p>
          <a:p>
            <a:pPr algn="r" eaLnBrk="1" hangingPunct="1"/>
            <a:r>
              <a:rPr lang="de-DE" altLang="de-DE" sz="1100" dirty="0">
                <a:latin typeface="Arial" panose="020B0604020202020204" pitchFamily="34" charset="0"/>
                <a:cs typeface="Arial" panose="020B0604020202020204" pitchFamily="34" charset="0"/>
              </a:rPr>
              <a:t>Altonaer Poststraße 13 b</a:t>
            </a:r>
          </a:p>
          <a:p>
            <a:pPr algn="r" eaLnBrk="1" hangingPunct="1"/>
            <a:r>
              <a:rPr lang="de-DE" altLang="de-DE" sz="1100" dirty="0">
                <a:latin typeface="Arial" panose="020B0604020202020204" pitchFamily="34" charset="0"/>
                <a:cs typeface="Arial" panose="020B0604020202020204" pitchFamily="34" charset="0"/>
              </a:rPr>
              <a:t>22767 Hamburg</a:t>
            </a:r>
          </a:p>
          <a:p>
            <a:pPr lvl="0"/>
            <a:endParaRPr lang="de-DE" sz="1100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300586D1-259A-4DE9-9E15-B3F8C8000BD2}"/>
              </a:ext>
            </a:extLst>
          </p:cNvPr>
          <p:cNvSpPr txBox="1"/>
          <p:nvPr userDrawn="1"/>
        </p:nvSpPr>
        <p:spPr>
          <a:xfrm>
            <a:off x="604614" y="2228671"/>
            <a:ext cx="79347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>
                <a:latin typeface="+mn-lt"/>
              </a:rPr>
              <a:t>Vielen Dank für Ihre Aufmerksamkeit!</a:t>
            </a:r>
          </a:p>
        </p:txBody>
      </p:sp>
    </p:spTree>
    <p:extLst>
      <p:ext uri="{BB962C8B-B14F-4D97-AF65-F5344CB8AC3E}">
        <p14:creationId xmlns:p14="http://schemas.microsoft.com/office/powerpoint/2010/main" val="3090548412"/>
      </p:ext>
    </p:extLst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Abschnitt Bild vo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CAE9F550-29EE-435F-A28B-DC4BAB442DD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908720"/>
            <a:ext cx="9144000" cy="5688930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" name="Textplatzhalter 7">
            <a:extLst>
              <a:ext uri="{FF2B5EF4-FFF2-40B4-BE49-F238E27FC236}">
                <a16:creationId xmlns:a16="http://schemas.microsoft.com/office/drawing/2014/main" id="{3478A8C6-CB7A-4ED3-A41F-41D7D1E3D1E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6013" y="5661248"/>
            <a:ext cx="4824536" cy="792088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lang="de-DE" sz="1500" b="1" kern="1200" smtClean="0">
                <a:solidFill>
                  <a:srgbClr val="0056BF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 lvl="0"/>
            <a:r>
              <a:rPr lang="de-DE" dirty="0"/>
              <a:t>Folientitel – Position anpassen!</a:t>
            </a:r>
          </a:p>
        </p:txBody>
      </p:sp>
    </p:spTree>
    <p:extLst>
      <p:ext uri="{BB962C8B-B14F-4D97-AF65-F5344CB8AC3E}">
        <p14:creationId xmlns:p14="http://schemas.microsoft.com/office/powerpoint/2010/main" val="434103389"/>
      </p:ext>
    </p:extLst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>
            <a:lvl1pPr marL="257175" indent="-257175">
              <a:buFont typeface="Wingdings" panose="05000000000000000000" pitchFamily="2" charset="2"/>
              <a:buChar char="§"/>
              <a:defRPr>
                <a:solidFill>
                  <a:srgbClr val="0056B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0056B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0056B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0056B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0056B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Textplatzhalter 7">
            <a:extLst>
              <a:ext uri="{FF2B5EF4-FFF2-40B4-BE49-F238E27FC236}">
                <a16:creationId xmlns:a16="http://schemas.microsoft.com/office/drawing/2014/main" id="{0147F0C0-C049-4F0C-B492-74CC110FDD3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504" y="1002432"/>
            <a:ext cx="9144000" cy="4103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de-DE" sz="1500" b="1" kern="1200" smtClean="0">
                <a:solidFill>
                  <a:srgbClr val="0056BF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 lvl="0"/>
            <a:r>
              <a:rPr lang="de-DE" dirty="0"/>
              <a:t>Folientitel</a:t>
            </a:r>
          </a:p>
        </p:txBody>
      </p:sp>
    </p:spTree>
    <p:extLst>
      <p:ext uri="{BB962C8B-B14F-4D97-AF65-F5344CB8AC3E}">
        <p14:creationId xmlns:p14="http://schemas.microsoft.com/office/powerpoint/2010/main" val="3085975319"/>
      </p:ext>
    </p:extLst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 marL="257175" indent="-257175">
              <a:buFont typeface="Wingdings" panose="05000000000000000000" pitchFamily="2" charset="2"/>
              <a:buChar char="§"/>
              <a:defRPr sz="2100">
                <a:solidFill>
                  <a:srgbClr val="0056B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0056B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500">
                <a:solidFill>
                  <a:srgbClr val="0056B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350">
                <a:solidFill>
                  <a:srgbClr val="0056B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50">
                <a:solidFill>
                  <a:srgbClr val="0056B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 marL="257175" indent="-257175">
              <a:buFont typeface="Wingdings" panose="05000000000000000000" pitchFamily="2" charset="2"/>
              <a:buChar char="§"/>
              <a:defRPr sz="2100">
                <a:solidFill>
                  <a:srgbClr val="0056B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0056B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500">
                <a:solidFill>
                  <a:srgbClr val="0056B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350">
                <a:solidFill>
                  <a:srgbClr val="0056B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50">
                <a:solidFill>
                  <a:srgbClr val="0056B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7">
            <a:extLst>
              <a:ext uri="{FF2B5EF4-FFF2-40B4-BE49-F238E27FC236}">
                <a16:creationId xmlns:a16="http://schemas.microsoft.com/office/drawing/2014/main" id="{BF30EED5-A207-4101-827D-1E44C9FF97F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8520" y="1002432"/>
            <a:ext cx="9144000" cy="4103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de-DE" sz="1500" b="1" kern="1200" smtClean="0">
                <a:solidFill>
                  <a:srgbClr val="0056BF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 lvl="0"/>
            <a:r>
              <a:rPr lang="de-DE" dirty="0"/>
              <a:t>Folientitel</a:t>
            </a:r>
          </a:p>
        </p:txBody>
      </p:sp>
    </p:spTree>
    <p:extLst>
      <p:ext uri="{BB962C8B-B14F-4D97-AF65-F5344CB8AC3E}">
        <p14:creationId xmlns:p14="http://schemas.microsoft.com/office/powerpoint/2010/main" val="2932520215"/>
      </p:ext>
    </p:extLst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41759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 b="1">
                <a:solidFill>
                  <a:srgbClr val="0056B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276871"/>
            <a:ext cx="4040188" cy="3849292"/>
          </a:xfrm>
          <a:prstGeom prst="rect">
            <a:avLst/>
          </a:prstGeom>
        </p:spPr>
        <p:txBody>
          <a:bodyPr/>
          <a:lstStyle>
            <a:lvl1pPr marL="257175" indent="-257175">
              <a:buFont typeface="Wingdings" panose="05000000000000000000" pitchFamily="2" charset="2"/>
              <a:buChar char="§"/>
              <a:defRPr sz="1800">
                <a:solidFill>
                  <a:srgbClr val="0056B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500">
                <a:solidFill>
                  <a:srgbClr val="0056B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350">
                <a:solidFill>
                  <a:srgbClr val="0056B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0056B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0056B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74175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solidFill>
                  <a:srgbClr val="0056B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2276871"/>
            <a:ext cx="4041775" cy="3849292"/>
          </a:xfrm>
          <a:prstGeom prst="rect">
            <a:avLst/>
          </a:prstGeom>
        </p:spPr>
        <p:txBody>
          <a:bodyPr/>
          <a:lstStyle>
            <a:lvl1pPr marL="257175" indent="-257175">
              <a:buFont typeface="Wingdings" panose="05000000000000000000" pitchFamily="2" charset="2"/>
              <a:buChar char="§"/>
              <a:defRPr sz="1800">
                <a:solidFill>
                  <a:srgbClr val="0056B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500">
                <a:solidFill>
                  <a:srgbClr val="0056B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350">
                <a:solidFill>
                  <a:srgbClr val="0056B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0056B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0056B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9DF7D3AB-31FC-4B19-8E34-F227469AEB2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8520" y="1002432"/>
            <a:ext cx="9144000" cy="4103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de-DE" sz="1500" b="1" kern="1200" smtClean="0">
                <a:solidFill>
                  <a:srgbClr val="0056BF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 lvl="0"/>
            <a:r>
              <a:rPr lang="de-DE" dirty="0"/>
              <a:t>Folientitel</a:t>
            </a:r>
          </a:p>
        </p:txBody>
      </p:sp>
    </p:spTree>
    <p:extLst>
      <p:ext uri="{BB962C8B-B14F-4D97-AF65-F5344CB8AC3E}">
        <p14:creationId xmlns:p14="http://schemas.microsoft.com/office/powerpoint/2010/main" val="2119046538"/>
      </p:ext>
    </p:extLst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voll mit Unter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7">
            <a:extLst>
              <a:ext uri="{FF2B5EF4-FFF2-40B4-BE49-F238E27FC236}">
                <a16:creationId xmlns:a16="http://schemas.microsoft.com/office/drawing/2014/main" id="{80AAD7D3-7362-400E-B93F-4BDA33A212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8520" y="1002432"/>
            <a:ext cx="9144000" cy="4103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de-DE" sz="1500" b="1" kern="1200" smtClean="0">
                <a:solidFill>
                  <a:srgbClr val="0056BF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 lvl="0"/>
            <a:r>
              <a:rPr lang="de-DE" dirty="0"/>
              <a:t>Folientitel</a:t>
            </a:r>
          </a:p>
        </p:txBody>
      </p:sp>
      <p:sp>
        <p:nvSpPr>
          <p:cNvPr id="3" name="Bildplatzhalter 4">
            <a:extLst>
              <a:ext uri="{FF2B5EF4-FFF2-40B4-BE49-F238E27FC236}">
                <a16:creationId xmlns:a16="http://schemas.microsoft.com/office/drawing/2014/main" id="{F44D4576-AC96-4B69-A4A4-1CB29F975AD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36512" y="1412776"/>
            <a:ext cx="9144000" cy="4176464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78F8BBF-448F-4828-B490-63426BEF61D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08520" y="5589241"/>
            <a:ext cx="9144000" cy="536923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1800">
                <a:solidFill>
                  <a:srgbClr val="0056B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500">
                <a:solidFill>
                  <a:srgbClr val="0056B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350">
                <a:solidFill>
                  <a:srgbClr val="0056B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0056B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0056B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dirty="0"/>
              <a:t>Inhaltsbeschreibung Planinhalt z.B.</a:t>
            </a:r>
          </a:p>
        </p:txBody>
      </p:sp>
    </p:spTree>
    <p:extLst>
      <p:ext uri="{BB962C8B-B14F-4D97-AF65-F5344CB8AC3E}">
        <p14:creationId xmlns:p14="http://schemas.microsoft.com/office/powerpoint/2010/main" val="11423359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10"/>
          <p:cNvSpPr txBox="1">
            <a:spLocks noChangeArrowheads="1"/>
          </p:cNvSpPr>
          <p:nvPr userDrawn="1"/>
        </p:nvSpPr>
        <p:spPr bwMode="auto">
          <a:xfrm>
            <a:off x="0" y="6597650"/>
            <a:ext cx="9144000" cy="260350"/>
          </a:xfrm>
          <a:prstGeom prst="rect">
            <a:avLst/>
          </a:prstGeom>
          <a:solidFill>
            <a:srgbClr val="0056BF"/>
          </a:solidFill>
          <a:ln>
            <a:noFill/>
          </a:ln>
          <a:effectLst/>
        </p:spPr>
        <p:txBody>
          <a:bodyPr/>
          <a:lstStyle>
            <a:lvl1pPr marL="968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>
              <a:defRPr/>
            </a:pPr>
            <a:endParaRPr lang="de-DE" sz="1800" b="1" i="1" dirty="0">
              <a:latin typeface="Arial" charset="0"/>
              <a:cs typeface="+mn-cs"/>
            </a:endParaRPr>
          </a:p>
          <a:p>
            <a:pPr>
              <a:defRPr/>
            </a:pPr>
            <a:endParaRPr lang="de-DE" sz="1800" i="1" dirty="0">
              <a:latin typeface="Arial" charset="0"/>
              <a:cs typeface="+mn-cs"/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 userDrawn="1"/>
        </p:nvSpPr>
        <p:spPr bwMode="auto">
          <a:xfrm>
            <a:off x="0" y="0"/>
            <a:ext cx="8135236" cy="90805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968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72629" marR="0" indent="0" algn="l" defTabSz="685800" rtl="0" eaLnBrk="0" fontAlgn="base" latinLnBrk="0" hangingPunct="0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br>
              <a:rPr lang="de-DE" sz="1050" b="1" dirty="0">
                <a:solidFill>
                  <a:srgbClr val="0056B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050" b="1" dirty="0">
                <a:solidFill>
                  <a:srgbClr val="0056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Dauermessung des Lärms in der Umgebung des Industriehafens Bremen</a:t>
            </a:r>
          </a:p>
          <a:p>
            <a:pPr marL="72629" marR="0" indent="0" algn="l" defTabSz="685800" rtl="0" eaLnBrk="0" fontAlgn="base" latinLnBrk="0" hangingPunct="0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br>
              <a:rPr lang="de-DE" sz="105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105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629" marR="0" indent="0" algn="l" defTabSz="685800" rtl="0" eaLnBrk="0" fontAlgn="base" latinLnBrk="0" hangingPunct="0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endParaRPr lang="de-DE" sz="12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spcBef>
                <a:spcPts val="225"/>
              </a:spcBef>
              <a:spcAft>
                <a:spcPts val="225"/>
              </a:spcAft>
              <a:defRPr/>
            </a:pPr>
            <a:br>
              <a:rPr lang="de-DE" sz="105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825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5" name="Text Box 11"/>
          <p:cNvSpPr txBox="1">
            <a:spLocks noChangeArrowheads="1"/>
          </p:cNvSpPr>
          <p:nvPr userDrawn="1"/>
        </p:nvSpPr>
        <p:spPr bwMode="auto">
          <a:xfrm>
            <a:off x="216786" y="2492896"/>
            <a:ext cx="7918450" cy="836612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96838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0" hangingPunct="0">
              <a:defRPr/>
            </a:pPr>
            <a:endParaRPr lang="de-DE" sz="1200" b="1" i="1" dirty="0">
              <a:solidFill>
                <a:schemeClr val="bg1"/>
              </a:solidFill>
              <a:latin typeface="Arial" charset="0"/>
              <a:cs typeface="Times New Roman" charset="0"/>
            </a:endParaRPr>
          </a:p>
        </p:txBody>
      </p:sp>
      <p:sp>
        <p:nvSpPr>
          <p:cNvPr id="21" name="Text Box 14"/>
          <p:cNvSpPr txBox="1">
            <a:spLocks noChangeArrowheads="1"/>
          </p:cNvSpPr>
          <p:nvPr userDrawn="1"/>
        </p:nvSpPr>
        <p:spPr bwMode="auto">
          <a:xfrm>
            <a:off x="2195513" y="6608386"/>
            <a:ext cx="131959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>
              <a:defRPr/>
            </a:pPr>
            <a:r>
              <a:rPr lang="de-DE" sz="900" b="1" dirty="0">
                <a:solidFill>
                  <a:schemeClr val="bg1"/>
                </a:solidFill>
                <a:latin typeface="Arial" charset="0"/>
                <a:cs typeface="+mn-cs"/>
              </a:rPr>
              <a:t>www.laermkontor.de</a:t>
            </a:r>
          </a:p>
        </p:txBody>
      </p:sp>
      <p:sp>
        <p:nvSpPr>
          <p:cNvPr id="2" name="Textfeld 1"/>
          <p:cNvSpPr txBox="1"/>
          <p:nvPr userDrawn="1"/>
        </p:nvSpPr>
        <p:spPr>
          <a:xfrm>
            <a:off x="72008" y="6608386"/>
            <a:ext cx="162026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07. 07. 2021</a:t>
            </a:r>
            <a:endParaRPr lang="de-DE" sz="900" dirty="0">
              <a:solidFill>
                <a:schemeClr val="bg1"/>
              </a:solidFill>
            </a:endParaRPr>
          </a:p>
        </p:txBody>
      </p:sp>
      <p:pic>
        <p:nvPicPr>
          <p:cNvPr id="1026" name="Grafik 8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44624"/>
            <a:ext cx="687315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Gerader Verbinder 7">
            <a:extLst>
              <a:ext uri="{FF2B5EF4-FFF2-40B4-BE49-F238E27FC236}">
                <a16:creationId xmlns:a16="http://schemas.microsoft.com/office/drawing/2014/main" id="{75555DBD-3C6B-47A4-AA7E-121DB629A7CA}"/>
              </a:ext>
            </a:extLst>
          </p:cNvPr>
          <p:cNvCxnSpPr>
            <a:cxnSpLocks/>
          </p:cNvCxnSpPr>
          <p:nvPr userDrawn="1"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76200" cap="flat" cmpd="sng" algn="ctr">
            <a:solidFill>
              <a:srgbClr val="0056BF"/>
            </a:solidFill>
            <a:prstDash val="solid"/>
          </a:ln>
          <a:effectLst/>
        </p:spPr>
      </p:cxnSp>
      <p:sp>
        <p:nvSpPr>
          <p:cNvPr id="11" name="Rectangle 3">
            <a:extLst>
              <a:ext uri="{FF2B5EF4-FFF2-40B4-BE49-F238E27FC236}">
                <a16:creationId xmlns:a16="http://schemas.microsoft.com/office/drawing/2014/main" id="{4368E937-50E8-46F0-BFAA-5DA743139E1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940660"/>
            <a:ext cx="88392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altLang="de-DE" sz="1500" baseline="-25000" dirty="0">
              <a:solidFill>
                <a:srgbClr val="0056BF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49" r:id="rId2"/>
    <p:sldLayoutId id="2147483659" r:id="rId3"/>
    <p:sldLayoutId id="2147483654" r:id="rId4"/>
    <p:sldLayoutId id="2147483650" r:id="rId5"/>
    <p:sldLayoutId id="2147483652" r:id="rId6"/>
    <p:sldLayoutId id="2147483653" r:id="rId7"/>
    <p:sldLayoutId id="2147483655" r:id="rId8"/>
  </p:sldLayoutIdLst>
  <p:transition>
    <p:split orient="vert"/>
  </p:transition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54684861-CE7A-4AD9-BFCC-5722952CBC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3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Dauermessung des Lärms </a:t>
            </a:r>
            <a:br>
              <a:rPr lang="de-DE" sz="3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de-DE" sz="3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 der Umgebung des </a:t>
            </a:r>
            <a:br>
              <a:rPr lang="de-DE" sz="3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de-DE" sz="3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Industriehafens Bremen</a:t>
            </a:r>
            <a:endParaRPr lang="de-DE" sz="36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9057E50-1FD3-49A0-A072-0F6124C80F5F}"/>
              </a:ext>
            </a:extLst>
          </p:cNvPr>
          <p:cNvSpPr txBox="1"/>
          <p:nvPr/>
        </p:nvSpPr>
        <p:spPr>
          <a:xfrm>
            <a:off x="5148064" y="5658633"/>
            <a:ext cx="288032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hangingPunct="1"/>
            <a:r>
              <a:rPr lang="de-DE" altLang="de-DE" sz="1100" b="1" dirty="0">
                <a:latin typeface="Arial" panose="020B0604020202020204" pitchFamily="34" charset="0"/>
                <a:cs typeface="Arial" panose="020B0604020202020204" pitchFamily="34" charset="0"/>
              </a:rPr>
              <a:t>Dipl.-Ing. Frank Heidebrunn</a:t>
            </a:r>
          </a:p>
          <a:p>
            <a:pPr algn="r" eaLnBrk="1" hangingPunct="1"/>
            <a:r>
              <a:rPr lang="de-DE" altLang="de-DE" sz="1100" dirty="0">
                <a:latin typeface="Arial" panose="020B0604020202020204" pitchFamily="34" charset="0"/>
                <a:cs typeface="Arial" panose="020B0604020202020204" pitchFamily="34" charset="0"/>
              </a:rPr>
              <a:t>LÄRMKONTOR GmbH</a:t>
            </a:r>
          </a:p>
          <a:p>
            <a:pPr algn="r" eaLnBrk="1" hangingPunct="1"/>
            <a:r>
              <a:rPr lang="de-DE" altLang="de-DE" sz="1100" dirty="0">
                <a:latin typeface="Arial" panose="020B0604020202020204" pitchFamily="34" charset="0"/>
                <a:cs typeface="Arial" panose="020B0604020202020204" pitchFamily="34" charset="0"/>
              </a:rPr>
              <a:t>Altonaer Poststraße 13 b</a:t>
            </a:r>
          </a:p>
          <a:p>
            <a:pPr algn="r" eaLnBrk="1" hangingPunct="1"/>
            <a:r>
              <a:rPr lang="de-DE" altLang="de-DE" sz="1100" dirty="0">
                <a:latin typeface="Arial" panose="020B0604020202020204" pitchFamily="34" charset="0"/>
                <a:cs typeface="Arial" panose="020B0604020202020204" pitchFamily="34" charset="0"/>
              </a:rPr>
              <a:t>22767 Hamburg</a:t>
            </a:r>
          </a:p>
          <a:p>
            <a:pPr lvl="0"/>
            <a:endParaRPr lang="de-DE" sz="11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0">
            <a:extLst>
              <a:ext uri="{FF2B5EF4-FFF2-40B4-BE49-F238E27FC236}">
                <a16:creationId xmlns:a16="http://schemas.microsoft.com/office/drawing/2014/main" id="{30BA722A-2F99-4474-85CC-8C38C82280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0572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17207066-3A84-4F5F-B71E-A3B5A6BAEA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5906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D57053D2-0F38-45B2-9EA8-B138D30D86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39744"/>
            <a:ext cx="3815468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1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lauteste Nachtstunde, </a:t>
            </a:r>
            <a:r>
              <a:rPr lang="de-DE" altLang="de-DE" sz="11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kumimoji="0" lang="de-DE" altLang="de-DE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i. 23.02.2021, 3:00 bis 4:00 Uhr</a:t>
            </a:r>
            <a:br>
              <a:rPr kumimoji="0" lang="de-DE" altLang="de-DE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(Angaben in dB(A) über die Zeit)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AF3CDE74-C79D-4659-A70B-74ECCCB294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00" y="1553831"/>
            <a:ext cx="8604000" cy="4233719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023D7755-798B-4073-8E56-C13B0629BA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000" y="1548000"/>
            <a:ext cx="8604000" cy="4233719"/>
          </a:xfrm>
          <a:prstGeom prst="rect">
            <a:avLst/>
          </a:prstGeom>
        </p:spPr>
      </p:pic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6F626F14-57E6-46E1-A397-4CE8935C14DA}"/>
              </a:ext>
            </a:extLst>
          </p:cNvPr>
          <p:cNvGrpSpPr/>
          <p:nvPr/>
        </p:nvGrpSpPr>
        <p:grpSpPr>
          <a:xfrm>
            <a:off x="2987824" y="4961214"/>
            <a:ext cx="945042" cy="567721"/>
            <a:chOff x="2987824" y="4961214"/>
            <a:chExt cx="945042" cy="567721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BE46A4A-333A-4681-A392-199A13B833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0893" y="5267325"/>
              <a:ext cx="881973" cy="261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100" b="1" i="0" u="none" strike="noStrike" cap="none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Güterzüge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17" name="Gerade Verbindung mit Pfeil 16">
              <a:extLst>
                <a:ext uri="{FF2B5EF4-FFF2-40B4-BE49-F238E27FC236}">
                  <a16:creationId xmlns:a16="http://schemas.microsoft.com/office/drawing/2014/main" id="{D86E6F86-E993-4732-A783-B284F806DB4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987824" y="4961214"/>
              <a:ext cx="144016" cy="300280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mit Pfeil 17">
              <a:extLst>
                <a:ext uri="{FF2B5EF4-FFF2-40B4-BE49-F238E27FC236}">
                  <a16:creationId xmlns:a16="http://schemas.microsoft.com/office/drawing/2014/main" id="{BA5F5B84-ED96-4ABC-A30C-7169ED3DBF1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15468" y="4961214"/>
              <a:ext cx="117398" cy="342955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7F95DFB4-2B7D-4A18-BCF3-7022D89C3CF5}"/>
              </a:ext>
            </a:extLst>
          </p:cNvPr>
          <p:cNvGrpSpPr/>
          <p:nvPr/>
        </p:nvGrpSpPr>
        <p:grpSpPr>
          <a:xfrm>
            <a:off x="827584" y="3544995"/>
            <a:ext cx="8028416" cy="460069"/>
            <a:chOff x="827584" y="3544995"/>
            <a:chExt cx="8028416" cy="460069"/>
          </a:xfrm>
        </p:grpSpPr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AB5E8A6F-3F05-486E-8310-C7A0BC17563F}"/>
                </a:ext>
              </a:extLst>
            </p:cNvPr>
            <p:cNvCxnSpPr>
              <a:cxnSpLocks/>
            </p:cNvCxnSpPr>
            <p:nvPr/>
          </p:nvCxnSpPr>
          <p:spPr>
            <a:xfrm>
              <a:off x="827584" y="4005064"/>
              <a:ext cx="8028416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F9DE9404-3B04-463F-9CEC-4D1803F6FA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13062" y="3544995"/>
              <a:ext cx="2034531" cy="261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1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Beurteilungspegel 63 dB(A)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6922A32A-53E2-4015-85DE-63F7D92D5713}"/>
              </a:ext>
            </a:extLst>
          </p:cNvPr>
          <p:cNvGrpSpPr/>
          <p:nvPr/>
        </p:nvGrpSpPr>
        <p:grpSpPr>
          <a:xfrm>
            <a:off x="827584" y="4501144"/>
            <a:ext cx="8028416" cy="803025"/>
            <a:chOff x="827584" y="4501144"/>
            <a:chExt cx="8028416" cy="803025"/>
          </a:xfrm>
        </p:grpSpPr>
        <p:cxnSp>
          <p:nvCxnSpPr>
            <p:cNvPr id="21" name="Gerader Verbinder 20">
              <a:extLst>
                <a:ext uri="{FF2B5EF4-FFF2-40B4-BE49-F238E27FC236}">
                  <a16:creationId xmlns:a16="http://schemas.microsoft.com/office/drawing/2014/main" id="{B6D50662-FE1E-4B6C-982E-95250555DE3A}"/>
                </a:ext>
              </a:extLst>
            </p:cNvPr>
            <p:cNvCxnSpPr>
              <a:cxnSpLocks/>
            </p:cNvCxnSpPr>
            <p:nvPr/>
          </p:nvCxnSpPr>
          <p:spPr>
            <a:xfrm>
              <a:off x="827584" y="4501144"/>
              <a:ext cx="8028416" cy="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tangle 14">
              <a:extLst>
                <a:ext uri="{FF2B5EF4-FFF2-40B4-BE49-F238E27FC236}">
                  <a16:creationId xmlns:a16="http://schemas.microsoft.com/office/drawing/2014/main" id="{527E92BB-EDBE-401B-8471-80387FDB9D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2672" y="5042559"/>
              <a:ext cx="1922321" cy="261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100" b="1" i="0" u="none" strike="noStrike" cap="none" normalizeH="0" baseline="0" dirty="0">
                  <a:ln>
                    <a:noFill/>
                  </a:ln>
                  <a:solidFill>
                    <a:schemeClr val="accent6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Mittelungspegel: 57 dB(A)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accent6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326FDCD6-1BAD-4B9B-B3D1-9870F1633313}"/>
              </a:ext>
            </a:extLst>
          </p:cNvPr>
          <p:cNvGrpSpPr/>
          <p:nvPr/>
        </p:nvGrpSpPr>
        <p:grpSpPr>
          <a:xfrm>
            <a:off x="3537555" y="2330775"/>
            <a:ext cx="1951769" cy="548546"/>
            <a:chOff x="3537555" y="2330775"/>
            <a:chExt cx="1951769" cy="548546"/>
          </a:xfrm>
        </p:grpSpPr>
        <p:sp>
          <p:nvSpPr>
            <p:cNvPr id="26" name="Rectangle 14">
              <a:extLst>
                <a:ext uri="{FF2B5EF4-FFF2-40B4-BE49-F238E27FC236}">
                  <a16:creationId xmlns:a16="http://schemas.microsoft.com/office/drawing/2014/main" id="{0685DBFD-5948-401E-BB6B-4AF6D6205D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5468" y="2330775"/>
              <a:ext cx="1673856" cy="261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100" b="1" i="0" u="none" strike="noStrike" cap="none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Spitzenpegel 79 dB(A)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27" name="Gerade Verbindung mit Pfeil 26">
              <a:extLst>
                <a:ext uri="{FF2B5EF4-FFF2-40B4-BE49-F238E27FC236}">
                  <a16:creationId xmlns:a16="http://schemas.microsoft.com/office/drawing/2014/main" id="{8605185C-F3B7-4289-A02D-C9F467F2538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37555" y="2452677"/>
              <a:ext cx="299487" cy="426644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41200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0">
            <a:extLst>
              <a:ext uri="{FF2B5EF4-FFF2-40B4-BE49-F238E27FC236}">
                <a16:creationId xmlns:a16="http://schemas.microsoft.com/office/drawing/2014/main" id="{30BA722A-2F99-4474-85CC-8C38C82280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0572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17207066-3A84-4F5F-B71E-A3B5A6BAEA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5906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D57053D2-0F38-45B2-9EA8-B138D30D86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85883"/>
            <a:ext cx="734207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1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Beurteilungspegel (ohne Ruhezeitenzuschläge) während der Anwesenheit von Schiff Bliss, 21. - 26.02.2021</a:t>
            </a:r>
            <a:br>
              <a:rPr kumimoji="0" lang="de-DE" altLang="de-DE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2AB99A85-3AB2-448B-A8F3-66C54C6F62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613503"/>
              </p:ext>
            </p:extLst>
          </p:nvPr>
        </p:nvGraphicFramePr>
        <p:xfrm>
          <a:off x="323528" y="1416248"/>
          <a:ext cx="8641085" cy="49468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32780">
                  <a:extLst>
                    <a:ext uri="{9D8B030D-6E8A-4147-A177-3AD203B41FA5}">
                      <a16:colId xmlns:a16="http://schemas.microsoft.com/office/drawing/2014/main" val="724377971"/>
                    </a:ext>
                  </a:extLst>
                </a:gridCol>
                <a:gridCol w="900915">
                  <a:extLst>
                    <a:ext uri="{9D8B030D-6E8A-4147-A177-3AD203B41FA5}">
                      <a16:colId xmlns:a16="http://schemas.microsoft.com/office/drawing/2014/main" val="2211445860"/>
                    </a:ext>
                  </a:extLst>
                </a:gridCol>
                <a:gridCol w="900915">
                  <a:extLst>
                    <a:ext uri="{9D8B030D-6E8A-4147-A177-3AD203B41FA5}">
                      <a16:colId xmlns:a16="http://schemas.microsoft.com/office/drawing/2014/main" val="3040332548"/>
                    </a:ext>
                  </a:extLst>
                </a:gridCol>
                <a:gridCol w="898941">
                  <a:extLst>
                    <a:ext uri="{9D8B030D-6E8A-4147-A177-3AD203B41FA5}">
                      <a16:colId xmlns:a16="http://schemas.microsoft.com/office/drawing/2014/main" val="1749171080"/>
                    </a:ext>
                  </a:extLst>
                </a:gridCol>
                <a:gridCol w="901902">
                  <a:extLst>
                    <a:ext uri="{9D8B030D-6E8A-4147-A177-3AD203B41FA5}">
                      <a16:colId xmlns:a16="http://schemas.microsoft.com/office/drawing/2014/main" val="4138693115"/>
                    </a:ext>
                  </a:extLst>
                </a:gridCol>
                <a:gridCol w="901902">
                  <a:extLst>
                    <a:ext uri="{9D8B030D-6E8A-4147-A177-3AD203B41FA5}">
                      <a16:colId xmlns:a16="http://schemas.microsoft.com/office/drawing/2014/main" val="4152158072"/>
                    </a:ext>
                  </a:extLst>
                </a:gridCol>
                <a:gridCol w="902888">
                  <a:extLst>
                    <a:ext uri="{9D8B030D-6E8A-4147-A177-3AD203B41FA5}">
                      <a16:colId xmlns:a16="http://schemas.microsoft.com/office/drawing/2014/main" val="1547966541"/>
                    </a:ext>
                  </a:extLst>
                </a:gridCol>
                <a:gridCol w="897954">
                  <a:extLst>
                    <a:ext uri="{9D8B030D-6E8A-4147-A177-3AD203B41FA5}">
                      <a16:colId xmlns:a16="http://schemas.microsoft.com/office/drawing/2014/main" val="1075746939"/>
                    </a:ext>
                  </a:extLst>
                </a:gridCol>
                <a:gridCol w="902888">
                  <a:extLst>
                    <a:ext uri="{9D8B030D-6E8A-4147-A177-3AD203B41FA5}">
                      <a16:colId xmlns:a16="http://schemas.microsoft.com/office/drawing/2014/main" val="103620791"/>
                    </a:ext>
                  </a:extLst>
                </a:gridCol>
              </a:tblGrid>
              <a:tr h="229939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>
                          <a:effectLst/>
                        </a:rPr>
                        <a:t>Datum</a:t>
                      </a:r>
                      <a:endParaRPr lang="de-DE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marL="42545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1400">
                          <a:effectLst/>
                        </a:rPr>
                        <a:t>Tag (6:00 bis 22:00 Uhr)</a:t>
                      </a:r>
                      <a:endParaRPr lang="de-DE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42545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>
                          <a:effectLst/>
                        </a:rPr>
                        <a:t>lauteste volle Nachtstunde</a:t>
                      </a:r>
                      <a:endParaRPr lang="de-DE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6383453"/>
                  </a:ext>
                </a:extLst>
              </a:tr>
              <a:tr h="229939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>
                          <a:effectLst/>
                        </a:rPr>
                        <a:t> </a:t>
                      </a:r>
                      <a:endParaRPr lang="de-DE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2545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1400">
                          <a:effectLst/>
                        </a:rPr>
                        <a:t>L</a:t>
                      </a:r>
                      <a:r>
                        <a:rPr lang="it-IT" sz="1400" baseline="-25000">
                          <a:effectLst/>
                        </a:rPr>
                        <a:t>AFmax</a:t>
                      </a:r>
                      <a:endParaRPr lang="de-DE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2545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1400">
                          <a:effectLst/>
                        </a:rPr>
                        <a:t>L</a:t>
                      </a:r>
                      <a:r>
                        <a:rPr lang="it-IT" sz="1400" baseline="-25000">
                          <a:effectLst/>
                        </a:rPr>
                        <a:t>eq</a:t>
                      </a:r>
                      <a:endParaRPr lang="de-DE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2545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1400">
                          <a:effectLst/>
                        </a:rPr>
                        <a:t>K</a:t>
                      </a:r>
                      <a:r>
                        <a:rPr lang="it-IT" sz="1400" baseline="-25000">
                          <a:effectLst/>
                        </a:rPr>
                        <a:t>I</a:t>
                      </a:r>
                      <a:endParaRPr lang="de-DE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2545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1400">
                          <a:effectLst/>
                        </a:rPr>
                        <a:t>L</a:t>
                      </a:r>
                      <a:r>
                        <a:rPr lang="it-IT" sz="1400" baseline="-25000">
                          <a:effectLst/>
                        </a:rPr>
                        <a:t>r</a:t>
                      </a:r>
                      <a:endParaRPr lang="de-DE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2545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1400">
                          <a:effectLst/>
                        </a:rPr>
                        <a:t>L</a:t>
                      </a:r>
                      <a:r>
                        <a:rPr lang="it-IT" sz="1400" baseline="-25000">
                          <a:effectLst/>
                        </a:rPr>
                        <a:t>AFmax</a:t>
                      </a:r>
                      <a:endParaRPr lang="de-DE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2545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1400">
                          <a:effectLst/>
                        </a:rPr>
                        <a:t>L</a:t>
                      </a:r>
                      <a:r>
                        <a:rPr lang="it-IT" sz="1400" baseline="-25000">
                          <a:effectLst/>
                        </a:rPr>
                        <a:t>eq</a:t>
                      </a:r>
                      <a:endParaRPr lang="de-DE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2545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1400">
                          <a:effectLst/>
                        </a:rPr>
                        <a:t>K</a:t>
                      </a:r>
                      <a:r>
                        <a:rPr lang="it-IT" sz="1400" baseline="-25000">
                          <a:effectLst/>
                        </a:rPr>
                        <a:t>I</a:t>
                      </a:r>
                      <a:endParaRPr lang="de-DE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2545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1400">
                          <a:effectLst/>
                        </a:rPr>
                        <a:t>L</a:t>
                      </a:r>
                      <a:r>
                        <a:rPr lang="it-IT" sz="1400" baseline="-25000">
                          <a:effectLst/>
                        </a:rPr>
                        <a:t>r</a:t>
                      </a:r>
                      <a:endParaRPr lang="de-DE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8805118"/>
                  </a:ext>
                </a:extLst>
              </a:tr>
              <a:tr h="229939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>
                          <a:effectLst/>
                        </a:rPr>
                        <a:t> </a:t>
                      </a:r>
                      <a:endParaRPr lang="de-DE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2545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1400">
                          <a:effectLst/>
                        </a:rPr>
                        <a:t>/dB(A)</a:t>
                      </a:r>
                      <a:endParaRPr lang="de-DE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2545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1400">
                          <a:effectLst/>
                        </a:rPr>
                        <a:t>/dB(A)</a:t>
                      </a:r>
                      <a:endParaRPr lang="de-DE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2545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1400">
                          <a:effectLst/>
                        </a:rPr>
                        <a:t>/dB</a:t>
                      </a:r>
                      <a:endParaRPr lang="de-DE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2545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1400">
                          <a:effectLst/>
                        </a:rPr>
                        <a:t>/dB(A)</a:t>
                      </a:r>
                      <a:endParaRPr lang="de-DE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2545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1400">
                          <a:effectLst/>
                        </a:rPr>
                        <a:t>/dB(A)</a:t>
                      </a:r>
                      <a:endParaRPr lang="de-DE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2545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1400">
                          <a:effectLst/>
                        </a:rPr>
                        <a:t>/dB(A)</a:t>
                      </a:r>
                      <a:endParaRPr lang="de-DE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2545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1400">
                          <a:effectLst/>
                        </a:rPr>
                        <a:t>/dB</a:t>
                      </a:r>
                      <a:endParaRPr lang="de-DE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2545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1400">
                          <a:effectLst/>
                        </a:rPr>
                        <a:t>/dB(A)</a:t>
                      </a:r>
                      <a:endParaRPr lang="de-DE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86791136"/>
                  </a:ext>
                </a:extLst>
              </a:tr>
              <a:tr h="874222"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i="1" dirty="0">
                          <a:effectLst/>
                        </a:rPr>
                        <a:t>Immissions-</a:t>
                      </a:r>
                      <a:r>
                        <a:rPr lang="de-DE" sz="1400" i="1" dirty="0" err="1">
                          <a:effectLst/>
                        </a:rPr>
                        <a:t>richtwert</a:t>
                      </a:r>
                      <a:br>
                        <a:rPr lang="de-DE" sz="1400" i="1" dirty="0">
                          <a:effectLst/>
                        </a:rPr>
                      </a:br>
                      <a:r>
                        <a:rPr lang="de-DE" sz="1400" i="1" dirty="0">
                          <a:effectLst/>
                        </a:rPr>
                        <a:t>TA Lärm Krankenhaus</a:t>
                      </a:r>
                      <a:endParaRPr lang="de-DE" sz="1400" i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2545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1400" i="1" dirty="0">
                          <a:effectLst/>
                        </a:rPr>
                        <a:t>75</a:t>
                      </a:r>
                      <a:endParaRPr lang="de-DE" sz="1400" b="1" i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2545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1400" i="1" dirty="0">
                          <a:effectLst/>
                        </a:rPr>
                        <a:t>-</a:t>
                      </a:r>
                      <a:endParaRPr lang="de-DE" sz="1400" b="1" i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2545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1400" i="1">
                          <a:effectLst/>
                        </a:rPr>
                        <a:t>-</a:t>
                      </a:r>
                      <a:endParaRPr lang="de-DE" sz="1400" b="1" i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2545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1400" b="1" i="1" dirty="0">
                          <a:effectLst/>
                        </a:rPr>
                        <a:t>45</a:t>
                      </a:r>
                      <a:endParaRPr lang="de-DE" sz="1400" b="1" i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2545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1400" i="1">
                          <a:effectLst/>
                        </a:rPr>
                        <a:t>55</a:t>
                      </a:r>
                      <a:endParaRPr lang="de-DE" sz="1400" b="1" i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2545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1400" i="1">
                          <a:effectLst/>
                        </a:rPr>
                        <a:t>-</a:t>
                      </a:r>
                      <a:endParaRPr lang="de-DE" sz="1400" b="1" i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2545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1400" i="1">
                          <a:effectLst/>
                        </a:rPr>
                        <a:t>-</a:t>
                      </a:r>
                      <a:endParaRPr lang="de-DE" sz="1400" b="1" i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2545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1400" b="1" i="1" dirty="0">
                          <a:effectLst/>
                        </a:rPr>
                        <a:t>35</a:t>
                      </a:r>
                      <a:endParaRPr lang="de-DE" sz="1400" b="1" i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03487019"/>
                  </a:ext>
                </a:extLst>
              </a:tr>
              <a:tr h="655666"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i="1" dirty="0">
                          <a:effectLst/>
                        </a:rPr>
                        <a:t>Immissions-</a:t>
                      </a:r>
                      <a:r>
                        <a:rPr lang="de-DE" sz="1400" i="1" dirty="0" err="1">
                          <a:effectLst/>
                        </a:rPr>
                        <a:t>richtwert</a:t>
                      </a:r>
                      <a:r>
                        <a:rPr lang="de-DE" sz="1400" i="1" dirty="0">
                          <a:effectLst/>
                        </a:rPr>
                        <a:t> </a:t>
                      </a:r>
                      <a:br>
                        <a:rPr lang="de-DE" sz="1400" i="1" dirty="0">
                          <a:effectLst/>
                        </a:rPr>
                      </a:br>
                      <a:r>
                        <a:rPr lang="de-DE" sz="1400" i="1" dirty="0">
                          <a:effectLst/>
                        </a:rPr>
                        <a:t>TA Lärm allg. Wohngebiet</a:t>
                      </a:r>
                      <a:endParaRPr lang="de-DE" sz="1400" i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2545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1400" i="1">
                          <a:effectLst/>
                        </a:rPr>
                        <a:t>85</a:t>
                      </a:r>
                      <a:endParaRPr lang="de-DE" sz="1400" b="1" i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2545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1400" i="1">
                          <a:effectLst/>
                        </a:rPr>
                        <a:t>-</a:t>
                      </a:r>
                      <a:endParaRPr lang="de-DE" sz="1400" b="1" i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2545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1400" i="1" dirty="0">
                          <a:effectLst/>
                        </a:rPr>
                        <a:t>-</a:t>
                      </a:r>
                      <a:endParaRPr lang="de-DE" sz="1400" b="1" i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2545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1400" b="1" i="1" dirty="0">
                          <a:effectLst/>
                        </a:rPr>
                        <a:t>55</a:t>
                      </a:r>
                      <a:endParaRPr lang="de-DE" sz="1400" b="1" i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2545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1400" i="1" dirty="0">
                          <a:effectLst/>
                        </a:rPr>
                        <a:t>60</a:t>
                      </a:r>
                      <a:endParaRPr lang="de-DE" sz="1400" b="1" i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2545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1400" i="1" dirty="0">
                          <a:effectLst/>
                        </a:rPr>
                        <a:t>-</a:t>
                      </a:r>
                      <a:endParaRPr lang="de-DE" sz="1400" b="1" i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2545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1400" i="1" dirty="0">
                          <a:effectLst/>
                        </a:rPr>
                        <a:t>-</a:t>
                      </a:r>
                      <a:endParaRPr lang="de-DE" sz="1400" b="1" i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2545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1400" b="1" i="1" dirty="0">
                          <a:effectLst/>
                        </a:rPr>
                        <a:t>40</a:t>
                      </a:r>
                      <a:endParaRPr lang="de-DE" sz="1400" b="1" i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60948233"/>
                  </a:ext>
                </a:extLst>
              </a:tr>
              <a:tr h="229939"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>
                          <a:effectLst/>
                        </a:rPr>
                        <a:t>So. 21.02.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2545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1400">
                          <a:effectLst/>
                        </a:rPr>
                        <a:t>75,2</a:t>
                      </a:r>
                      <a:endParaRPr lang="de-DE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42545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1400">
                          <a:effectLst/>
                        </a:rPr>
                        <a:t>56,0</a:t>
                      </a:r>
                      <a:endParaRPr lang="de-DE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42545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1400">
                          <a:effectLst/>
                        </a:rPr>
                        <a:t>3,6</a:t>
                      </a:r>
                      <a:endParaRPr lang="de-DE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42545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1400" b="1" dirty="0">
                          <a:effectLst/>
                        </a:rPr>
                        <a:t>59,6</a:t>
                      </a:r>
                      <a:endParaRPr lang="de-DE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42545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1400">
                          <a:effectLst/>
                        </a:rPr>
                        <a:t> </a:t>
                      </a:r>
                      <a:endParaRPr lang="de-DE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42545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1400">
                          <a:effectLst/>
                        </a:rPr>
                        <a:t> </a:t>
                      </a:r>
                      <a:endParaRPr lang="de-DE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42545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1400">
                          <a:effectLst/>
                        </a:rPr>
                        <a:t> </a:t>
                      </a:r>
                      <a:endParaRPr lang="de-DE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42545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1400" b="1" dirty="0">
                          <a:effectLst/>
                        </a:rPr>
                        <a:t> </a:t>
                      </a:r>
                      <a:endParaRPr lang="de-DE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92488551"/>
                  </a:ext>
                </a:extLst>
              </a:tr>
              <a:tr h="229939"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>
                          <a:effectLst/>
                        </a:rPr>
                        <a:t> 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2545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1400">
                          <a:effectLst/>
                        </a:rPr>
                        <a:t> </a:t>
                      </a:r>
                      <a:endParaRPr lang="de-DE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42545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1400">
                          <a:effectLst/>
                        </a:rPr>
                        <a:t> </a:t>
                      </a:r>
                      <a:endParaRPr lang="de-DE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42545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1400">
                          <a:effectLst/>
                        </a:rPr>
                        <a:t> </a:t>
                      </a:r>
                      <a:endParaRPr lang="de-DE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42545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1400" b="1" dirty="0">
                          <a:effectLst/>
                        </a:rPr>
                        <a:t> </a:t>
                      </a:r>
                      <a:endParaRPr lang="de-DE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42545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1400">
                          <a:effectLst/>
                        </a:rPr>
                        <a:t>74,0</a:t>
                      </a:r>
                      <a:endParaRPr lang="de-DE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42545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1400">
                          <a:effectLst/>
                        </a:rPr>
                        <a:t>53,8</a:t>
                      </a:r>
                      <a:endParaRPr lang="de-DE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42545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1400">
                          <a:effectLst/>
                        </a:rPr>
                        <a:t>5,3</a:t>
                      </a:r>
                      <a:endParaRPr lang="de-DE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42545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1400" b="1" dirty="0">
                          <a:effectLst/>
                        </a:rPr>
                        <a:t>59,1</a:t>
                      </a:r>
                      <a:endParaRPr lang="de-DE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406779017"/>
                  </a:ext>
                </a:extLst>
              </a:tr>
              <a:tr h="229939"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>
                          <a:effectLst/>
                        </a:rPr>
                        <a:t>Mo. 22.02.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2545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1400">
                          <a:effectLst/>
                        </a:rPr>
                        <a:t>78,7</a:t>
                      </a:r>
                      <a:endParaRPr lang="de-DE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42545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1400">
                          <a:effectLst/>
                        </a:rPr>
                        <a:t>58,8</a:t>
                      </a:r>
                      <a:endParaRPr lang="de-DE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42545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1400">
                          <a:effectLst/>
                        </a:rPr>
                        <a:t>4,4</a:t>
                      </a:r>
                      <a:endParaRPr lang="de-DE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42545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1400" b="1" dirty="0">
                          <a:effectLst/>
                        </a:rPr>
                        <a:t>63,2</a:t>
                      </a:r>
                      <a:endParaRPr lang="de-DE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42545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1400">
                          <a:effectLst/>
                        </a:rPr>
                        <a:t> </a:t>
                      </a:r>
                      <a:endParaRPr lang="de-DE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42545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1400">
                          <a:effectLst/>
                        </a:rPr>
                        <a:t> </a:t>
                      </a:r>
                      <a:endParaRPr lang="de-DE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42545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1400">
                          <a:effectLst/>
                        </a:rPr>
                        <a:t> </a:t>
                      </a:r>
                      <a:endParaRPr lang="de-DE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42545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1400" b="1" dirty="0">
                          <a:effectLst/>
                        </a:rPr>
                        <a:t> </a:t>
                      </a:r>
                      <a:endParaRPr lang="de-DE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456989411"/>
                  </a:ext>
                </a:extLst>
              </a:tr>
              <a:tr h="229939"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>
                          <a:effectLst/>
                        </a:rPr>
                        <a:t> 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2545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1400">
                          <a:effectLst/>
                        </a:rPr>
                        <a:t> </a:t>
                      </a:r>
                      <a:endParaRPr lang="de-DE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42545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1400">
                          <a:effectLst/>
                        </a:rPr>
                        <a:t> </a:t>
                      </a:r>
                      <a:endParaRPr lang="de-DE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42545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1400">
                          <a:effectLst/>
                        </a:rPr>
                        <a:t> </a:t>
                      </a:r>
                      <a:endParaRPr lang="de-DE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42545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1400" b="1" dirty="0">
                          <a:effectLst/>
                        </a:rPr>
                        <a:t> </a:t>
                      </a:r>
                      <a:endParaRPr lang="de-DE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42545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1400">
                          <a:effectLst/>
                        </a:rPr>
                        <a:t>79,0</a:t>
                      </a:r>
                      <a:endParaRPr lang="de-DE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42545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1400">
                          <a:effectLst/>
                        </a:rPr>
                        <a:t>57,0</a:t>
                      </a:r>
                      <a:endParaRPr lang="de-DE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42545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1400">
                          <a:effectLst/>
                        </a:rPr>
                        <a:t>5,9</a:t>
                      </a:r>
                      <a:endParaRPr lang="de-DE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42545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1400" b="1" dirty="0">
                          <a:effectLst/>
                        </a:rPr>
                        <a:t>62,9</a:t>
                      </a:r>
                      <a:endParaRPr lang="de-DE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732890606"/>
                  </a:ext>
                </a:extLst>
              </a:tr>
              <a:tr h="229939"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>
                          <a:effectLst/>
                        </a:rPr>
                        <a:t>Di. 23.02.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2545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1400">
                          <a:effectLst/>
                        </a:rPr>
                        <a:t>82,6</a:t>
                      </a:r>
                      <a:endParaRPr lang="de-DE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42545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1400">
                          <a:effectLst/>
                        </a:rPr>
                        <a:t>60,3</a:t>
                      </a:r>
                      <a:endParaRPr lang="de-DE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42545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1400">
                          <a:effectLst/>
                        </a:rPr>
                        <a:t>5,7</a:t>
                      </a:r>
                      <a:endParaRPr lang="de-DE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42545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1400" b="1" dirty="0">
                          <a:effectLst/>
                        </a:rPr>
                        <a:t>66,0</a:t>
                      </a:r>
                      <a:endParaRPr lang="de-DE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42545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1400">
                          <a:effectLst/>
                        </a:rPr>
                        <a:t> </a:t>
                      </a:r>
                      <a:endParaRPr lang="de-DE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42545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1400">
                          <a:effectLst/>
                        </a:rPr>
                        <a:t> </a:t>
                      </a:r>
                      <a:endParaRPr lang="de-DE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42545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1400">
                          <a:effectLst/>
                        </a:rPr>
                        <a:t> </a:t>
                      </a:r>
                      <a:endParaRPr lang="de-DE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42545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1400" b="1" dirty="0">
                          <a:effectLst/>
                        </a:rPr>
                        <a:t> </a:t>
                      </a:r>
                      <a:endParaRPr lang="de-DE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833031690"/>
                  </a:ext>
                </a:extLst>
              </a:tr>
              <a:tr h="229939"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>
                          <a:effectLst/>
                        </a:rPr>
                        <a:t> 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2545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1400">
                          <a:effectLst/>
                        </a:rPr>
                        <a:t> </a:t>
                      </a:r>
                      <a:endParaRPr lang="de-DE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42545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1400">
                          <a:effectLst/>
                        </a:rPr>
                        <a:t> </a:t>
                      </a:r>
                      <a:endParaRPr lang="de-DE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42545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1400">
                          <a:effectLst/>
                        </a:rPr>
                        <a:t> </a:t>
                      </a:r>
                      <a:endParaRPr lang="de-DE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42545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1400" b="1" dirty="0">
                          <a:effectLst/>
                        </a:rPr>
                        <a:t> </a:t>
                      </a:r>
                      <a:endParaRPr lang="de-DE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42545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1400">
                          <a:effectLst/>
                        </a:rPr>
                        <a:t>73,8</a:t>
                      </a:r>
                      <a:endParaRPr lang="de-DE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42545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1400">
                          <a:effectLst/>
                        </a:rPr>
                        <a:t>52,5</a:t>
                      </a:r>
                      <a:endParaRPr lang="de-DE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42545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1400">
                          <a:effectLst/>
                        </a:rPr>
                        <a:t>6,2</a:t>
                      </a:r>
                      <a:endParaRPr lang="de-DE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42545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1400" b="1" dirty="0">
                          <a:effectLst/>
                        </a:rPr>
                        <a:t>58,7</a:t>
                      </a:r>
                      <a:endParaRPr lang="de-DE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508546043"/>
                  </a:ext>
                </a:extLst>
              </a:tr>
              <a:tr h="229939"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>
                          <a:effectLst/>
                        </a:rPr>
                        <a:t>Mi. 24.02.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2545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1400">
                          <a:effectLst/>
                        </a:rPr>
                        <a:t>79,6</a:t>
                      </a:r>
                      <a:endParaRPr lang="de-DE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42545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1400">
                          <a:effectLst/>
                        </a:rPr>
                        <a:t>58,8</a:t>
                      </a:r>
                      <a:endParaRPr lang="de-DE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42545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1400">
                          <a:effectLst/>
                        </a:rPr>
                        <a:t>3,9</a:t>
                      </a:r>
                      <a:endParaRPr lang="de-DE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42545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1400" b="1" dirty="0">
                          <a:effectLst/>
                        </a:rPr>
                        <a:t>62,7</a:t>
                      </a:r>
                      <a:endParaRPr lang="de-DE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42545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1400">
                          <a:effectLst/>
                        </a:rPr>
                        <a:t> </a:t>
                      </a:r>
                      <a:endParaRPr lang="de-DE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42545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1400">
                          <a:effectLst/>
                        </a:rPr>
                        <a:t> </a:t>
                      </a:r>
                      <a:endParaRPr lang="de-DE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42545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1400">
                          <a:effectLst/>
                        </a:rPr>
                        <a:t> </a:t>
                      </a:r>
                      <a:endParaRPr lang="de-DE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42545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1400" b="1" dirty="0">
                          <a:effectLst/>
                        </a:rPr>
                        <a:t> </a:t>
                      </a:r>
                      <a:endParaRPr lang="de-DE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948063295"/>
                  </a:ext>
                </a:extLst>
              </a:tr>
              <a:tr h="229939"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>
                          <a:effectLst/>
                        </a:rPr>
                        <a:t> 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2545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1400">
                          <a:effectLst/>
                        </a:rPr>
                        <a:t> </a:t>
                      </a:r>
                      <a:endParaRPr lang="de-DE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42545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1400">
                          <a:effectLst/>
                        </a:rPr>
                        <a:t> </a:t>
                      </a:r>
                      <a:endParaRPr lang="de-DE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42545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1400">
                          <a:effectLst/>
                        </a:rPr>
                        <a:t> </a:t>
                      </a:r>
                      <a:endParaRPr lang="de-DE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42545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1400" b="1" dirty="0">
                          <a:effectLst/>
                        </a:rPr>
                        <a:t> </a:t>
                      </a:r>
                      <a:endParaRPr lang="de-DE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42545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1400">
                          <a:effectLst/>
                        </a:rPr>
                        <a:t>79,3</a:t>
                      </a:r>
                      <a:endParaRPr lang="de-DE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42545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1400">
                          <a:effectLst/>
                        </a:rPr>
                        <a:t>55,6</a:t>
                      </a:r>
                      <a:endParaRPr lang="de-DE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42545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1400">
                          <a:effectLst/>
                        </a:rPr>
                        <a:t>4,2</a:t>
                      </a:r>
                      <a:endParaRPr lang="de-DE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42545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1400" b="1" dirty="0">
                          <a:effectLst/>
                        </a:rPr>
                        <a:t>59,8</a:t>
                      </a:r>
                      <a:endParaRPr lang="de-DE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756239616"/>
                  </a:ext>
                </a:extLst>
              </a:tr>
              <a:tr h="229939"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>
                          <a:effectLst/>
                        </a:rPr>
                        <a:t>Do. 25.02.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2545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1400">
                          <a:effectLst/>
                        </a:rPr>
                        <a:t>78,2</a:t>
                      </a:r>
                      <a:endParaRPr lang="de-DE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42545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1400">
                          <a:effectLst/>
                        </a:rPr>
                        <a:t>58,7</a:t>
                      </a:r>
                      <a:endParaRPr lang="de-DE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42545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1400">
                          <a:effectLst/>
                        </a:rPr>
                        <a:t>3,9</a:t>
                      </a:r>
                      <a:endParaRPr lang="de-DE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42545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1400" b="1" dirty="0">
                          <a:effectLst/>
                        </a:rPr>
                        <a:t>62,6</a:t>
                      </a:r>
                      <a:endParaRPr lang="de-DE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42545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1400">
                          <a:effectLst/>
                        </a:rPr>
                        <a:t> </a:t>
                      </a:r>
                      <a:endParaRPr lang="de-DE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42545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1400">
                          <a:effectLst/>
                        </a:rPr>
                        <a:t> </a:t>
                      </a:r>
                      <a:endParaRPr lang="de-DE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42545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1400">
                          <a:effectLst/>
                        </a:rPr>
                        <a:t> </a:t>
                      </a:r>
                      <a:endParaRPr lang="de-DE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42545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1400" b="1" dirty="0">
                          <a:effectLst/>
                        </a:rPr>
                        <a:t> </a:t>
                      </a:r>
                      <a:endParaRPr lang="de-DE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910751901"/>
                  </a:ext>
                </a:extLst>
              </a:tr>
              <a:tr h="229939"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>
                          <a:effectLst/>
                        </a:rPr>
                        <a:t> 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2545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1400">
                          <a:effectLst/>
                        </a:rPr>
                        <a:t> </a:t>
                      </a:r>
                      <a:endParaRPr lang="de-DE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42545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1400">
                          <a:effectLst/>
                        </a:rPr>
                        <a:t> </a:t>
                      </a:r>
                      <a:endParaRPr lang="de-DE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42545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1400">
                          <a:effectLst/>
                        </a:rPr>
                        <a:t> </a:t>
                      </a:r>
                      <a:endParaRPr lang="de-DE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42545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1400" b="1" dirty="0">
                          <a:effectLst/>
                        </a:rPr>
                        <a:t> </a:t>
                      </a:r>
                      <a:endParaRPr lang="de-DE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42545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1400">
                          <a:effectLst/>
                        </a:rPr>
                        <a:t>81,6</a:t>
                      </a:r>
                      <a:endParaRPr lang="de-DE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42545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1400">
                          <a:effectLst/>
                        </a:rPr>
                        <a:t>56,4</a:t>
                      </a:r>
                      <a:endParaRPr lang="de-DE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42545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1400">
                          <a:effectLst/>
                        </a:rPr>
                        <a:t>5,1</a:t>
                      </a:r>
                      <a:endParaRPr lang="de-DE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42545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1400" b="1" dirty="0">
                          <a:effectLst/>
                        </a:rPr>
                        <a:t>61,5</a:t>
                      </a:r>
                      <a:endParaRPr lang="de-DE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550960912"/>
                  </a:ext>
                </a:extLst>
              </a:tr>
              <a:tr h="229939"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>
                          <a:effectLst/>
                        </a:rPr>
                        <a:t>Fr. 26.02.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2545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1400">
                          <a:effectLst/>
                        </a:rPr>
                        <a:t>83,4</a:t>
                      </a:r>
                      <a:endParaRPr lang="de-DE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42545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1400">
                          <a:effectLst/>
                        </a:rPr>
                        <a:t>57,5</a:t>
                      </a:r>
                      <a:endParaRPr lang="de-DE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42545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1400">
                          <a:effectLst/>
                        </a:rPr>
                        <a:t>5,4</a:t>
                      </a:r>
                      <a:endParaRPr lang="de-DE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42545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1400" b="1" dirty="0">
                          <a:effectLst/>
                        </a:rPr>
                        <a:t>62,9</a:t>
                      </a:r>
                      <a:endParaRPr lang="de-DE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42545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1400">
                          <a:effectLst/>
                        </a:rPr>
                        <a:t> </a:t>
                      </a:r>
                      <a:endParaRPr lang="de-DE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42545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1400">
                          <a:effectLst/>
                        </a:rPr>
                        <a:t> </a:t>
                      </a:r>
                      <a:endParaRPr lang="de-DE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42545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1400">
                          <a:effectLst/>
                        </a:rPr>
                        <a:t> </a:t>
                      </a:r>
                      <a:endParaRPr lang="de-DE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42545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1400" b="1" dirty="0">
                          <a:effectLst/>
                        </a:rPr>
                        <a:t> </a:t>
                      </a:r>
                      <a:endParaRPr lang="de-DE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617026545"/>
                  </a:ext>
                </a:extLst>
              </a:tr>
            </a:tbl>
          </a:graphicData>
        </a:graphic>
      </p:graphicFrame>
      <p:sp>
        <p:nvSpPr>
          <p:cNvPr id="3" name="Rechteck 2">
            <a:extLst>
              <a:ext uri="{FF2B5EF4-FFF2-40B4-BE49-F238E27FC236}">
                <a16:creationId xmlns:a16="http://schemas.microsoft.com/office/drawing/2014/main" id="{E88287FF-B87E-4DCF-88D6-FDEF5D66A4A2}"/>
              </a:ext>
            </a:extLst>
          </p:cNvPr>
          <p:cNvSpPr/>
          <p:nvPr/>
        </p:nvSpPr>
        <p:spPr bwMode="auto">
          <a:xfrm>
            <a:off x="5364088" y="4500000"/>
            <a:ext cx="3600525" cy="288000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algn="l" eaLnBrk="1" hangingPunct="1">
              <a:spcBef>
                <a:spcPct val="50000"/>
              </a:spcBef>
            </a:pPr>
            <a:endParaRPr lang="de-DE" sz="2000" b="1" dirty="0">
              <a:solidFill>
                <a:srgbClr val="0056BF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38C1A9E2-CA9F-4788-ADA8-DC8068B911EC}"/>
              </a:ext>
            </a:extLst>
          </p:cNvPr>
          <p:cNvSpPr/>
          <p:nvPr/>
        </p:nvSpPr>
        <p:spPr bwMode="auto">
          <a:xfrm>
            <a:off x="1780511" y="4739486"/>
            <a:ext cx="3600525" cy="288000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algn="l" eaLnBrk="1" hangingPunct="1">
              <a:spcBef>
                <a:spcPct val="50000"/>
              </a:spcBef>
            </a:pPr>
            <a:endParaRPr lang="de-DE" sz="2000" b="1" dirty="0">
              <a:solidFill>
                <a:srgbClr val="0056BF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2BF516C3-5D65-4449-B014-2964885B73C0}"/>
              </a:ext>
            </a:extLst>
          </p:cNvPr>
          <p:cNvSpPr/>
          <p:nvPr/>
        </p:nvSpPr>
        <p:spPr bwMode="auto">
          <a:xfrm>
            <a:off x="1763563" y="6072117"/>
            <a:ext cx="903437" cy="288000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l" eaLnBrk="1" hangingPunct="1">
              <a:spcBef>
                <a:spcPct val="50000"/>
              </a:spcBef>
            </a:pPr>
            <a:endParaRPr lang="de-DE" sz="2000" b="1" dirty="0">
              <a:solidFill>
                <a:srgbClr val="0056BF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178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1144191" y="4929189"/>
            <a:ext cx="6858000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809625" algn="l"/>
              </a:tabLst>
              <a:defRPr sz="8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tabLst>
                <a:tab pos="809625" algn="l"/>
              </a:tabLst>
              <a:defRPr sz="8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tabLst>
                <a:tab pos="809625" algn="l"/>
              </a:tabLst>
              <a:defRPr sz="8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tabLst>
                <a:tab pos="809625" algn="l"/>
              </a:tabLst>
              <a:defRPr sz="8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tabLst>
                <a:tab pos="809625" algn="l"/>
              </a:tabLst>
              <a:defRPr sz="8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 sz="8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 sz="8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 sz="8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 sz="8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de-DE" altLang="de-DE" sz="900" b="1">
                <a:solidFill>
                  <a:srgbClr val="000000"/>
                </a:solidFill>
                <a:latin typeface="Arial" charset="0"/>
                <a:cs typeface="Times New Roman" charset="0"/>
              </a:rPr>
              <a:t> </a:t>
            </a:r>
          </a:p>
          <a:p>
            <a:endParaRPr lang="de-DE" altLang="de-DE" sz="1800">
              <a:latin typeface="Times New Roman" charset="0"/>
            </a:endParaRPr>
          </a:p>
        </p:txBody>
      </p:sp>
      <p:sp>
        <p:nvSpPr>
          <p:cNvPr id="17413" name="Rectangle 13"/>
          <p:cNvSpPr>
            <a:spLocks noChangeArrowheads="1"/>
          </p:cNvSpPr>
          <p:nvPr/>
        </p:nvSpPr>
        <p:spPr bwMode="auto">
          <a:xfrm>
            <a:off x="1257301" y="1050667"/>
            <a:ext cx="184731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endParaRPr lang="de-DE" altLang="de-DE" sz="60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C37285A1-E219-44B3-8454-92622D8715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88" y="1097808"/>
            <a:ext cx="8353176" cy="5355528"/>
          </a:xfrm>
          <a:prstGeom prst="rect">
            <a:avLst/>
          </a:prstGeom>
        </p:spPr>
      </p:pic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D5B55328-8C1E-40F7-874E-45FC6CC4B084}"/>
              </a:ext>
            </a:extLst>
          </p:cNvPr>
          <p:cNvCxnSpPr>
            <a:cxnSpLocks/>
          </p:cNvCxnSpPr>
          <p:nvPr/>
        </p:nvCxnSpPr>
        <p:spPr>
          <a:xfrm flipH="1">
            <a:off x="5868144" y="2492896"/>
            <a:ext cx="1656184" cy="425914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0976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1144191" y="4929189"/>
            <a:ext cx="6858000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809625" algn="l"/>
              </a:tabLst>
              <a:defRPr sz="8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tabLst>
                <a:tab pos="809625" algn="l"/>
              </a:tabLst>
              <a:defRPr sz="8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tabLst>
                <a:tab pos="809625" algn="l"/>
              </a:tabLst>
              <a:defRPr sz="8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tabLst>
                <a:tab pos="809625" algn="l"/>
              </a:tabLst>
              <a:defRPr sz="8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tabLst>
                <a:tab pos="809625" algn="l"/>
              </a:tabLst>
              <a:defRPr sz="8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 sz="8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 sz="8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 sz="8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 sz="8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de-DE" altLang="de-DE" sz="900" b="1">
                <a:solidFill>
                  <a:srgbClr val="000000"/>
                </a:solidFill>
                <a:latin typeface="Arial" charset="0"/>
                <a:cs typeface="Times New Roman" charset="0"/>
              </a:rPr>
              <a:t> </a:t>
            </a:r>
          </a:p>
          <a:p>
            <a:endParaRPr lang="de-DE" altLang="de-DE" sz="1800">
              <a:latin typeface="Times New Roman" charset="0"/>
            </a:endParaRPr>
          </a:p>
        </p:txBody>
      </p:sp>
      <p:sp>
        <p:nvSpPr>
          <p:cNvPr id="17413" name="Rectangle 13"/>
          <p:cNvSpPr>
            <a:spLocks noChangeArrowheads="1"/>
          </p:cNvSpPr>
          <p:nvPr/>
        </p:nvSpPr>
        <p:spPr bwMode="auto">
          <a:xfrm>
            <a:off x="1257301" y="1050667"/>
            <a:ext cx="184731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endParaRPr lang="de-DE" altLang="de-DE" sz="600"/>
          </a:p>
        </p:txBody>
      </p:sp>
      <p:pic>
        <p:nvPicPr>
          <p:cNvPr id="5" name="Inhaltsplatzhalter 4" descr="Ein Bild, das Himmel, draußen, Straße, Tag enthält.&#10;&#10;Automatisch generierte Beschreibung">
            <a:extLst>
              <a:ext uri="{FF2B5EF4-FFF2-40B4-BE49-F238E27FC236}">
                <a16:creationId xmlns:a16="http://schemas.microsoft.com/office/drawing/2014/main" id="{D2FFC774-4DD4-494F-8900-EBC16730E1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56"/>
          <a:stretch/>
        </p:blipFill>
        <p:spPr>
          <a:xfrm>
            <a:off x="405114" y="1124745"/>
            <a:ext cx="8343350" cy="5265332"/>
          </a:xfrm>
        </p:spPr>
      </p:pic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F063E331-0ADA-4F87-A108-C711B48B51F1}"/>
              </a:ext>
            </a:extLst>
          </p:cNvPr>
          <p:cNvCxnSpPr>
            <a:cxnSpLocks/>
          </p:cNvCxnSpPr>
          <p:nvPr/>
        </p:nvCxnSpPr>
        <p:spPr>
          <a:xfrm flipH="1">
            <a:off x="5580112" y="5085184"/>
            <a:ext cx="1656184" cy="425914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0716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1144191" y="4929189"/>
            <a:ext cx="6858000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809625" algn="l"/>
              </a:tabLst>
              <a:defRPr sz="8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tabLst>
                <a:tab pos="809625" algn="l"/>
              </a:tabLst>
              <a:defRPr sz="8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tabLst>
                <a:tab pos="809625" algn="l"/>
              </a:tabLst>
              <a:defRPr sz="8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tabLst>
                <a:tab pos="809625" algn="l"/>
              </a:tabLst>
              <a:defRPr sz="8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tabLst>
                <a:tab pos="809625" algn="l"/>
              </a:tabLst>
              <a:defRPr sz="8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 sz="8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 sz="8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 sz="8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 sz="8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de-DE" altLang="de-DE" sz="900" b="1">
                <a:solidFill>
                  <a:srgbClr val="000000"/>
                </a:solidFill>
                <a:latin typeface="Arial" charset="0"/>
                <a:cs typeface="Times New Roman" charset="0"/>
              </a:rPr>
              <a:t> </a:t>
            </a:r>
          </a:p>
          <a:p>
            <a:endParaRPr lang="de-DE" altLang="de-DE" sz="1800">
              <a:latin typeface="Times New Roman" charset="0"/>
            </a:endParaRPr>
          </a:p>
        </p:txBody>
      </p:sp>
      <p:sp>
        <p:nvSpPr>
          <p:cNvPr id="17413" name="Rectangle 13"/>
          <p:cNvSpPr>
            <a:spLocks noChangeArrowheads="1"/>
          </p:cNvSpPr>
          <p:nvPr/>
        </p:nvSpPr>
        <p:spPr bwMode="auto">
          <a:xfrm>
            <a:off x="1257301" y="1050667"/>
            <a:ext cx="184731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endParaRPr lang="de-DE" altLang="de-DE" sz="60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4D60F3D-4780-4C8F-8846-9A7B59BC0D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Zusammenfassung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8BD6266-F1E0-40FA-9CC3-CE6C1445CC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Messdauer 3 Monate (30.11.2020 bis 01.03.2021)</a:t>
            </a:r>
          </a:p>
          <a:p>
            <a:r>
              <a:rPr lang="de-DE" dirty="0"/>
              <a:t>Hauptschallquellen </a:t>
            </a:r>
          </a:p>
          <a:p>
            <a:pPr lvl="1"/>
            <a:r>
              <a:rPr lang="de-DE" dirty="0"/>
              <a:t>Seehafen (TSR Recycling GmbH &amp; Co. KG) </a:t>
            </a:r>
          </a:p>
          <a:p>
            <a:pPr lvl="1"/>
            <a:r>
              <a:rPr lang="de-DE" dirty="0"/>
              <a:t>Helikopter (Landeplatz Rettungshelikopter)</a:t>
            </a:r>
          </a:p>
          <a:p>
            <a:pPr lvl="1"/>
            <a:r>
              <a:rPr lang="de-DE" dirty="0"/>
              <a:t>sonstige Schallquellen (Kirchenglocken, Vögel, Straßenverkehr, Hafenbahn, Baustellen)</a:t>
            </a:r>
          </a:p>
          <a:p>
            <a:r>
              <a:rPr lang="de-DE" dirty="0"/>
              <a:t>Vorbelastung: ca. 50 bis 55 dB(A)</a:t>
            </a:r>
          </a:p>
          <a:p>
            <a:pPr lvl="1"/>
            <a:r>
              <a:rPr lang="de-DE" dirty="0"/>
              <a:t>sonstige Schallquellen</a:t>
            </a:r>
          </a:p>
          <a:p>
            <a:pPr lvl="1"/>
            <a:r>
              <a:rPr lang="de-DE" dirty="0"/>
              <a:t>Technische Anlagen auf dem Krankenhausdach</a:t>
            </a:r>
          </a:p>
          <a:p>
            <a:r>
              <a:rPr lang="de-DE" dirty="0"/>
              <a:t>2 Schiffe im Messzeitraum</a:t>
            </a:r>
          </a:p>
          <a:p>
            <a:pPr lvl="1"/>
            <a:r>
              <a:rPr lang="de-DE" dirty="0"/>
              <a:t>Pretty Universe (12.01. bis 19.01.2021) – schlechtes Wetter</a:t>
            </a:r>
          </a:p>
          <a:p>
            <a:pPr lvl="1"/>
            <a:r>
              <a:rPr lang="de-DE" dirty="0"/>
              <a:t>Bliss (20.02. bis 26.02.2021)</a:t>
            </a:r>
          </a:p>
          <a:p>
            <a:pPr lvl="1"/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86453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F0C4C684-E34B-41CD-A5F3-94D3612FA6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10271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1025" name="Grafik 16">
            <a:extLst>
              <a:ext uri="{FF2B5EF4-FFF2-40B4-BE49-F238E27FC236}">
                <a16:creationId xmlns:a16="http://schemas.microsoft.com/office/drawing/2014/main" id="{A1CC3CAF-1094-4A2C-A5C3-B66CCE92AD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40000"/>
            <a:ext cx="8970699" cy="4424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3A9212F8-8DCE-4A5F-8530-5A00D11480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4" y="993884"/>
            <a:ext cx="321754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Übersicht Schiff Bliss, 20.02. bis 26.02.2021 </a:t>
            </a:r>
            <a:br>
              <a:rPr kumimoji="0" lang="de-DE" altLang="de-DE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(Angaben in dB(A) über die Zeit)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45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0">
            <a:extLst>
              <a:ext uri="{FF2B5EF4-FFF2-40B4-BE49-F238E27FC236}">
                <a16:creationId xmlns:a16="http://schemas.microsoft.com/office/drawing/2014/main" id="{30BA722A-2F99-4474-85CC-8C38C82280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0572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17207066-3A84-4F5F-B71E-A3B5A6BAEA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5906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D57053D2-0F38-45B2-9EA8-B138D30D86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39744"/>
            <a:ext cx="2214068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1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Schiff Bliss, Sa. 20.02.2021</a:t>
            </a:r>
            <a:br>
              <a:rPr kumimoji="0" lang="de-DE" altLang="de-DE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(Angaben in dB(A) über die Zeit)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90F4AC2F-9FC0-4502-AF34-72AF1120D8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00" y="1440000"/>
            <a:ext cx="8640000" cy="4525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728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0">
            <a:extLst>
              <a:ext uri="{FF2B5EF4-FFF2-40B4-BE49-F238E27FC236}">
                <a16:creationId xmlns:a16="http://schemas.microsoft.com/office/drawing/2014/main" id="{30BA722A-2F99-4474-85CC-8C38C82280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0572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17207066-3A84-4F5F-B71E-A3B5A6BAEA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5906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D57053D2-0F38-45B2-9EA8-B138D30D86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39744"/>
            <a:ext cx="2214068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1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Schiff Bliss, So. 21.02.2021</a:t>
            </a:r>
            <a:br>
              <a:rPr kumimoji="0" lang="de-DE" altLang="de-DE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(Angaben in dB(A) über die Zeit)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278DD0B1-43E7-4878-BC75-F386D34DE2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00" y="1440000"/>
            <a:ext cx="8640000" cy="452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037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0">
            <a:extLst>
              <a:ext uri="{FF2B5EF4-FFF2-40B4-BE49-F238E27FC236}">
                <a16:creationId xmlns:a16="http://schemas.microsoft.com/office/drawing/2014/main" id="{30BA722A-2F99-4474-85CC-8C38C82280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0572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17207066-3A84-4F5F-B71E-A3B5A6BAEA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5906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D57053D2-0F38-45B2-9EA8-B138D30D86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39744"/>
            <a:ext cx="2214068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1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Schiff Bliss, Fr. 26.02.2021</a:t>
            </a:r>
            <a:br>
              <a:rPr kumimoji="0" lang="de-DE" altLang="de-DE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(Angaben in dB(A) über die Zeit)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2590CFE-D09F-43B1-90AB-308143546B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00" y="1440000"/>
            <a:ext cx="8640000" cy="452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071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0">
            <a:extLst>
              <a:ext uri="{FF2B5EF4-FFF2-40B4-BE49-F238E27FC236}">
                <a16:creationId xmlns:a16="http://schemas.microsoft.com/office/drawing/2014/main" id="{30BA722A-2F99-4474-85CC-8C38C82280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0572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17207066-3A84-4F5F-B71E-A3B5A6BAEA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5906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D57053D2-0F38-45B2-9EA8-B138D30D86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39744"/>
            <a:ext cx="3336170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1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Vergleichszeitraum ohne Schiff, Mi. 27.01.2021</a:t>
            </a:r>
            <a:br>
              <a:rPr kumimoji="0" lang="de-DE" altLang="de-DE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(Angaben in dB(A) über die Zeit)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D83DB12-CD24-43F5-9E33-D1B8A607E8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00" y="1548000"/>
            <a:ext cx="8604000" cy="4233719"/>
          </a:xfrm>
          <a:prstGeom prst="rect">
            <a:avLst/>
          </a:prstGeom>
        </p:spPr>
      </p:pic>
      <p:sp>
        <p:nvSpPr>
          <p:cNvPr id="16" name="Rectangle 14">
            <a:extLst>
              <a:ext uri="{FF2B5EF4-FFF2-40B4-BE49-F238E27FC236}">
                <a16:creationId xmlns:a16="http://schemas.microsoft.com/office/drawing/2014/main" id="{7B0D6064-816A-419B-9B1C-73863899A3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1880" y="2341425"/>
            <a:ext cx="2000869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1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Arbeiten 7:30 bis 15:00 Uhr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D0A0BE0F-2490-4C39-A310-0C0441C597C1}"/>
              </a:ext>
            </a:extLst>
          </p:cNvPr>
          <p:cNvCxnSpPr/>
          <p:nvPr/>
        </p:nvCxnSpPr>
        <p:spPr>
          <a:xfrm flipH="1">
            <a:off x="3275856" y="2636838"/>
            <a:ext cx="288032" cy="50413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DC1EDBE0-0EFB-4705-9A1B-A785C8AD71CD}"/>
              </a:ext>
            </a:extLst>
          </p:cNvPr>
          <p:cNvCxnSpPr/>
          <p:nvPr/>
        </p:nvCxnSpPr>
        <p:spPr>
          <a:xfrm>
            <a:off x="5436096" y="2564904"/>
            <a:ext cx="360040" cy="795943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1131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LK-Chart">
  <a:themeElements>
    <a:clrScheme name="LK">
      <a:dk1>
        <a:srgbClr val="0051BF"/>
      </a:dk1>
      <a:lt1>
        <a:srgbClr val="FFFFFF"/>
      </a:lt1>
      <a:dk2>
        <a:srgbClr val="262626"/>
      </a:dk2>
      <a:lt2>
        <a:srgbClr val="FFFFFF"/>
      </a:lt2>
      <a:accent1>
        <a:srgbClr val="0051BF"/>
      </a:accent1>
      <a:accent2>
        <a:srgbClr val="CE161D"/>
      </a:accent2>
      <a:accent3>
        <a:srgbClr val="549F42"/>
      </a:accent3>
      <a:accent4>
        <a:srgbClr val="F3B710"/>
      </a:accent4>
      <a:accent5>
        <a:srgbClr val="5B2C91"/>
      </a:accent5>
      <a:accent6>
        <a:srgbClr val="EF8120"/>
      </a:accent6>
      <a:hlink>
        <a:srgbClr val="0051BF"/>
      </a:hlink>
      <a:folHlink>
        <a:srgbClr val="0051BF"/>
      </a:folHlink>
    </a:clrScheme>
    <a:fontScheme name="L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>
        <a:spAutoFit/>
      </a:bodyPr>
      <a:lstStyle>
        <a:defPPr algn="l" eaLnBrk="1" hangingPunct="1">
          <a:spcBef>
            <a:spcPct val="50000"/>
          </a:spcBef>
          <a:defRPr sz="2000" b="1" dirty="0">
            <a:solidFill>
              <a:srgbClr val="0056BF"/>
            </a:solidFill>
            <a:latin typeface="Arial" charset="0"/>
            <a:cs typeface="Arial" charset="0"/>
          </a:defRPr>
        </a:defPPr>
      </a:lstStyle>
    </a:spDef>
  </a:objectDefaults>
  <a:extraClrSchemeLst>
    <a:extraClrScheme>
      <a:clrScheme name="LK-Char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K-Char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K-Char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K-Char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K-Char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K-Char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K-Char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2020.252.1 M Industriehafen Bremen</Template>
  <TotalTime>0</TotalTime>
  <Words>464</Words>
  <Application>Microsoft Office PowerPoint</Application>
  <PresentationFormat>Bildschirmpräsentation (4:3)</PresentationFormat>
  <Paragraphs>176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6" baseType="lpstr">
      <vt:lpstr>Arial</vt:lpstr>
      <vt:lpstr>Arial Black</vt:lpstr>
      <vt:lpstr>Times New Roman</vt:lpstr>
      <vt:lpstr>Wingdings</vt:lpstr>
      <vt:lpstr>LK-Chart</vt:lpstr>
      <vt:lpstr>Dauermessung des Lärms  in der Umgebung des  Industriehafens Bremen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Lärmkontor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Unternehmensdarstellung</dc:title>
  <dc:creator>Frank Heidebrunn</dc:creator>
  <cp:lastModifiedBy>Frank Heidebrunn</cp:lastModifiedBy>
  <cp:revision>11</cp:revision>
  <cp:lastPrinted>2017-03-22T16:33:17Z</cp:lastPrinted>
  <dcterms:created xsi:type="dcterms:W3CDTF">2021-07-02T05:27:52Z</dcterms:created>
  <dcterms:modified xsi:type="dcterms:W3CDTF">2021-07-07T09:44:24Z</dcterms:modified>
</cp:coreProperties>
</file>