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7" r:id="rId2"/>
    <p:sldId id="320" r:id="rId3"/>
    <p:sldId id="321" r:id="rId4"/>
    <p:sldId id="322" r:id="rId5"/>
    <p:sldId id="323" r:id="rId6"/>
    <p:sldId id="335" r:id="rId7"/>
    <p:sldId id="324" r:id="rId8"/>
    <p:sldId id="336" r:id="rId9"/>
    <p:sldId id="337" r:id="rId10"/>
    <p:sldId id="338" r:id="rId11"/>
    <p:sldId id="339" r:id="rId12"/>
    <p:sldId id="334" r:id="rId13"/>
  </p:sldIdLst>
  <p:sldSz cx="9144000" cy="6858000" type="screen4x3"/>
  <p:notesSz cx="6797675" cy="9926638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80">
          <p15:clr>
            <a:srgbClr val="A4A3A4"/>
          </p15:clr>
        </p15:guide>
        <p15:guide id="2" pos="1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 autoAdjust="0"/>
    <p:restoredTop sz="94743" autoAdjust="0"/>
  </p:normalViewPr>
  <p:slideViewPr>
    <p:cSldViewPr snapToGrid="0" snapToObjects="1">
      <p:cViewPr varScale="1">
        <p:scale>
          <a:sx n="80" d="100"/>
          <a:sy n="80" d="100"/>
        </p:scale>
        <p:origin x="1118" y="58"/>
      </p:cViewPr>
      <p:guideLst>
        <p:guide orient="horz" pos="880"/>
        <p:guide pos="1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878AB-BED0-444F-8081-0368CF70336D}" type="datetimeFigureOut">
              <a:rPr lang="de-DE" smtClean="0"/>
              <a:pPr/>
              <a:t>21.11.2018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A51D0-CDCC-4F56-9969-CCBC9D2E9A1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78245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619F661-546D-4D91-AD70-771910EDCA48}" type="datetimeFigureOut">
              <a:rPr lang="de-DE"/>
              <a:pPr>
                <a:defRPr/>
              </a:pPr>
              <a:t>21.11.2018</a:t>
            </a:fld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A0EFC3F-2F55-4A62-A9F1-6A0E0CAD8D7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527811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0EFC3F-2F55-4A62-A9F1-6A0E0CAD8D7A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80452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0EFC3F-2F55-4A62-A9F1-6A0E0CAD8D7A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220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0EFC3F-2F55-4A62-A9F1-6A0E0CAD8D7A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2204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0EFC3F-2F55-4A62-A9F1-6A0E0CAD8D7A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220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0EFC3F-2F55-4A62-A9F1-6A0E0CAD8D7A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220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0EFC3F-2F55-4A62-A9F1-6A0E0CAD8D7A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220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0EFC3F-2F55-4A62-A9F1-6A0E0CAD8D7A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220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0EFC3F-2F55-4A62-A9F1-6A0E0CAD8D7A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220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0EFC3F-2F55-4A62-A9F1-6A0E0CAD8D7A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220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0EFC3F-2F55-4A62-A9F1-6A0E0CAD8D7A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220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0EFC3F-2F55-4A62-A9F1-6A0E0CAD8D7A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220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0EFC3F-2F55-4A62-A9F1-6A0E0CAD8D7A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220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umsplatzhalt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20. November 2018</a:t>
            </a:r>
            <a:endParaRPr lang="de-DE" dirty="0"/>
          </a:p>
        </p:txBody>
      </p:sp>
      <p:sp>
        <p:nvSpPr>
          <p:cNvPr id="25" name="Fußzeilenplatzhalt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Tempo 30 vor Kindergärten, Schulen und sozialen Einrichtungen </a:t>
            </a:r>
            <a:endParaRPr lang="de-DE"/>
          </a:p>
        </p:txBody>
      </p:sp>
      <p:sp>
        <p:nvSpPr>
          <p:cNvPr id="26" name="Foliennummernplatzhalt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Mastertitelformat bearbeiten</a:t>
            </a:r>
            <a:endParaRPr lang="de-DE" dirty="0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Mastertextformat bearbeiten</a:t>
            </a:r>
          </a:p>
          <a:p>
            <a:pPr lvl="1"/>
            <a:r>
              <a:rPr lang="nl-NL" dirty="0" smtClean="0"/>
              <a:t>Zweite Ebene</a:t>
            </a:r>
          </a:p>
          <a:p>
            <a:pPr lvl="2"/>
            <a:r>
              <a:rPr lang="nl-NL" dirty="0" smtClean="0"/>
              <a:t>Dritte Ebene</a:t>
            </a:r>
          </a:p>
          <a:p>
            <a:pPr lvl="3"/>
            <a:r>
              <a:rPr lang="nl-NL" dirty="0" smtClean="0"/>
              <a:t>Vierte Ebene</a:t>
            </a:r>
          </a:p>
          <a:p>
            <a:pPr lvl="4"/>
            <a:r>
              <a:rPr lang="nl-NL" dirty="0" smtClean="0"/>
              <a:t>Fünfte Ebene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20. November 2018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de-DE" smtClean="0"/>
              <a:t>Tempo 30 vor Kindergärten, Schulen und sozialen Einrichtungen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D0BB8A9-791E-4540-AA05-2DB22308E8A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31" name="Bild 3" descr="leis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53500" y="0"/>
            <a:ext cx="1905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Bild 13" descr="logosenator3.t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78625" y="201613"/>
            <a:ext cx="192087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Foliennummernplatzhalt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endParaRPr lang="de-DE" sz="1200" b="1" dirty="0">
              <a:solidFill>
                <a:srgbClr val="898989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20" y="138023"/>
            <a:ext cx="1217078" cy="562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latin typeface="Arial" pitchFamily="34" charset="0"/>
                <a:cs typeface="Arial" pitchFamily="34" charset="0"/>
              </a:rPr>
              <a:t>20. November 2018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324100" y="6356350"/>
            <a:ext cx="4676775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latin typeface="Arial" pitchFamily="34" charset="0"/>
                <a:cs typeface="Arial" pitchFamily="34" charset="0"/>
              </a:rPr>
              <a:t>Tempo 30 vor Kindergärten, Schulen und sozialen Einrichtungen 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CD0BB8A9-791E-4540-AA05-2DB22308E8AB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sp>
        <p:nvSpPr>
          <p:cNvPr id="9" name="Titel 4"/>
          <p:cNvSpPr txBox="1">
            <a:spLocks/>
          </p:cNvSpPr>
          <p:nvPr/>
        </p:nvSpPr>
        <p:spPr>
          <a:xfrm>
            <a:off x="1" y="1104900"/>
            <a:ext cx="8935768" cy="51538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20000"/>
              </a:lnSpc>
              <a:spcAft>
                <a:spcPts val="600"/>
              </a:spcAft>
              <a:defRPr/>
            </a:pPr>
            <a:endParaRPr lang="de-DE" sz="2000" b="1" dirty="0" smtClean="0">
              <a:latin typeface="Arial"/>
              <a:cs typeface="Arial"/>
            </a:endParaRPr>
          </a:p>
          <a:p>
            <a:pPr fontAlgn="auto">
              <a:lnSpc>
                <a:spcPct val="120000"/>
              </a:lnSpc>
              <a:spcAft>
                <a:spcPts val="600"/>
              </a:spcAft>
              <a:defRPr/>
            </a:pPr>
            <a:endParaRPr lang="de-DE" sz="2000" b="1" dirty="0">
              <a:latin typeface="Arial"/>
              <a:cs typeface="Arial"/>
            </a:endParaRPr>
          </a:p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de-DE" sz="3200" b="1" dirty="0" smtClean="0">
                <a:latin typeface="Arial"/>
                <a:cs typeface="Arial"/>
              </a:rPr>
              <a:t>Tempo 30</a:t>
            </a:r>
            <a:br>
              <a:rPr lang="de-DE" sz="3200" b="1" dirty="0" smtClean="0">
                <a:latin typeface="Arial"/>
                <a:cs typeface="Arial"/>
              </a:rPr>
            </a:br>
            <a:r>
              <a:rPr lang="de-DE" sz="3200" b="1" dirty="0" smtClean="0">
                <a:latin typeface="Arial"/>
                <a:cs typeface="Arial"/>
              </a:rPr>
              <a:t> vor Kindergärten, Schulen 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de-DE" sz="3200" b="1" dirty="0" smtClean="0">
                <a:latin typeface="Arial"/>
                <a:cs typeface="Arial"/>
              </a:rPr>
              <a:t>und sozialen Einrichtungen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endParaRPr lang="de-DE" sz="2400" b="1" dirty="0" smtClean="0">
              <a:latin typeface="Arial"/>
              <a:cs typeface="Arial"/>
            </a:endParaRPr>
          </a:p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endParaRPr lang="de-DE" sz="2400" dirty="0" smtClean="0">
              <a:latin typeface="Arial"/>
              <a:cs typeface="Arial"/>
            </a:endParaRPr>
          </a:p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de-DE" sz="2000" dirty="0" smtClean="0">
                <a:latin typeface="Arial"/>
                <a:cs typeface="Arial"/>
              </a:rPr>
              <a:t>Fachausschuss „Bau, Umwelt und Verkehr“ des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de-DE" sz="2000" dirty="0" smtClean="0">
                <a:latin typeface="Arial"/>
                <a:cs typeface="Arial"/>
              </a:rPr>
              <a:t>Stadtteilbeirates </a:t>
            </a:r>
            <a:r>
              <a:rPr lang="de-DE" sz="2000" dirty="0" err="1" smtClean="0">
                <a:latin typeface="Arial"/>
                <a:cs typeface="Arial"/>
              </a:rPr>
              <a:t>Findorff</a:t>
            </a:r>
            <a:r>
              <a:rPr lang="de-DE" sz="2000" dirty="0" smtClean="0">
                <a:latin typeface="Arial"/>
                <a:cs typeface="Arial"/>
              </a:rPr>
              <a:t> am 20. November 2018</a:t>
            </a:r>
          </a:p>
        </p:txBody>
      </p:sp>
    </p:spTree>
    <p:extLst>
      <p:ext uri="{BB962C8B-B14F-4D97-AF65-F5344CB8AC3E}">
        <p14:creationId xmlns:p14="http://schemas.microsoft.com/office/powerpoint/2010/main" val="338354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20. November 2018</a:t>
            </a:r>
            <a:endParaRPr lang="de-DE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076450" y="6356350"/>
            <a:ext cx="4629150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latin typeface="Arial" pitchFamily="34" charset="0"/>
                <a:cs typeface="Arial" pitchFamily="34" charset="0"/>
              </a:rPr>
              <a:t>Tempo 30 vor Kindergärten, Schulen und sozialen Einrichtungen 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CD0BB8A9-791E-4540-AA05-2DB22308E8AB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sp>
        <p:nvSpPr>
          <p:cNvPr id="9" name="Titel 4"/>
          <p:cNvSpPr txBox="1">
            <a:spLocks/>
          </p:cNvSpPr>
          <p:nvPr/>
        </p:nvSpPr>
        <p:spPr>
          <a:xfrm>
            <a:off x="0" y="932094"/>
            <a:ext cx="8815526" cy="542425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75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Anordnung der Tempo 30-Strecken</a:t>
            </a:r>
            <a:endParaRPr lang="de-DE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14349" y="1730824"/>
            <a:ext cx="802957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de-DE" dirty="0" smtClean="0"/>
              <a:t> in der Regel 150 m vor und 150 m hinter der Einrichtung</a:t>
            </a:r>
          </a:p>
          <a:p>
            <a:pPr lvl="1">
              <a:buFont typeface="Arial" pitchFamily="34" charset="0"/>
              <a:buChar char="•"/>
            </a:pPr>
            <a:endParaRPr lang="de-DE" dirty="0" smtClean="0"/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 kürzere Anordnungsstrecken sind möglich (Minderung der</a:t>
            </a:r>
            <a:br>
              <a:rPr lang="de-DE" dirty="0" smtClean="0"/>
            </a:br>
            <a:r>
              <a:rPr lang="de-DE" dirty="0" smtClean="0"/>
              <a:t>  Auswirkungen auf den ÖPNV)</a:t>
            </a:r>
          </a:p>
          <a:p>
            <a:pPr lvl="1">
              <a:buFont typeface="Arial" pitchFamily="34" charset="0"/>
              <a:buChar char="•"/>
            </a:pPr>
            <a:endParaRPr lang="de-DE" dirty="0" smtClean="0"/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 Zusammenfassung dicht aufeinander folgender Tempo 30-Strecken</a:t>
            </a:r>
          </a:p>
          <a:p>
            <a:pPr lvl="1">
              <a:buFont typeface="Arial" pitchFamily="34" charset="0"/>
              <a:buChar char="•"/>
            </a:pPr>
            <a:endParaRPr lang="de-DE" dirty="0" smtClean="0"/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 Anordnung des Zeichens zulässige Höchstgeschwindigkeit 30 km/h</a:t>
            </a:r>
          </a:p>
          <a:p>
            <a:pPr lvl="1"/>
            <a:r>
              <a:rPr lang="de-DE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999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20. November 2018</a:t>
            </a:r>
            <a:endParaRPr lang="de-DE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076450" y="6356350"/>
            <a:ext cx="4629150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latin typeface="Arial" pitchFamily="34" charset="0"/>
                <a:cs typeface="Arial" pitchFamily="34" charset="0"/>
              </a:rPr>
              <a:t>Tempo 30 vor Kindergärten, Schulen und sozialen Einrichtungen 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CD0BB8A9-791E-4540-AA05-2DB22308E8AB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sp>
        <p:nvSpPr>
          <p:cNvPr id="9" name="Titel 4"/>
          <p:cNvSpPr txBox="1">
            <a:spLocks/>
          </p:cNvSpPr>
          <p:nvPr/>
        </p:nvSpPr>
        <p:spPr>
          <a:xfrm>
            <a:off x="0" y="932094"/>
            <a:ext cx="8815526" cy="542425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75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Nächste Schritte</a:t>
            </a:r>
            <a:endParaRPr lang="de-DE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71474" y="1730824"/>
            <a:ext cx="83153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de-DE" dirty="0" smtClean="0"/>
              <a:t> Auswertung der Stellungnahmen im Rahmen des Anhörungsverfahrens </a:t>
            </a:r>
          </a:p>
          <a:p>
            <a:pPr lvl="1">
              <a:buFont typeface="Arial" pitchFamily="34" charset="0"/>
              <a:buChar char="•"/>
            </a:pPr>
            <a:endParaRPr lang="de-DE" dirty="0"/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 Erstellung der Anordnungen (Stufe I),</a:t>
            </a:r>
            <a:br>
              <a:rPr lang="de-DE" dirty="0" smtClean="0"/>
            </a:br>
            <a:r>
              <a:rPr lang="de-DE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 Umsetzung der Stufe I</a:t>
            </a:r>
          </a:p>
          <a:p>
            <a:pPr lvl="1">
              <a:buFont typeface="Arial" pitchFamily="34" charset="0"/>
              <a:buChar char="•"/>
            </a:pPr>
            <a:endParaRPr lang="de-DE" dirty="0" smtClean="0"/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 Prüfung der Auswirkungen auf den ÖPNV und andere Prüfungen (Stufe II)</a:t>
            </a:r>
          </a:p>
          <a:p>
            <a:pPr lvl="1">
              <a:buFont typeface="Arial" pitchFamily="34" charset="0"/>
              <a:buChar char="•"/>
            </a:pPr>
            <a:endParaRPr lang="de-DE" dirty="0" smtClean="0"/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 Bericht der Verwaltung für die Deputation für Umwelt, Bau, Verkehr,</a:t>
            </a:r>
            <a:br>
              <a:rPr lang="de-DE" dirty="0" smtClean="0"/>
            </a:br>
            <a:r>
              <a:rPr lang="de-DE" dirty="0" smtClean="0"/>
              <a:t>  Stadtentwicklung, Energie und Landwirtschaft zur Umsetzungsstufe II</a:t>
            </a:r>
          </a:p>
          <a:p>
            <a:pPr lvl="1">
              <a:buFont typeface="Arial" pitchFamily="34" charset="0"/>
              <a:buChar char="•"/>
            </a:pPr>
            <a:endParaRPr lang="de-DE" dirty="0" smtClean="0"/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Anhörung der Beiräte als Träger öffentlicher Belange (Stufe II)</a:t>
            </a:r>
          </a:p>
          <a:p>
            <a:pPr lvl="1"/>
            <a:endParaRPr lang="de-DE" dirty="0" smtClean="0"/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 Erstellung der Anordnungen (Stufe II)</a:t>
            </a:r>
            <a:br>
              <a:rPr lang="de-DE" dirty="0" smtClean="0"/>
            </a:br>
            <a:r>
              <a:rPr lang="de-DE" dirty="0" smtClean="0"/>
              <a:t>  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 Umsetzung der Stufe II</a:t>
            </a:r>
          </a:p>
        </p:txBody>
      </p:sp>
    </p:spTree>
    <p:extLst>
      <p:ext uri="{BB962C8B-B14F-4D97-AF65-F5344CB8AC3E}">
        <p14:creationId xmlns:p14="http://schemas.microsoft.com/office/powerpoint/2010/main" val="271999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20. November 2018</a:t>
            </a:r>
            <a:endParaRPr lang="de-DE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962151" y="6356350"/>
            <a:ext cx="4743450" cy="365125"/>
          </a:xfrm>
        </p:spPr>
        <p:txBody>
          <a:bodyPr/>
          <a:lstStyle/>
          <a:p>
            <a:pPr>
              <a:defRPr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Tempo 30 vor Kindergärten, Schulen und sozialen Einrichtungen 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CD0BB8A9-791E-4540-AA05-2DB22308E8AB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sp>
        <p:nvSpPr>
          <p:cNvPr id="9" name="Titel 4"/>
          <p:cNvSpPr txBox="1">
            <a:spLocks/>
          </p:cNvSpPr>
          <p:nvPr/>
        </p:nvSpPr>
        <p:spPr>
          <a:xfrm>
            <a:off x="0" y="932094"/>
            <a:ext cx="8815526" cy="542425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75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14349" y="1730824"/>
            <a:ext cx="802957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de-DE" sz="6000" b="1" dirty="0" smtClean="0"/>
          </a:p>
          <a:p>
            <a:pPr lvl="1" algn="ctr"/>
            <a:r>
              <a:rPr lang="de-DE" sz="6000" b="1" dirty="0" smtClean="0"/>
              <a:t>Vielen Dank</a:t>
            </a:r>
          </a:p>
        </p:txBody>
      </p:sp>
    </p:spTree>
    <p:extLst>
      <p:ext uri="{BB962C8B-B14F-4D97-AF65-F5344CB8AC3E}">
        <p14:creationId xmlns:p14="http://schemas.microsoft.com/office/powerpoint/2010/main" val="380940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20. November 2018</a:t>
            </a:r>
            <a:endParaRPr lang="de-DE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095500" y="6356350"/>
            <a:ext cx="4648200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latin typeface="Arial" pitchFamily="34" charset="0"/>
                <a:cs typeface="Arial" pitchFamily="34" charset="0"/>
              </a:rPr>
              <a:t>Tempo 30 vor Kindergärten, Schulen und sozialen Einrichtungen 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CD0BB8A9-791E-4540-AA05-2DB22308E8AB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9" name="Titel 4"/>
          <p:cNvSpPr txBox="1">
            <a:spLocks/>
          </p:cNvSpPr>
          <p:nvPr/>
        </p:nvSpPr>
        <p:spPr>
          <a:xfrm>
            <a:off x="0" y="932094"/>
            <a:ext cx="8815526" cy="542425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7550" fontAlgn="auto"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defRPr/>
            </a:pP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45 Abs. 9 Straßenverkehrsordnung (StVO)</a:t>
            </a:r>
            <a:b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Verkehrszeichen </a:t>
            </a: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und 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Verkehrseinrichtungen</a:t>
            </a:r>
            <a:endParaRPr lang="de-DE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14349" y="2124075"/>
            <a:ext cx="802957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/>
              <a:t>Beschränkungen </a:t>
            </a:r>
            <a:r>
              <a:rPr lang="de-DE" b="1" dirty="0"/>
              <a:t>und Verbote des fließenden </a:t>
            </a:r>
            <a:r>
              <a:rPr lang="de-DE" b="1" dirty="0" smtClean="0"/>
              <a:t>Verkehrs: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Feststellung einer qualifizierten Gefahrenlage auf </a:t>
            </a:r>
            <a:r>
              <a:rPr lang="de-DE" dirty="0"/>
              <a:t>Grund der besonderen örtlichen </a:t>
            </a:r>
            <a:r>
              <a:rPr lang="de-DE" dirty="0" smtClean="0"/>
              <a:t>Verhältnisse (z. B. Verkehrssicherheit gefährdet). </a:t>
            </a:r>
          </a:p>
          <a:p>
            <a:endParaRPr lang="de-DE" dirty="0" smtClean="0"/>
          </a:p>
          <a:p>
            <a:pPr algn="ctr"/>
            <a:r>
              <a:rPr lang="de-DE" b="1" dirty="0" smtClean="0"/>
              <a:t>StVO-Novellierung 2016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Ausnahme: </a:t>
            </a:r>
            <a:r>
              <a:rPr lang="de-DE" dirty="0" smtClean="0"/>
              <a:t>Innerörtliche, streckenbezogene </a:t>
            </a:r>
            <a:r>
              <a:rPr lang="de-DE" dirty="0" err="1" smtClean="0"/>
              <a:t>Geschwindigkeitsbeschränkun</a:t>
            </a:r>
            <a:r>
              <a:rPr lang="de-DE" dirty="0" smtClean="0"/>
              <a:t>-gen auf 30 km/h auf </a:t>
            </a:r>
            <a:r>
              <a:rPr lang="de-DE" dirty="0"/>
              <a:t>Straßen des überörtlichen Verkehrs (Bundes-, Landes- und Kreisstraßen) oder auf weiteren Vorfahrtstraßen </a:t>
            </a:r>
            <a:r>
              <a:rPr lang="de-DE" dirty="0" smtClean="0"/>
              <a:t>im </a:t>
            </a:r>
            <a:r>
              <a:rPr lang="de-DE" dirty="0"/>
              <a:t>unmittelbaren Bereich von an diesen Straßen gelegenen </a:t>
            </a:r>
            <a:endParaRPr lang="de-DE" dirty="0" smtClean="0"/>
          </a:p>
          <a:p>
            <a:endParaRPr lang="de-DE" dirty="0" smtClean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de-DE" dirty="0" smtClean="0"/>
              <a:t>Kindergärten</a:t>
            </a:r>
            <a:r>
              <a:rPr lang="de-DE" dirty="0"/>
              <a:t>, </a:t>
            </a:r>
            <a:r>
              <a:rPr lang="de-DE" dirty="0" smtClean="0"/>
              <a:t>Kindertagesstätten,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de-DE" dirty="0" smtClean="0"/>
              <a:t>allgemeinbildenden </a:t>
            </a:r>
            <a:r>
              <a:rPr lang="de-DE" dirty="0"/>
              <a:t>Schulen, Förderschulen, </a:t>
            </a:r>
            <a:endParaRPr lang="de-DE" dirty="0" smtClean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de-DE" dirty="0" smtClean="0"/>
              <a:t>Alten- </a:t>
            </a:r>
            <a:r>
              <a:rPr lang="de-DE" dirty="0"/>
              <a:t>und Pflegeheimen </a:t>
            </a:r>
            <a:endParaRPr lang="de-DE" dirty="0" smtClean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de-DE" dirty="0" smtClean="0"/>
              <a:t>oder </a:t>
            </a:r>
            <a:r>
              <a:rPr lang="de-DE" dirty="0"/>
              <a:t>Krankenhäusern</a:t>
            </a: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9823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20. November 2018</a:t>
            </a:r>
            <a:endParaRPr lang="de-DE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4572000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latin typeface="Arial" pitchFamily="34" charset="0"/>
                <a:cs typeface="Arial" pitchFamily="34" charset="0"/>
              </a:rPr>
              <a:t>Tempo 30 vor Kindergärten, Schulen und sozialen Einrichtungen 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CD0BB8A9-791E-4540-AA05-2DB22308E8AB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sp>
        <p:nvSpPr>
          <p:cNvPr id="9" name="Titel 4"/>
          <p:cNvSpPr txBox="1">
            <a:spLocks/>
          </p:cNvSpPr>
          <p:nvPr/>
        </p:nvSpPr>
        <p:spPr>
          <a:xfrm>
            <a:off x="0" y="932094"/>
            <a:ext cx="8815526" cy="542425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75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Allgemeine Verwaltungsvorschriften (</a:t>
            </a:r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VwV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-StVO) </a:t>
            </a:r>
          </a:p>
          <a:p>
            <a:pPr indent="7175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14349" y="1730824"/>
            <a:ext cx="802957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Innerhalb </a:t>
            </a:r>
            <a:r>
              <a:rPr lang="de-DE" dirty="0"/>
              <a:t>geschlossener Ortschaften </a:t>
            </a:r>
            <a:r>
              <a:rPr lang="de-DE" b="1" dirty="0"/>
              <a:t>ist die Geschwindigkeit im </a:t>
            </a:r>
            <a:r>
              <a:rPr lang="de-DE" b="1" dirty="0" err="1" smtClean="0"/>
              <a:t>unmittel</a:t>
            </a:r>
            <a:r>
              <a:rPr lang="de-DE" b="1" dirty="0" smtClean="0"/>
              <a:t>-baren </a:t>
            </a:r>
            <a:r>
              <a:rPr lang="de-DE" b="1" dirty="0"/>
              <a:t>Bereich </a:t>
            </a:r>
            <a:r>
              <a:rPr lang="de-DE" dirty="0"/>
              <a:t>von an Straßen gelegenen Kindergärten, -tagesstätten, -krippen, -horten, allgemeinbildenden Schulen, Förderschulen für geistig oder körperlich behinderte Menschen, Alten- und Pflegeheimen oder Krankenhäusern in der Regel auf Tempo 30 km/h zu beschränken, 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soweit </a:t>
            </a:r>
            <a:r>
              <a:rPr lang="de-DE" b="1" dirty="0"/>
              <a:t>die Einrichtungen über einen direkten Zugang zur Straße </a:t>
            </a:r>
            <a:r>
              <a:rPr lang="de-DE" dirty="0"/>
              <a:t>verfügen </a:t>
            </a:r>
            <a:r>
              <a:rPr lang="de-DE" b="1" dirty="0"/>
              <a:t>oder im Nahbereich der Einrichtungen starker Ziel- und Quellverkehr </a:t>
            </a:r>
            <a:r>
              <a:rPr lang="de-DE" dirty="0"/>
              <a:t>mit all seinen kritischen </a:t>
            </a:r>
            <a:r>
              <a:rPr lang="de-DE" dirty="0" smtClean="0"/>
              <a:t>Begleiterscheinungen, z</a:t>
            </a:r>
            <a:r>
              <a:rPr lang="de-DE" dirty="0"/>
              <a:t>. B. </a:t>
            </a:r>
            <a:endParaRPr lang="de-D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Bring- </a:t>
            </a:r>
            <a:r>
              <a:rPr lang="de-DE" dirty="0"/>
              <a:t>und Abholverkehr mit vielfachem Ein- und Aussteigen</a:t>
            </a:r>
            <a:r>
              <a:rPr lang="de-DE" dirty="0" smtClean="0"/>
              <a:t>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erhöhter </a:t>
            </a:r>
            <a:r>
              <a:rPr lang="de-DE" dirty="0"/>
              <a:t>Parkraumsuchverkehr, </a:t>
            </a:r>
            <a:endParaRPr lang="de-D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häufige </a:t>
            </a:r>
            <a:r>
              <a:rPr lang="de-DE" dirty="0"/>
              <a:t>Fahrbahnquerungen durch Fußgänger, </a:t>
            </a:r>
            <a:r>
              <a:rPr lang="de-DE" dirty="0" smtClean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Pulkbildung</a:t>
            </a:r>
            <a:r>
              <a:rPr lang="de-DE" dirty="0" smtClean="0"/>
              <a:t> </a:t>
            </a:r>
            <a:r>
              <a:rPr lang="de-DE" dirty="0"/>
              <a:t>von Radfahrern und </a:t>
            </a:r>
            <a:r>
              <a:rPr lang="de-DE" dirty="0" smtClean="0"/>
              <a:t>Fußgängern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r>
              <a:rPr lang="de-DE" dirty="0" smtClean="0"/>
              <a:t>vorhanden </a:t>
            </a:r>
            <a:r>
              <a:rPr lang="de-DE" dirty="0"/>
              <a:t>ist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07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20. November 2018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781300" y="6356350"/>
            <a:ext cx="3924300" cy="365125"/>
          </a:xfrm>
        </p:spPr>
        <p:txBody>
          <a:bodyPr/>
          <a:lstStyle/>
          <a:p>
            <a:pPr>
              <a:defRPr/>
            </a:pPr>
            <a:r>
              <a:rPr lang="de-DE" smtClean="0"/>
              <a:t>Tempo 30 vor Kindergärten, Schulen und sozialen Einrichtungen 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CD0BB8A9-791E-4540-AA05-2DB22308E8AB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sp>
        <p:nvSpPr>
          <p:cNvPr id="9" name="Titel 4"/>
          <p:cNvSpPr txBox="1">
            <a:spLocks/>
          </p:cNvSpPr>
          <p:nvPr/>
        </p:nvSpPr>
        <p:spPr>
          <a:xfrm>
            <a:off x="0" y="932094"/>
            <a:ext cx="8815526" cy="542425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75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Allgemeine Verwaltungsvorschriften (</a:t>
            </a:r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VwV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-StVO) </a:t>
            </a:r>
          </a:p>
        </p:txBody>
      </p:sp>
      <p:sp>
        <p:nvSpPr>
          <p:cNvPr id="8" name="Rechteck 7"/>
          <p:cNvSpPr/>
          <p:nvPr/>
        </p:nvSpPr>
        <p:spPr>
          <a:xfrm>
            <a:off x="514349" y="1730824"/>
            <a:ext cx="80295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Im Ausnahmefall kann auf die </a:t>
            </a:r>
            <a:r>
              <a:rPr lang="de-DE" b="1" dirty="0"/>
              <a:t>Absenkung der Geschwindigkeit verzichtet </a:t>
            </a:r>
            <a:r>
              <a:rPr lang="de-DE" dirty="0"/>
              <a:t>werden, soweit </a:t>
            </a:r>
            <a:endParaRPr lang="de-DE" dirty="0" smtClean="0"/>
          </a:p>
          <a:p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etwaige negative </a:t>
            </a:r>
            <a:r>
              <a:rPr lang="de-DE" dirty="0"/>
              <a:t>Auswirkungen auf den ÖPNV (z. B. Taktfahrplan) 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oder </a:t>
            </a:r>
            <a:r>
              <a:rPr lang="de-DE" dirty="0"/>
              <a:t>eine drohende Verkehrsverlagerung auf die Wohnnebenstraßen 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zu </a:t>
            </a:r>
            <a:r>
              <a:rPr lang="de-DE"/>
              <a:t>befürchten </a:t>
            </a:r>
            <a:r>
              <a:rPr lang="de-DE" smtClean="0"/>
              <a:t>sind. 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In </a:t>
            </a:r>
            <a:r>
              <a:rPr lang="de-DE" dirty="0"/>
              <a:t>die Gesamtabwägung sind dann </a:t>
            </a:r>
            <a:endParaRPr lang="de-DE" dirty="0" smtClean="0"/>
          </a:p>
          <a:p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die </a:t>
            </a:r>
            <a:r>
              <a:rPr lang="de-DE" dirty="0"/>
              <a:t>Größe der Einrichtung 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und </a:t>
            </a:r>
            <a:r>
              <a:rPr lang="de-DE" dirty="0"/>
              <a:t>Sicherheitsgewinne durch Sicherheitseinrichtungen und </a:t>
            </a:r>
            <a:r>
              <a:rPr lang="de-DE" dirty="0" err="1"/>
              <a:t>Querungshilfen</a:t>
            </a:r>
            <a:r>
              <a:rPr lang="de-DE" dirty="0"/>
              <a:t> (z. B. Fußgängerüberwege, Lichtzeichenanlagen, Sperrgitter) </a:t>
            </a:r>
            <a:r>
              <a:rPr lang="de-DE" dirty="0" smtClean="0"/>
              <a:t>einzubeziehen.</a:t>
            </a:r>
          </a:p>
        </p:txBody>
      </p:sp>
    </p:spTree>
    <p:extLst>
      <p:ext uri="{BB962C8B-B14F-4D97-AF65-F5344CB8AC3E}">
        <p14:creationId xmlns:p14="http://schemas.microsoft.com/office/powerpoint/2010/main" val="386362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20. November 2018</a:t>
            </a:r>
            <a:endParaRPr lang="de-DE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105025" y="6356350"/>
            <a:ext cx="4600575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latin typeface="Arial" pitchFamily="34" charset="0"/>
                <a:cs typeface="Arial" pitchFamily="34" charset="0"/>
              </a:rPr>
              <a:t>Tempo 30 vor Kindergärten, Schulen und sozialen Einrichtungen 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CD0BB8A9-791E-4540-AA05-2DB22308E8AB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sp>
        <p:nvSpPr>
          <p:cNvPr id="9" name="Titel 4"/>
          <p:cNvSpPr txBox="1">
            <a:spLocks/>
          </p:cNvSpPr>
          <p:nvPr/>
        </p:nvSpPr>
        <p:spPr>
          <a:xfrm>
            <a:off x="0" y="932094"/>
            <a:ext cx="8815526" cy="542425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75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Allgemeine Verwaltungsvorschriften (</a:t>
            </a:r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VwV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-StVO) </a:t>
            </a:r>
          </a:p>
          <a:p>
            <a:pPr indent="7175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1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14349" y="1730824"/>
            <a:ext cx="802957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Die streckenbezogene Anordnung ist auf den unmittelbaren Bereich der Einrichtung und insgesamt </a:t>
            </a:r>
            <a:r>
              <a:rPr lang="de-DE" b="1" dirty="0"/>
              <a:t>auf höchstens 300 m Länge </a:t>
            </a:r>
            <a:r>
              <a:rPr lang="de-DE" dirty="0"/>
              <a:t>zu begrenzen. 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Die </a:t>
            </a:r>
            <a:r>
              <a:rPr lang="de-DE" dirty="0"/>
              <a:t>beiden Fahrtrichtungen müssen dabei nicht gleich behandelt werden. 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Klarstellung: </a:t>
            </a:r>
            <a:r>
              <a:rPr lang="de-DE" u="sng" dirty="0" smtClean="0"/>
              <a:t>Keine Absicherung von Schulwegen!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165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20. November 2018</a:t>
            </a:r>
            <a:endParaRPr lang="de-DE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105025" y="6356350"/>
            <a:ext cx="4600575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latin typeface="Arial" pitchFamily="34" charset="0"/>
                <a:cs typeface="Arial" pitchFamily="34" charset="0"/>
              </a:rPr>
              <a:t>Tempo 30 vor Kindergärten, Schulen und sozialen Einrichtungen 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CD0BB8A9-791E-4540-AA05-2DB22308E8AB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9" name="Titel 4"/>
          <p:cNvSpPr txBox="1">
            <a:spLocks/>
          </p:cNvSpPr>
          <p:nvPr/>
        </p:nvSpPr>
        <p:spPr>
          <a:xfrm>
            <a:off x="0" y="932094"/>
            <a:ext cx="8815526" cy="542425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75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Identifizierung der Einrichtungen </a:t>
            </a:r>
          </a:p>
          <a:p>
            <a:pPr indent="7175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1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14349" y="1730824"/>
            <a:ext cx="802957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>
              <a:buFont typeface="Arial" pitchFamily="34" charset="0"/>
              <a:buChar char="•"/>
            </a:pPr>
            <a:r>
              <a:rPr lang="de-DE" dirty="0" smtClean="0"/>
              <a:t> Kindergärten, Kindertagestätten, Horte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/>
              <a:t> allgemeinbildende Schulen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/>
              <a:t> Förderschulen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/>
              <a:t> Alten- und Pflegeheime	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/>
              <a:t> Behindertenwerkstätten und vergleichbare Einrichtungen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/>
              <a:t> Krankenhäuser</a:t>
            </a:r>
          </a:p>
          <a:p>
            <a:pPr>
              <a:buFont typeface="Arial" pitchFamily="34" charset="0"/>
              <a:buChar char="•"/>
            </a:pPr>
            <a:endParaRPr lang="de-DE" dirty="0" smtClean="0"/>
          </a:p>
          <a:p>
            <a:r>
              <a:rPr lang="de-DE" dirty="0" smtClean="0"/>
              <a:t>Berücksichtigte Mindestgröße der Institutionen: 10 Personen</a:t>
            </a:r>
          </a:p>
          <a:p>
            <a:endParaRPr lang="de-DE" dirty="0" smtClean="0"/>
          </a:p>
          <a:p>
            <a:r>
              <a:rPr lang="de-DE" b="1" dirty="0" smtClean="0"/>
              <a:t>761 Einrichtungen </a:t>
            </a:r>
            <a:r>
              <a:rPr lang="de-DE" dirty="0" smtClean="0"/>
              <a:t>im Stadtgebiet Bremen und in Bremen-Nord sind in die Untersuchung eingeflossen.</a:t>
            </a:r>
            <a:endParaRPr lang="de-DE" b="1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165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20. November 2018</a:t>
            </a:r>
            <a:endParaRPr lang="de-DE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076450" y="6356350"/>
            <a:ext cx="4629150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latin typeface="Arial" pitchFamily="34" charset="0"/>
                <a:cs typeface="Arial" pitchFamily="34" charset="0"/>
              </a:rPr>
              <a:t>Tempo 30 vor Kindergärten, Schulen und sozialen Einrichtungen 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CD0BB8A9-791E-4540-AA05-2DB22308E8AB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sp>
        <p:nvSpPr>
          <p:cNvPr id="9" name="Titel 4"/>
          <p:cNvSpPr txBox="1">
            <a:spLocks/>
          </p:cNvSpPr>
          <p:nvPr/>
        </p:nvSpPr>
        <p:spPr>
          <a:xfrm>
            <a:off x="0" y="932094"/>
            <a:ext cx="8815526" cy="542425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75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Bremen-Stadt und Bremen-Nord</a:t>
            </a:r>
            <a:endParaRPr lang="de-DE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14349" y="1730824"/>
            <a:ext cx="802957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1.) 	</a:t>
            </a:r>
            <a:r>
              <a:rPr lang="de-DE" b="1" dirty="0" smtClean="0"/>
              <a:t>Tempo 30 vorhanden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	583 Einrichtungen in Tempo 30-Zonen oder an Strecken mit Tempo 30</a:t>
            </a:r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2.)	</a:t>
            </a:r>
            <a:r>
              <a:rPr lang="de-DE" b="1" dirty="0" smtClean="0"/>
              <a:t>Anordnung von Tempo 30 (Stufe I)</a:t>
            </a:r>
            <a:endParaRPr lang="de-DE" b="1" dirty="0"/>
          </a:p>
          <a:p>
            <a:pPr lvl="1"/>
            <a:r>
              <a:rPr lang="de-DE" dirty="0" smtClean="0"/>
              <a:t>71 Einrichtungen an Strecken ohne straßenbündigen ÖPNV</a:t>
            </a:r>
            <a:br>
              <a:rPr lang="de-DE" dirty="0" smtClean="0"/>
            </a:br>
            <a:endParaRPr lang="de-DE" dirty="0" smtClean="0">
              <a:solidFill>
                <a:srgbClr val="FF0000"/>
              </a:solidFill>
            </a:endParaRPr>
          </a:p>
          <a:p>
            <a:pPr lvl="1"/>
            <a:endParaRPr lang="de-DE" dirty="0" smtClean="0"/>
          </a:p>
          <a:p>
            <a:r>
              <a:rPr lang="de-DE" dirty="0" smtClean="0"/>
              <a:t>3.)	</a:t>
            </a:r>
            <a:r>
              <a:rPr lang="de-DE" b="1" dirty="0" smtClean="0"/>
              <a:t>Überprüfung der Kriterien (Stufe II)</a:t>
            </a:r>
          </a:p>
          <a:p>
            <a:r>
              <a:rPr lang="de-DE" b="1" dirty="0" smtClean="0"/>
              <a:t>	</a:t>
            </a:r>
            <a:r>
              <a:rPr lang="de-DE" dirty="0" smtClean="0"/>
              <a:t>- Vermeidung von Verkehrsverlagerungen in Wohnnebenstraßen</a:t>
            </a:r>
          </a:p>
          <a:p>
            <a:r>
              <a:rPr lang="de-DE" dirty="0" smtClean="0"/>
              <a:t>	- Auswirkungen auf den ÖPNV</a:t>
            </a:r>
          </a:p>
          <a:p>
            <a:r>
              <a:rPr lang="de-DE" b="1" dirty="0" smtClean="0"/>
              <a:t> </a:t>
            </a:r>
          </a:p>
          <a:p>
            <a:pPr lvl="1"/>
            <a:r>
              <a:rPr lang="de-DE" dirty="0" smtClean="0"/>
              <a:t>107 Einrichtungen – Tempo 30 in Prüfung</a:t>
            </a:r>
          </a:p>
          <a:p>
            <a:pPr marL="742950" lvl="1" indent="-285750"/>
            <a:endParaRPr lang="de-DE" dirty="0"/>
          </a:p>
          <a:p>
            <a:pPr marL="742950" lvl="1" indent="-28575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71999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20. November 2018</a:t>
            </a:r>
            <a:endParaRPr lang="de-DE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076450" y="6356350"/>
            <a:ext cx="4629150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latin typeface="Arial" pitchFamily="34" charset="0"/>
                <a:cs typeface="Arial" pitchFamily="34" charset="0"/>
              </a:rPr>
              <a:t>Tempo 30 vor Kindergärten, Schulen und sozialen Einrichtungen 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CD0BB8A9-791E-4540-AA05-2DB22308E8AB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sp>
        <p:nvSpPr>
          <p:cNvPr id="9" name="Titel 4"/>
          <p:cNvSpPr txBox="1">
            <a:spLocks/>
          </p:cNvSpPr>
          <p:nvPr/>
        </p:nvSpPr>
        <p:spPr>
          <a:xfrm>
            <a:off x="0" y="932094"/>
            <a:ext cx="8815526" cy="542425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75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Stadtteil </a:t>
            </a:r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Findorff</a:t>
            </a:r>
            <a:endParaRPr 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7175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2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7175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57200" y="1730824"/>
            <a:ext cx="802957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	</a:t>
            </a:r>
            <a:r>
              <a:rPr lang="de-DE" b="1" dirty="0" smtClean="0"/>
              <a:t>28 Einrichtungen in </a:t>
            </a:r>
            <a:r>
              <a:rPr lang="de-DE" b="1" dirty="0" err="1" smtClean="0"/>
              <a:t>Findorff</a:t>
            </a:r>
            <a:endParaRPr lang="de-DE" b="1" dirty="0" smtClean="0"/>
          </a:p>
          <a:p>
            <a:endParaRPr lang="de-DE" dirty="0" smtClean="0"/>
          </a:p>
          <a:p>
            <a:r>
              <a:rPr lang="de-DE" dirty="0" smtClean="0"/>
              <a:t>1.) 	</a:t>
            </a:r>
            <a:r>
              <a:rPr lang="de-DE" b="1" dirty="0" smtClean="0"/>
              <a:t>Tempo 30 vorhanden:</a:t>
            </a:r>
            <a:r>
              <a:rPr lang="de-DE" dirty="0" smtClean="0"/>
              <a:t> 26 Einrichtungen</a:t>
            </a:r>
            <a:br>
              <a:rPr lang="de-DE" dirty="0" smtClean="0"/>
            </a:br>
            <a:r>
              <a:rPr lang="de-DE" dirty="0" smtClean="0"/>
              <a:t>	in Tempo 30-Zonen oder an Strecken mit Tempo 30</a:t>
            </a:r>
          </a:p>
          <a:p>
            <a:endParaRPr lang="de-DE" dirty="0" smtClean="0"/>
          </a:p>
          <a:p>
            <a:r>
              <a:rPr lang="de-DE" dirty="0" smtClean="0"/>
              <a:t>2.)	</a:t>
            </a:r>
            <a:r>
              <a:rPr lang="de-DE" b="1" dirty="0" smtClean="0"/>
              <a:t>Anordnung von Tempo 30 (Stufe I): </a:t>
            </a:r>
            <a:r>
              <a:rPr lang="de-DE" dirty="0" smtClean="0"/>
              <a:t>1 Einrichtung</a:t>
            </a:r>
          </a:p>
          <a:p>
            <a:r>
              <a:rPr lang="de-DE" dirty="0"/>
              <a:t>	</a:t>
            </a:r>
            <a:r>
              <a:rPr lang="de-DE" dirty="0" smtClean="0"/>
              <a:t>an Strecken ohne straßenbündigen ÖPNV</a:t>
            </a:r>
          </a:p>
          <a:p>
            <a:endParaRPr lang="de-D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Kleinkindgruppen auf der Bürgerweide</a:t>
            </a:r>
            <a:r>
              <a:rPr lang="de-DE" dirty="0"/>
              <a:t>	</a:t>
            </a:r>
            <a:r>
              <a:rPr lang="de-DE" dirty="0" smtClean="0"/>
              <a:t>	(Theodor-Heuss-Allee)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271999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20. November 2018</a:t>
            </a:r>
            <a:endParaRPr lang="de-DE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076450" y="6356350"/>
            <a:ext cx="4629150" cy="365125"/>
          </a:xfrm>
        </p:spPr>
        <p:txBody>
          <a:bodyPr/>
          <a:lstStyle/>
          <a:p>
            <a:pPr>
              <a:defRPr/>
            </a:pPr>
            <a:r>
              <a:rPr lang="de-DE" smtClean="0">
                <a:latin typeface="Arial" pitchFamily="34" charset="0"/>
                <a:cs typeface="Arial" pitchFamily="34" charset="0"/>
              </a:rPr>
              <a:t>Tempo 30 vor Kindergärten, Schulen und sozialen Einrichtungen 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CD0BB8A9-791E-4540-AA05-2DB22308E8AB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sp>
        <p:nvSpPr>
          <p:cNvPr id="9" name="Titel 4"/>
          <p:cNvSpPr txBox="1">
            <a:spLocks/>
          </p:cNvSpPr>
          <p:nvPr/>
        </p:nvSpPr>
        <p:spPr>
          <a:xfrm>
            <a:off x="0" y="932094"/>
            <a:ext cx="8815526" cy="542425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75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Stadtteil </a:t>
            </a:r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Findorff</a:t>
            </a:r>
            <a:endParaRPr lang="de-DE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52425" y="1730824"/>
            <a:ext cx="84631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3.)	</a:t>
            </a:r>
            <a:r>
              <a:rPr lang="de-DE" b="1" dirty="0" smtClean="0"/>
              <a:t>Prüfung (Stufe II): </a:t>
            </a:r>
            <a:r>
              <a:rPr lang="de-DE" dirty="0" smtClean="0"/>
              <a:t>1 Einrichtung</a:t>
            </a:r>
          </a:p>
          <a:p>
            <a:endParaRPr lang="de-DE" b="1" dirty="0"/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 Seniorenhaus </a:t>
            </a:r>
            <a:r>
              <a:rPr lang="de-DE" dirty="0" err="1" smtClean="0"/>
              <a:t>Findorff</a:t>
            </a:r>
            <a:r>
              <a:rPr lang="de-DE" dirty="0" smtClean="0"/>
              <a:t>			</a:t>
            </a:r>
            <a:r>
              <a:rPr lang="de-DE" smtClean="0"/>
              <a:t>(Hemmstraße</a:t>
            </a:r>
            <a:r>
              <a:rPr lang="de-DE" dirty="0" smtClean="0"/>
              <a:t>)</a:t>
            </a:r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71999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bv_ppt-vorlage_AS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subv_ppt-vorlage_ASV</Template>
  <TotalTime>0</TotalTime>
  <Words>495</Words>
  <Application>Microsoft Office PowerPoint</Application>
  <PresentationFormat>Bildschirmpräsentation (4:3)</PresentationFormat>
  <Paragraphs>159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Arial</vt:lpstr>
      <vt:lpstr>Calibri</vt:lpstr>
      <vt:lpstr>subv_ppt-vorlage_ASV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Amt für Straßen und Verkehr Bremen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Untertitel (optional)</dc:title>
  <dc:subject>Coporate Design 2013</dc:subject>
  <dc:creator>Köster, Bernd-Stefan</dc:creator>
  <cp:lastModifiedBy>Contu, Christina (Ortsamt West)</cp:lastModifiedBy>
  <cp:revision>321</cp:revision>
  <cp:lastPrinted>2016-05-30T12:46:05Z</cp:lastPrinted>
  <dcterms:created xsi:type="dcterms:W3CDTF">2015-12-02T08:32:04Z</dcterms:created>
  <dcterms:modified xsi:type="dcterms:W3CDTF">2018-11-21T09:02:38Z</dcterms:modified>
</cp:coreProperties>
</file>