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62" r:id="rId2"/>
    <p:sldId id="273" r:id="rId3"/>
    <p:sldId id="269" r:id="rId4"/>
    <p:sldId id="259" r:id="rId5"/>
    <p:sldId id="268" r:id="rId6"/>
    <p:sldId id="271" r:id="rId7"/>
    <p:sldId id="274" r:id="rId8"/>
    <p:sldId id="260" r:id="rId9"/>
    <p:sldId id="266" r:id="rId10"/>
    <p:sldId id="265" r:id="rId11"/>
    <p:sldId id="263" r:id="rId12"/>
    <p:sldId id="264" r:id="rId13"/>
    <p:sldId id="261" r:id="rId14"/>
    <p:sldId id="275" r:id="rId15"/>
    <p:sldId id="276" r:id="rId16"/>
    <p:sldId id="267" r:id="rId17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D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EB2F-AA3B-48F3-AC0A-04B48E520072}" type="datetimeFigureOut">
              <a:rPr lang="de-DE" smtClean="0"/>
              <a:t>29.10.2020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9AED-535F-4B85-8155-C14CB57B1F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331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EB2F-AA3B-48F3-AC0A-04B48E520072}" type="datetimeFigureOut">
              <a:rPr lang="de-DE" smtClean="0"/>
              <a:t>29.10.2020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9AED-535F-4B85-8155-C14CB57B1F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5419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EB2F-AA3B-48F3-AC0A-04B48E520072}" type="datetimeFigureOut">
              <a:rPr lang="de-DE" smtClean="0"/>
              <a:t>29.10.2020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9AED-535F-4B85-8155-C14CB57B1F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1767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EB2F-AA3B-48F3-AC0A-04B48E520072}" type="datetimeFigureOut">
              <a:rPr lang="de-DE" smtClean="0"/>
              <a:t>29.10.2020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9AED-535F-4B85-8155-C14CB57B1F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679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EB2F-AA3B-48F3-AC0A-04B48E520072}" type="datetimeFigureOut">
              <a:rPr lang="de-DE" smtClean="0"/>
              <a:t>29.10.2020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9AED-535F-4B85-8155-C14CB57B1F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6012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EB2F-AA3B-48F3-AC0A-04B48E520072}" type="datetimeFigureOut">
              <a:rPr lang="de-DE" smtClean="0"/>
              <a:t>29.10.2020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9AED-535F-4B85-8155-C14CB57B1F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2354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EB2F-AA3B-48F3-AC0A-04B48E520072}" type="datetimeFigureOut">
              <a:rPr lang="de-DE" smtClean="0"/>
              <a:t>29.10.2020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9AED-535F-4B85-8155-C14CB57B1F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407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EB2F-AA3B-48F3-AC0A-04B48E520072}" type="datetimeFigureOut">
              <a:rPr lang="de-DE" smtClean="0"/>
              <a:t>29.10.2020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9AED-535F-4B85-8155-C14CB57B1F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468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EB2F-AA3B-48F3-AC0A-04B48E520072}" type="datetimeFigureOut">
              <a:rPr lang="de-DE" smtClean="0"/>
              <a:t>29.10.2020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9AED-535F-4B85-8155-C14CB57B1F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1389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EB2F-AA3B-48F3-AC0A-04B48E520072}" type="datetimeFigureOut">
              <a:rPr lang="de-DE" smtClean="0"/>
              <a:t>29.10.2020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9AED-535F-4B85-8155-C14CB57B1F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3848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EB2F-AA3B-48F3-AC0A-04B48E520072}" type="datetimeFigureOut">
              <a:rPr lang="de-DE" smtClean="0"/>
              <a:t>29.10.2020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9AED-535F-4B85-8155-C14CB57B1F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003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EEB2F-AA3B-48F3-AC0A-04B48E520072}" type="datetimeFigureOut">
              <a:rPr lang="de-DE" smtClean="0"/>
              <a:t>29.10.2020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39AED-535F-4B85-8155-C14CB57B1F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571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221" y="1825625"/>
            <a:ext cx="6529557" cy="4351338"/>
          </a:xfrm>
          <a:effectLst>
            <a:softEdge rad="127000"/>
          </a:effectLst>
        </p:spPr>
      </p:pic>
      <p:sp>
        <p:nvSpPr>
          <p:cNvPr id="5" name="Textfeld 4"/>
          <p:cNvSpPr txBox="1"/>
          <p:nvPr/>
        </p:nvSpPr>
        <p:spPr>
          <a:xfrm>
            <a:off x="2831221" y="6274087"/>
            <a:ext cx="6641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Denis </a:t>
            </a:r>
            <a:r>
              <a:rPr lang="de-DE" sz="2000" b="1" dirty="0" err="1" smtClean="0"/>
              <a:t>Kapieske</a:t>
            </a:r>
            <a:r>
              <a:rPr lang="de-DE" sz="2000" b="1" dirty="0" smtClean="0"/>
              <a:t>, Anna Brünner, Enno Fricke und Lucas Lansing</a:t>
            </a:r>
            <a:endParaRPr lang="de-DE" sz="2000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483" y="3192892"/>
            <a:ext cx="379286" cy="149416"/>
          </a:xfrm>
          <a:prstGeom prst="rect">
            <a:avLst/>
          </a:prstGeom>
        </p:spPr>
      </p:pic>
      <p:pic>
        <p:nvPicPr>
          <p:cNvPr id="8" name="Inhaltsplatzhalt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16" y="338988"/>
            <a:ext cx="5086166" cy="14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5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                    HEUTE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186" y="420368"/>
            <a:ext cx="1420009" cy="2227420"/>
          </a:xfr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630520"/>
            <a:ext cx="6653022" cy="481693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24C9BE2-F302-41D2-9BD1-EABA3177F4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0" b="98820" l="893" r="96429">
                        <a14:foregroundMark x1="11607" y1="7080" x2="11607" y2="7080"/>
                        <a14:foregroundMark x1="20833" y1="1770" x2="20833" y2="1770"/>
                        <a14:foregroundMark x1="4464" y1="15929" x2="4464" y2="15929"/>
                        <a14:foregroundMark x1="1190" y1="30678" x2="1190" y2="30678"/>
                        <a14:foregroundMark x1="52976" y1="56047" x2="52976" y2="56047"/>
                        <a14:foregroundMark x1="64286" y1="62242" x2="64286" y2="62242"/>
                        <a14:foregroundMark x1="91071" y1="91445" x2="91071" y2="91445"/>
                        <a14:foregroundMark x1="96429" y1="94985" x2="96429" y2="94985"/>
                        <a14:foregroundMark x1="93750" y1="97640" x2="93750" y2="97640"/>
                        <a14:foregroundMark x1="94940" y1="98820" x2="94940" y2="98820"/>
                        <a14:foregroundMark x1="94643" y1="92035" x2="94643" y2="92035"/>
                        <a14:foregroundMark x1="91071" y1="89676" x2="91071" y2="89676"/>
                        <a14:foregroundMark x1="88988" y1="86431" x2="88988" y2="86431"/>
                        <a14:foregroundMark x1="87798" y1="84661" x2="87798" y2="84661"/>
                        <a14:foregroundMark x1="83929" y1="81416" x2="83929" y2="81416"/>
                        <a14:foregroundMark x1="80357" y1="78466" x2="80357" y2="78466"/>
                        <a14:foregroundMark x1="75595" y1="75516" x2="75595" y2="75516"/>
                        <a14:foregroundMark x1="71726" y1="69617" x2="71726" y2="69617"/>
                        <a14:foregroundMark x1="69048" y1="67552" x2="69048" y2="67552"/>
                        <a14:foregroundMark x1="66964" y1="65487" x2="66964" y2="65487"/>
                        <a14:foregroundMark x1="66071" y1="63717" x2="66071" y2="63717"/>
                        <a14:foregroundMark x1="66071" y1="63717" x2="66071" y2="63717"/>
                        <a14:backgroundMark x1="99107" y1="99115" x2="99107" y2="99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9507">
            <a:off x="2276931" y="3985311"/>
            <a:ext cx="1501008" cy="151440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34" y="2388478"/>
            <a:ext cx="2057400" cy="2047875"/>
          </a:xfrm>
          <a:prstGeom prst="ellipse">
            <a:avLst/>
          </a:prstGeom>
          <a:ln w="1905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cxnSp>
        <p:nvCxnSpPr>
          <p:cNvPr id="12" name="Gerader Verbinder 11"/>
          <p:cNvCxnSpPr/>
          <p:nvPr/>
        </p:nvCxnSpPr>
        <p:spPr>
          <a:xfrm flipV="1">
            <a:off x="3245644" y="2416969"/>
            <a:ext cx="5538787" cy="16573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>
          <a:xfrm flipV="1">
            <a:off x="3412784" y="4436353"/>
            <a:ext cx="5778841" cy="5233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nhaltsplatzhalter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513000"/>
            <a:ext cx="2682932" cy="78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2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                    HEUTE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800" y="1696719"/>
            <a:ext cx="4860000" cy="3240000"/>
          </a:xfrm>
          <a:effectLst>
            <a:softEdge rad="127000"/>
          </a:effectLst>
        </p:spPr>
      </p:pic>
      <p:sp>
        <p:nvSpPr>
          <p:cNvPr id="5" name="Textfeld 4"/>
          <p:cNvSpPr txBox="1"/>
          <p:nvPr/>
        </p:nvSpPr>
        <p:spPr>
          <a:xfrm>
            <a:off x="6622892" y="5099889"/>
            <a:ext cx="4291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Damit die Saison genutzt werden kann, haben wir provisorisch einen Folientunnel aufgebaut!</a:t>
            </a:r>
            <a:endParaRPr lang="de-DE" sz="24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696719"/>
            <a:ext cx="4323375" cy="3240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feld 7"/>
          <p:cNvSpPr txBox="1"/>
          <p:nvPr/>
        </p:nvSpPr>
        <p:spPr>
          <a:xfrm>
            <a:off x="684211" y="5088749"/>
            <a:ext cx="4465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Mit Unterstützung der Berthold </a:t>
            </a:r>
            <a:r>
              <a:rPr lang="de-DE" sz="2400" dirty="0" err="1" smtClean="0"/>
              <a:t>Vollers</a:t>
            </a:r>
            <a:r>
              <a:rPr lang="de-DE" sz="2400" dirty="0" smtClean="0"/>
              <a:t> GmbH haben wir einen Ort gefunden: den </a:t>
            </a:r>
            <a:r>
              <a:rPr lang="de-DE" sz="2400" dirty="0" err="1" smtClean="0"/>
              <a:t>Waterturm</a:t>
            </a:r>
            <a:r>
              <a:rPr lang="de-DE" sz="2400" dirty="0" smtClean="0"/>
              <a:t>!</a:t>
            </a:r>
            <a:endParaRPr lang="de-DE" sz="2400" dirty="0"/>
          </a:p>
        </p:txBody>
      </p:sp>
      <p:pic>
        <p:nvPicPr>
          <p:cNvPr id="7" name="Inhaltsplatzhalt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513000"/>
            <a:ext cx="2682932" cy="78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5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49" y="1696719"/>
            <a:ext cx="4864864" cy="3240000"/>
          </a:xfrm>
          <a:effectLst>
            <a:softEdge rad="127000"/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885" y="1696719"/>
            <a:ext cx="4320000" cy="3240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feld 5"/>
          <p:cNvSpPr txBox="1"/>
          <p:nvPr/>
        </p:nvSpPr>
        <p:spPr>
          <a:xfrm>
            <a:off x="684212" y="5079287"/>
            <a:ext cx="4027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Die Aquakultur im Keller läuft! Zander und </a:t>
            </a:r>
            <a:r>
              <a:rPr lang="de-DE" sz="2400" dirty="0" err="1" smtClean="0"/>
              <a:t>Tilapien</a:t>
            </a:r>
            <a:r>
              <a:rPr lang="de-DE" sz="2400" dirty="0" smtClean="0"/>
              <a:t> wachsen hier fröhlich vor sich hin.</a:t>
            </a:r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6655461" y="5079287"/>
            <a:ext cx="437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Im Folientunnel gedeihen die Pflanzen!</a:t>
            </a:r>
            <a:endParaRPr lang="de-DE" sz="24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684212" y="18965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dirty="0" smtClean="0"/>
              <a:t>                          </a:t>
            </a:r>
            <a:endParaRPr lang="de-DE" dirty="0"/>
          </a:p>
        </p:txBody>
      </p:sp>
      <p:pic>
        <p:nvPicPr>
          <p:cNvPr id="9" name="Inhaltsplatzhalt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513000"/>
            <a:ext cx="2682932" cy="784195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 smtClean="0"/>
              <a:t>                     HEUTE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090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                    und das Gewächshaus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690688"/>
            <a:ext cx="4938914" cy="3701295"/>
          </a:xfrm>
          <a:effectLst>
            <a:softEdge rad="127000"/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221" y="1690688"/>
            <a:ext cx="5553369" cy="37008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Textfeld 8"/>
          <p:cNvSpPr txBox="1"/>
          <p:nvPr/>
        </p:nvSpPr>
        <p:spPr>
          <a:xfrm>
            <a:off x="838200" y="5509646"/>
            <a:ext cx="4113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Wir haben ein Gewächshaus in Fulda geschenkt bekommen!</a:t>
            </a:r>
            <a:endParaRPr lang="de-DE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5917221" y="5509645"/>
            <a:ext cx="4978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Wir haben es mit Freunden abgebaut und in Bremen eingelagert!</a:t>
            </a:r>
            <a:endParaRPr lang="de-DE" sz="2400" dirty="0"/>
          </a:p>
        </p:txBody>
      </p:sp>
      <p:pic>
        <p:nvPicPr>
          <p:cNvPr id="13" name="Inhaltsplatzhalt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513000"/>
            <a:ext cx="2682932" cy="78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93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964593" cy="4473444"/>
          </a:xfr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                     und das Gewächshaus</a:t>
            </a:r>
            <a:endParaRPr lang="de-DE" dirty="0"/>
          </a:p>
        </p:txBody>
      </p:sp>
      <p:pic>
        <p:nvPicPr>
          <p:cNvPr id="5" name="Inhaltsplatzhalt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513000"/>
            <a:ext cx="2682932" cy="78419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7240101" y="1690688"/>
            <a:ext cx="42676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Bauantrag wurde im </a:t>
            </a:r>
            <a:r>
              <a:rPr lang="de-DE" sz="2400" dirty="0" smtClean="0"/>
              <a:t>April 2020 </a:t>
            </a:r>
            <a:r>
              <a:rPr lang="de-DE" sz="2400" dirty="0"/>
              <a:t>erstmalig eingereicht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Er steht nun kurz vor der </a:t>
            </a:r>
            <a:r>
              <a:rPr lang="de-DE" sz="2400" dirty="0" smtClean="0"/>
              <a:t>Bewilligung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400" dirty="0" smtClean="0"/>
              <a:t>Wir wollen noch dieses Jahr mit dem Aufbau beginnen</a:t>
            </a:r>
          </a:p>
        </p:txBody>
      </p:sp>
    </p:spTree>
    <p:extLst>
      <p:ext uri="{BB962C8B-B14F-4D97-AF65-F5344CB8AC3E}">
        <p14:creationId xmlns:p14="http://schemas.microsoft.com/office/powerpoint/2010/main" val="425466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964593" cy="4473444"/>
          </a:xfr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                     und das Gewächshaus</a:t>
            </a:r>
            <a:endParaRPr lang="de-DE" dirty="0"/>
          </a:p>
        </p:txBody>
      </p:sp>
      <p:pic>
        <p:nvPicPr>
          <p:cNvPr id="5" name="Inhaltsplatzhalt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513000"/>
            <a:ext cx="2682932" cy="78419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7154040" y="4180344"/>
            <a:ext cx="41136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Ausgestattet mit: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moderner Doppelverglasung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a</a:t>
            </a:r>
            <a:r>
              <a:rPr lang="de-DE" sz="2400" dirty="0" smtClean="0"/>
              <a:t>utomatischer Belüftung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Schattierung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Witterungssensoren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 smtClean="0"/>
          </a:p>
          <a:p>
            <a:endParaRPr lang="de-D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 smtClean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443811"/>
              </p:ext>
            </p:extLst>
          </p:nvPr>
        </p:nvGraphicFramePr>
        <p:xfrm>
          <a:off x="7058545" y="1690688"/>
          <a:ext cx="3838952" cy="213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6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r">
                        <a:buFontTx/>
                        <a:buNone/>
                      </a:pPr>
                      <a:r>
                        <a:rPr lang="de-DE" sz="2400" dirty="0" smtClean="0"/>
                        <a:t>18,53 m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lang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r">
                        <a:buFontTx/>
                        <a:buNone/>
                      </a:pPr>
                      <a:r>
                        <a:rPr lang="de-DE" sz="2400" dirty="0" smtClean="0"/>
                        <a:t>  7,30</a:t>
                      </a:r>
                      <a:r>
                        <a:rPr lang="de-DE" sz="2400" baseline="0" dirty="0" smtClean="0"/>
                        <a:t> m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breit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r">
                        <a:buFontTx/>
                        <a:buNone/>
                      </a:pPr>
                      <a:r>
                        <a:rPr lang="de-DE" sz="2400" dirty="0" smtClean="0"/>
                        <a:t>  5,10 m</a:t>
                      </a:r>
                      <a:endParaRPr lang="de-DE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hoch </a:t>
                      </a:r>
                    </a:p>
                    <a:p>
                      <a:endParaRPr lang="de-DE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000" dirty="0" smtClean="0"/>
                        <a:t>      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de-DE" sz="2400" dirty="0" smtClean="0"/>
                        <a:t>     </a:t>
                      </a:r>
                      <a:r>
                        <a:rPr lang="de-DE" sz="2400" b="1" dirty="0" smtClean="0"/>
                        <a:t>ca. 130 m² Anbaufläche</a:t>
                      </a:r>
                      <a:endParaRPr lang="de-DE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endParaRPr lang="de-DE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712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91983" y="4580355"/>
            <a:ext cx="8534401" cy="1809688"/>
          </a:xfrm>
        </p:spPr>
        <p:txBody>
          <a:bodyPr>
            <a:noAutofit/>
          </a:bodyPr>
          <a:lstStyle/>
          <a:p>
            <a:pPr algn="ctr"/>
            <a:r>
              <a:rPr lang="de-DE" sz="4800" dirty="0" smtClean="0"/>
              <a:t>Danke für Eure Aufmerksamkeit!</a:t>
            </a:r>
            <a:br>
              <a:rPr lang="de-DE" sz="4800" dirty="0" smtClean="0"/>
            </a:br>
            <a:r>
              <a:rPr lang="de-DE" sz="4800" dirty="0" smtClean="0"/>
              <a:t/>
            </a:r>
            <a:br>
              <a:rPr lang="de-DE" sz="4800" dirty="0" smtClean="0"/>
            </a:br>
            <a:r>
              <a:rPr lang="de-DE" sz="4800" dirty="0" smtClean="0"/>
              <a:t>Kontaktiert uns, falls Ihr vorbeikommen wollt!</a:t>
            </a:r>
            <a:endParaRPr lang="de-DE" sz="4800" dirty="0"/>
          </a:p>
        </p:txBody>
      </p:sp>
      <p:pic>
        <p:nvPicPr>
          <p:cNvPr id="6" name="Grafik 2" descr="Grafik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24216" y="326390"/>
            <a:ext cx="1869936" cy="29331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1778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46F0EE-C443-46BF-B414-3AF6E672604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781718" y="2725691"/>
            <a:ext cx="8628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de-DE" sz="4800" b="1" dirty="0" smtClean="0">
                <a:solidFill>
                  <a:srgbClr val="0070C0"/>
                </a:solidFill>
              </a:rPr>
              <a:t>Aqua</a:t>
            </a:r>
            <a:r>
              <a:rPr lang="de-DE" sz="4800" b="1" dirty="0" smtClean="0">
                <a:solidFill>
                  <a:schemeClr val="tx1"/>
                </a:solidFill>
              </a:rPr>
              <a:t>kultur </a:t>
            </a:r>
            <a:r>
              <a:rPr lang="de-DE" sz="4800" b="1" dirty="0">
                <a:solidFill>
                  <a:schemeClr val="tx1"/>
                </a:solidFill>
              </a:rPr>
              <a:t>+ </a:t>
            </a:r>
            <a:r>
              <a:rPr lang="de-DE" sz="4800" b="1" dirty="0" smtClean="0">
                <a:solidFill>
                  <a:schemeClr val="tx1"/>
                </a:solidFill>
              </a:rPr>
              <a:t>Hydro</a:t>
            </a:r>
            <a:r>
              <a:rPr lang="de-DE" sz="4800" b="1" dirty="0" smtClean="0">
                <a:solidFill>
                  <a:srgbClr val="00B050"/>
                </a:solidFill>
              </a:rPr>
              <a:t>ponik</a:t>
            </a:r>
            <a:r>
              <a:rPr lang="de-DE" sz="4800" b="1" dirty="0">
                <a:solidFill>
                  <a:srgbClr val="0070C0"/>
                </a:solidFill>
              </a:rPr>
              <a:t> </a:t>
            </a:r>
            <a:r>
              <a:rPr lang="de-DE" sz="4800" b="1" dirty="0" smtClean="0">
                <a:solidFill>
                  <a:schemeClr val="tx1"/>
                </a:solidFill>
              </a:rPr>
              <a:t>= </a:t>
            </a:r>
            <a:r>
              <a:rPr lang="de-DE" sz="4800" b="1" dirty="0" smtClean="0">
                <a:solidFill>
                  <a:srgbClr val="0070C0"/>
                </a:solidFill>
              </a:rPr>
              <a:t>Aqua</a:t>
            </a:r>
            <a:r>
              <a:rPr lang="de-DE" sz="4800" b="1" dirty="0" smtClean="0">
                <a:solidFill>
                  <a:srgbClr val="00B050"/>
                </a:solidFill>
              </a:rPr>
              <a:t>ponik</a:t>
            </a:r>
            <a:r>
              <a:rPr lang="de-DE" sz="4800" b="1" dirty="0" smtClean="0"/>
              <a:t> </a:t>
            </a:r>
            <a:endParaRPr lang="de-DE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25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7D90EEB-3EC7-4748-B5CC-6BF8EC73F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983" y="1311349"/>
            <a:ext cx="1731451" cy="173145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24F7BDA-658D-4EC4-8454-5F328360F3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28" y="1347577"/>
            <a:ext cx="1731451" cy="1731451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6" name="Gruppieren 5"/>
          <p:cNvGrpSpPr/>
          <p:nvPr/>
        </p:nvGrpSpPr>
        <p:grpSpPr>
          <a:xfrm rot="20865989">
            <a:off x="3534802" y="1635831"/>
            <a:ext cx="1668396" cy="1683291"/>
            <a:chOff x="2729924" y="2945867"/>
            <a:chExt cx="1668396" cy="1683291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624C9BE2-F302-41D2-9BD1-EABA3177F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70" b="98820" l="893" r="96429">
                          <a14:foregroundMark x1="11607" y1="7080" x2="11607" y2="7080"/>
                          <a14:foregroundMark x1="20833" y1="1770" x2="20833" y2="1770"/>
                          <a14:foregroundMark x1="4464" y1="15929" x2="4464" y2="15929"/>
                          <a14:foregroundMark x1="1190" y1="30678" x2="1190" y2="30678"/>
                          <a14:foregroundMark x1="52976" y1="56047" x2="52976" y2="56047"/>
                          <a14:foregroundMark x1="64286" y1="62242" x2="64286" y2="62242"/>
                          <a14:foregroundMark x1="91071" y1="91445" x2="91071" y2="91445"/>
                          <a14:foregroundMark x1="96429" y1="94985" x2="96429" y2="94985"/>
                          <a14:foregroundMark x1="93750" y1="97640" x2="93750" y2="97640"/>
                          <a14:foregroundMark x1="94940" y1="98820" x2="94940" y2="98820"/>
                          <a14:foregroundMark x1="94643" y1="92035" x2="94643" y2="92035"/>
                          <a14:foregroundMark x1="91071" y1="89676" x2="91071" y2="89676"/>
                          <a14:foregroundMark x1="88988" y1="86431" x2="88988" y2="86431"/>
                          <a14:foregroundMark x1="87798" y1="84661" x2="87798" y2="84661"/>
                          <a14:foregroundMark x1="83929" y1="81416" x2="83929" y2="81416"/>
                          <a14:foregroundMark x1="80357" y1="78466" x2="80357" y2="78466"/>
                          <a14:foregroundMark x1="75595" y1="75516" x2="75595" y2="75516"/>
                          <a14:foregroundMark x1="71726" y1="69617" x2="71726" y2="69617"/>
                          <a14:foregroundMark x1="69048" y1="67552" x2="69048" y2="67552"/>
                          <a14:foregroundMark x1="66964" y1="65487" x2="66964" y2="65487"/>
                          <a14:foregroundMark x1="66071" y1="63717" x2="66071" y2="63717"/>
                          <a14:foregroundMark x1="66071" y1="63717" x2="66071" y2="63717"/>
                          <a14:backgroundMark x1="99107" y1="99115" x2="99107" y2="991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9924" y="2945867"/>
              <a:ext cx="1668396" cy="1683291"/>
            </a:xfrm>
            <a:prstGeom prst="rect">
              <a:avLst/>
            </a:prstGeom>
          </p:spPr>
        </p:pic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34209450-BDD4-42D1-987C-E4A62096604B}"/>
                </a:ext>
              </a:extLst>
            </p:cNvPr>
            <p:cNvSpPr/>
            <p:nvPr/>
          </p:nvSpPr>
          <p:spPr>
            <a:xfrm>
              <a:off x="2767562" y="2979031"/>
              <a:ext cx="957536" cy="95981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84884A4E-93F3-494A-BE9F-D6D6BD4EF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26667" y1="49423" x2="26667" y2="494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1032" y="3164494"/>
              <a:ext cx="877412" cy="506949"/>
            </a:xfrm>
            <a:prstGeom prst="rect">
              <a:avLst/>
            </a:prstGeom>
          </p:spPr>
        </p:pic>
      </p:grpSp>
      <p:sp>
        <p:nvSpPr>
          <p:cNvPr id="10" name="Rechteck 23">
            <a:extLst>
              <a:ext uri="{FF2B5EF4-FFF2-40B4-BE49-F238E27FC236}">
                <a16:creationId xmlns:a16="http://schemas.microsoft.com/office/drawing/2014/main" id="{B2417981-EF97-41A7-9E84-A682496AB28B}"/>
              </a:ext>
            </a:extLst>
          </p:cNvPr>
          <p:cNvSpPr/>
          <p:nvPr/>
        </p:nvSpPr>
        <p:spPr>
          <a:xfrm>
            <a:off x="7253880" y="1383806"/>
            <a:ext cx="1607946" cy="333685"/>
          </a:xfrm>
          <a:custGeom>
            <a:avLst/>
            <a:gdLst>
              <a:gd name="connsiteX0" fmla="*/ 0 w 1287194"/>
              <a:gd name="connsiteY0" fmla="*/ 0 h 837028"/>
              <a:gd name="connsiteX1" fmla="*/ 1287194 w 1287194"/>
              <a:gd name="connsiteY1" fmla="*/ 0 h 837028"/>
              <a:gd name="connsiteX2" fmla="*/ 1287194 w 1287194"/>
              <a:gd name="connsiteY2" fmla="*/ 837028 h 837028"/>
              <a:gd name="connsiteX3" fmla="*/ 0 w 1287194"/>
              <a:gd name="connsiteY3" fmla="*/ 837028 h 837028"/>
              <a:gd name="connsiteX4" fmla="*/ 0 w 1287194"/>
              <a:gd name="connsiteY4" fmla="*/ 0 h 837028"/>
              <a:gd name="connsiteX0" fmla="*/ 0 w 1287194"/>
              <a:gd name="connsiteY0" fmla="*/ 0 h 837028"/>
              <a:gd name="connsiteX1" fmla="*/ 1153551 w 1287194"/>
              <a:gd name="connsiteY1" fmla="*/ 203982 h 837028"/>
              <a:gd name="connsiteX2" fmla="*/ 1287194 w 1287194"/>
              <a:gd name="connsiteY2" fmla="*/ 837028 h 837028"/>
              <a:gd name="connsiteX3" fmla="*/ 0 w 1287194"/>
              <a:gd name="connsiteY3" fmla="*/ 837028 h 837028"/>
              <a:gd name="connsiteX4" fmla="*/ 0 w 1287194"/>
              <a:gd name="connsiteY4" fmla="*/ 0 h 837028"/>
              <a:gd name="connsiteX0" fmla="*/ 0 w 2540515"/>
              <a:gd name="connsiteY0" fmla="*/ 241157 h 633047"/>
              <a:gd name="connsiteX1" fmla="*/ 2406872 w 2540515"/>
              <a:gd name="connsiteY1" fmla="*/ 1 h 633047"/>
              <a:gd name="connsiteX2" fmla="*/ 2540515 w 2540515"/>
              <a:gd name="connsiteY2" fmla="*/ 633047 h 633047"/>
              <a:gd name="connsiteX3" fmla="*/ 1253321 w 2540515"/>
              <a:gd name="connsiteY3" fmla="*/ 633047 h 633047"/>
              <a:gd name="connsiteX4" fmla="*/ 0 w 2540515"/>
              <a:gd name="connsiteY4" fmla="*/ 241157 h 633047"/>
              <a:gd name="connsiteX0" fmla="*/ 0 w 2540515"/>
              <a:gd name="connsiteY0" fmla="*/ 104190 h 496080"/>
              <a:gd name="connsiteX1" fmla="*/ 1560033 w 2540515"/>
              <a:gd name="connsiteY1" fmla="*/ 0 h 496080"/>
              <a:gd name="connsiteX2" fmla="*/ 2540515 w 2540515"/>
              <a:gd name="connsiteY2" fmla="*/ 496080 h 496080"/>
              <a:gd name="connsiteX3" fmla="*/ 1253321 w 2540515"/>
              <a:gd name="connsiteY3" fmla="*/ 496080 h 496080"/>
              <a:gd name="connsiteX4" fmla="*/ 0 w 2540515"/>
              <a:gd name="connsiteY4" fmla="*/ 104190 h 496080"/>
              <a:gd name="connsiteX0" fmla="*/ 0 w 2540515"/>
              <a:gd name="connsiteY0" fmla="*/ 127018 h 518908"/>
              <a:gd name="connsiteX1" fmla="*/ 1176132 w 2540515"/>
              <a:gd name="connsiteY1" fmla="*/ 0 h 518908"/>
              <a:gd name="connsiteX2" fmla="*/ 2540515 w 2540515"/>
              <a:gd name="connsiteY2" fmla="*/ 518908 h 518908"/>
              <a:gd name="connsiteX3" fmla="*/ 1253321 w 2540515"/>
              <a:gd name="connsiteY3" fmla="*/ 518908 h 518908"/>
              <a:gd name="connsiteX4" fmla="*/ 0 w 2540515"/>
              <a:gd name="connsiteY4" fmla="*/ 127018 h 518908"/>
              <a:gd name="connsiteX0" fmla="*/ 0 w 2585679"/>
              <a:gd name="connsiteY0" fmla="*/ 127018 h 518908"/>
              <a:gd name="connsiteX1" fmla="*/ 1176132 w 2585679"/>
              <a:gd name="connsiteY1" fmla="*/ 0 h 518908"/>
              <a:gd name="connsiteX2" fmla="*/ 2585679 w 2585679"/>
              <a:gd name="connsiteY2" fmla="*/ 233563 h 518908"/>
              <a:gd name="connsiteX3" fmla="*/ 1253321 w 2585679"/>
              <a:gd name="connsiteY3" fmla="*/ 518908 h 518908"/>
              <a:gd name="connsiteX4" fmla="*/ 0 w 2585679"/>
              <a:gd name="connsiteY4" fmla="*/ 127018 h 518908"/>
              <a:gd name="connsiteX0" fmla="*/ 0 w 2594685"/>
              <a:gd name="connsiteY0" fmla="*/ 127018 h 518908"/>
              <a:gd name="connsiteX1" fmla="*/ 1176132 w 2594685"/>
              <a:gd name="connsiteY1" fmla="*/ 0 h 518908"/>
              <a:gd name="connsiteX2" fmla="*/ 2594685 w 2594685"/>
              <a:gd name="connsiteY2" fmla="*/ 210805 h 518908"/>
              <a:gd name="connsiteX3" fmla="*/ 1253321 w 2594685"/>
              <a:gd name="connsiteY3" fmla="*/ 518908 h 518908"/>
              <a:gd name="connsiteX4" fmla="*/ 0 w 2594685"/>
              <a:gd name="connsiteY4" fmla="*/ 127018 h 518908"/>
              <a:gd name="connsiteX0" fmla="*/ 0 w 2594685"/>
              <a:gd name="connsiteY0" fmla="*/ 127018 h 518908"/>
              <a:gd name="connsiteX1" fmla="*/ 1176132 w 2594685"/>
              <a:gd name="connsiteY1" fmla="*/ 0 h 518908"/>
              <a:gd name="connsiteX2" fmla="*/ 2594685 w 2594685"/>
              <a:gd name="connsiteY2" fmla="*/ 210805 h 518908"/>
              <a:gd name="connsiteX3" fmla="*/ 1253321 w 2594685"/>
              <a:gd name="connsiteY3" fmla="*/ 518908 h 518908"/>
              <a:gd name="connsiteX4" fmla="*/ 0 w 2594685"/>
              <a:gd name="connsiteY4" fmla="*/ 127018 h 518908"/>
              <a:gd name="connsiteX0" fmla="*/ 0 w 2594685"/>
              <a:gd name="connsiteY0" fmla="*/ 127018 h 518908"/>
              <a:gd name="connsiteX1" fmla="*/ 1176132 w 2594685"/>
              <a:gd name="connsiteY1" fmla="*/ 0 h 518908"/>
              <a:gd name="connsiteX2" fmla="*/ 2594685 w 2594685"/>
              <a:gd name="connsiteY2" fmla="*/ 210805 h 518908"/>
              <a:gd name="connsiteX3" fmla="*/ 1253321 w 2594685"/>
              <a:gd name="connsiteY3" fmla="*/ 518908 h 518908"/>
              <a:gd name="connsiteX4" fmla="*/ 0 w 2594685"/>
              <a:gd name="connsiteY4" fmla="*/ 127018 h 518908"/>
              <a:gd name="connsiteX0" fmla="*/ 0 w 2265994"/>
              <a:gd name="connsiteY0" fmla="*/ 127018 h 518908"/>
              <a:gd name="connsiteX1" fmla="*/ 1176132 w 2265994"/>
              <a:gd name="connsiteY1" fmla="*/ 0 h 518908"/>
              <a:gd name="connsiteX2" fmla="*/ 2265994 w 2265994"/>
              <a:gd name="connsiteY2" fmla="*/ 242666 h 518908"/>
              <a:gd name="connsiteX3" fmla="*/ 1253321 w 2265994"/>
              <a:gd name="connsiteY3" fmla="*/ 518908 h 518908"/>
              <a:gd name="connsiteX4" fmla="*/ 0 w 2265994"/>
              <a:gd name="connsiteY4" fmla="*/ 127018 h 518908"/>
              <a:gd name="connsiteX0" fmla="*/ 0 w 2265994"/>
              <a:gd name="connsiteY0" fmla="*/ 127018 h 518908"/>
              <a:gd name="connsiteX1" fmla="*/ 1176132 w 2265994"/>
              <a:gd name="connsiteY1" fmla="*/ 0 h 518908"/>
              <a:gd name="connsiteX2" fmla="*/ 2265994 w 2265994"/>
              <a:gd name="connsiteY2" fmla="*/ 242666 h 518908"/>
              <a:gd name="connsiteX3" fmla="*/ 1253321 w 2265994"/>
              <a:gd name="connsiteY3" fmla="*/ 518908 h 518908"/>
              <a:gd name="connsiteX4" fmla="*/ 0 w 2265994"/>
              <a:gd name="connsiteY4" fmla="*/ 127018 h 518908"/>
              <a:gd name="connsiteX0" fmla="*/ 0 w 2265994"/>
              <a:gd name="connsiteY0" fmla="*/ 127018 h 518908"/>
              <a:gd name="connsiteX1" fmla="*/ 1176132 w 2265994"/>
              <a:gd name="connsiteY1" fmla="*/ 0 h 518908"/>
              <a:gd name="connsiteX2" fmla="*/ 2265994 w 2265994"/>
              <a:gd name="connsiteY2" fmla="*/ 242666 h 518908"/>
              <a:gd name="connsiteX3" fmla="*/ 1253321 w 2265994"/>
              <a:gd name="connsiteY3" fmla="*/ 518908 h 518908"/>
              <a:gd name="connsiteX4" fmla="*/ 0 w 2265994"/>
              <a:gd name="connsiteY4" fmla="*/ 127018 h 518908"/>
              <a:gd name="connsiteX0" fmla="*/ 0 w 2572172"/>
              <a:gd name="connsiteY0" fmla="*/ 127018 h 518908"/>
              <a:gd name="connsiteX1" fmla="*/ 1176132 w 2572172"/>
              <a:gd name="connsiteY1" fmla="*/ 0 h 518908"/>
              <a:gd name="connsiteX2" fmla="*/ 2572172 w 2572172"/>
              <a:gd name="connsiteY2" fmla="*/ 224460 h 518908"/>
              <a:gd name="connsiteX3" fmla="*/ 1253321 w 2572172"/>
              <a:gd name="connsiteY3" fmla="*/ 518908 h 518908"/>
              <a:gd name="connsiteX4" fmla="*/ 0 w 2572172"/>
              <a:gd name="connsiteY4" fmla="*/ 127018 h 518908"/>
              <a:gd name="connsiteX0" fmla="*/ 0 w 2572172"/>
              <a:gd name="connsiteY0" fmla="*/ 127018 h 528011"/>
              <a:gd name="connsiteX1" fmla="*/ 1176132 w 2572172"/>
              <a:gd name="connsiteY1" fmla="*/ 0 h 528011"/>
              <a:gd name="connsiteX2" fmla="*/ 2572172 w 2572172"/>
              <a:gd name="connsiteY2" fmla="*/ 224460 h 528011"/>
              <a:gd name="connsiteX3" fmla="*/ 1293844 w 2572172"/>
              <a:gd name="connsiteY3" fmla="*/ 528011 h 528011"/>
              <a:gd name="connsiteX4" fmla="*/ 0 w 2572172"/>
              <a:gd name="connsiteY4" fmla="*/ 127018 h 528011"/>
              <a:gd name="connsiteX0" fmla="*/ 0 w 2572172"/>
              <a:gd name="connsiteY0" fmla="*/ 127018 h 528011"/>
              <a:gd name="connsiteX1" fmla="*/ 1176132 w 2572172"/>
              <a:gd name="connsiteY1" fmla="*/ 0 h 528011"/>
              <a:gd name="connsiteX2" fmla="*/ 2572172 w 2572172"/>
              <a:gd name="connsiteY2" fmla="*/ 224460 h 528011"/>
              <a:gd name="connsiteX3" fmla="*/ 1293844 w 2572172"/>
              <a:gd name="connsiteY3" fmla="*/ 528011 h 528011"/>
              <a:gd name="connsiteX4" fmla="*/ 0 w 2572172"/>
              <a:gd name="connsiteY4" fmla="*/ 127018 h 528011"/>
              <a:gd name="connsiteX0" fmla="*/ 0 w 2572172"/>
              <a:gd name="connsiteY0" fmla="*/ 127018 h 528011"/>
              <a:gd name="connsiteX1" fmla="*/ 1176132 w 2572172"/>
              <a:gd name="connsiteY1" fmla="*/ 0 h 528011"/>
              <a:gd name="connsiteX2" fmla="*/ 2572172 w 2572172"/>
              <a:gd name="connsiteY2" fmla="*/ 224460 h 528011"/>
              <a:gd name="connsiteX3" fmla="*/ 1293844 w 2572172"/>
              <a:gd name="connsiteY3" fmla="*/ 528011 h 528011"/>
              <a:gd name="connsiteX4" fmla="*/ 0 w 2572172"/>
              <a:gd name="connsiteY4" fmla="*/ 127018 h 528011"/>
              <a:gd name="connsiteX0" fmla="*/ 0 w 2572172"/>
              <a:gd name="connsiteY0" fmla="*/ 127018 h 528011"/>
              <a:gd name="connsiteX1" fmla="*/ 1176132 w 2572172"/>
              <a:gd name="connsiteY1" fmla="*/ 0 h 528011"/>
              <a:gd name="connsiteX2" fmla="*/ 2572172 w 2572172"/>
              <a:gd name="connsiteY2" fmla="*/ 224460 h 528011"/>
              <a:gd name="connsiteX3" fmla="*/ 1293844 w 2572172"/>
              <a:gd name="connsiteY3" fmla="*/ 528011 h 528011"/>
              <a:gd name="connsiteX4" fmla="*/ 0 w 2572172"/>
              <a:gd name="connsiteY4" fmla="*/ 127018 h 528011"/>
              <a:gd name="connsiteX0" fmla="*/ 0 w 2572172"/>
              <a:gd name="connsiteY0" fmla="*/ 127018 h 528011"/>
              <a:gd name="connsiteX1" fmla="*/ 1176132 w 2572172"/>
              <a:gd name="connsiteY1" fmla="*/ 0 h 528011"/>
              <a:gd name="connsiteX2" fmla="*/ 2572172 w 2572172"/>
              <a:gd name="connsiteY2" fmla="*/ 224460 h 528011"/>
              <a:gd name="connsiteX3" fmla="*/ 1293844 w 2572172"/>
              <a:gd name="connsiteY3" fmla="*/ 528011 h 528011"/>
              <a:gd name="connsiteX4" fmla="*/ 0 w 2572172"/>
              <a:gd name="connsiteY4" fmla="*/ 127018 h 528011"/>
              <a:gd name="connsiteX0" fmla="*/ 0 w 2581178"/>
              <a:gd name="connsiteY0" fmla="*/ 99710 h 528011"/>
              <a:gd name="connsiteX1" fmla="*/ 1185138 w 2581178"/>
              <a:gd name="connsiteY1" fmla="*/ 0 h 528011"/>
              <a:gd name="connsiteX2" fmla="*/ 2581178 w 2581178"/>
              <a:gd name="connsiteY2" fmla="*/ 224460 h 528011"/>
              <a:gd name="connsiteX3" fmla="*/ 1302850 w 2581178"/>
              <a:gd name="connsiteY3" fmla="*/ 528011 h 528011"/>
              <a:gd name="connsiteX4" fmla="*/ 0 w 2581178"/>
              <a:gd name="connsiteY4" fmla="*/ 99710 h 528011"/>
              <a:gd name="connsiteX0" fmla="*/ 0 w 2581178"/>
              <a:gd name="connsiteY0" fmla="*/ 99710 h 528011"/>
              <a:gd name="connsiteX1" fmla="*/ 1185138 w 2581178"/>
              <a:gd name="connsiteY1" fmla="*/ 0 h 528011"/>
              <a:gd name="connsiteX2" fmla="*/ 2581178 w 2581178"/>
              <a:gd name="connsiteY2" fmla="*/ 224460 h 528011"/>
              <a:gd name="connsiteX3" fmla="*/ 1302850 w 2581178"/>
              <a:gd name="connsiteY3" fmla="*/ 528011 h 528011"/>
              <a:gd name="connsiteX4" fmla="*/ 0 w 2581178"/>
              <a:gd name="connsiteY4" fmla="*/ 99710 h 528011"/>
              <a:gd name="connsiteX0" fmla="*/ 0 w 2581178"/>
              <a:gd name="connsiteY0" fmla="*/ 99710 h 528011"/>
              <a:gd name="connsiteX1" fmla="*/ 1185138 w 2581178"/>
              <a:gd name="connsiteY1" fmla="*/ 0 h 528011"/>
              <a:gd name="connsiteX2" fmla="*/ 2581178 w 2581178"/>
              <a:gd name="connsiteY2" fmla="*/ 224460 h 528011"/>
              <a:gd name="connsiteX3" fmla="*/ 1302850 w 2581178"/>
              <a:gd name="connsiteY3" fmla="*/ 528011 h 528011"/>
              <a:gd name="connsiteX4" fmla="*/ 0 w 2581178"/>
              <a:gd name="connsiteY4" fmla="*/ 99710 h 528011"/>
              <a:gd name="connsiteX0" fmla="*/ 0 w 2581178"/>
              <a:gd name="connsiteY0" fmla="*/ 108813 h 528011"/>
              <a:gd name="connsiteX1" fmla="*/ 1185138 w 2581178"/>
              <a:gd name="connsiteY1" fmla="*/ 0 h 528011"/>
              <a:gd name="connsiteX2" fmla="*/ 2581178 w 2581178"/>
              <a:gd name="connsiteY2" fmla="*/ 224460 h 528011"/>
              <a:gd name="connsiteX3" fmla="*/ 1302850 w 2581178"/>
              <a:gd name="connsiteY3" fmla="*/ 528011 h 528011"/>
              <a:gd name="connsiteX4" fmla="*/ 0 w 2581178"/>
              <a:gd name="connsiteY4" fmla="*/ 108813 h 528011"/>
              <a:gd name="connsiteX0" fmla="*/ 0 w 2581178"/>
              <a:gd name="connsiteY0" fmla="*/ 108813 h 528011"/>
              <a:gd name="connsiteX1" fmla="*/ 1185138 w 2581178"/>
              <a:gd name="connsiteY1" fmla="*/ 0 h 528011"/>
              <a:gd name="connsiteX2" fmla="*/ 2581178 w 2581178"/>
              <a:gd name="connsiteY2" fmla="*/ 224460 h 528011"/>
              <a:gd name="connsiteX3" fmla="*/ 1302850 w 2581178"/>
              <a:gd name="connsiteY3" fmla="*/ 528011 h 528011"/>
              <a:gd name="connsiteX4" fmla="*/ 0 w 2581178"/>
              <a:gd name="connsiteY4" fmla="*/ 108813 h 52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1178" h="528011">
                <a:moveTo>
                  <a:pt x="0" y="108813"/>
                </a:moveTo>
                <a:cubicBezTo>
                  <a:pt x="102376" y="85133"/>
                  <a:pt x="790092" y="33237"/>
                  <a:pt x="1185138" y="0"/>
                </a:cubicBezTo>
                <a:cubicBezTo>
                  <a:pt x="1309787" y="17168"/>
                  <a:pt x="2501555" y="161776"/>
                  <a:pt x="2581178" y="224460"/>
                </a:cubicBezTo>
                <a:cubicBezTo>
                  <a:pt x="2485262" y="272543"/>
                  <a:pt x="1416777" y="520892"/>
                  <a:pt x="1302850" y="528011"/>
                </a:cubicBezTo>
                <a:cubicBezTo>
                  <a:pt x="1168742" y="508133"/>
                  <a:pt x="53062" y="160551"/>
                  <a:pt x="0" y="108813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23">
            <a:extLst>
              <a:ext uri="{FF2B5EF4-FFF2-40B4-BE49-F238E27FC236}">
                <a16:creationId xmlns:a16="http://schemas.microsoft.com/office/drawing/2014/main" id="{BE3BE977-D9C6-42E1-A9E4-17F745E83D58}"/>
              </a:ext>
            </a:extLst>
          </p:cNvPr>
          <p:cNvSpPr/>
          <p:nvPr/>
        </p:nvSpPr>
        <p:spPr>
          <a:xfrm>
            <a:off x="3186735" y="1347577"/>
            <a:ext cx="1607946" cy="333685"/>
          </a:xfrm>
          <a:custGeom>
            <a:avLst/>
            <a:gdLst>
              <a:gd name="connsiteX0" fmla="*/ 0 w 1287194"/>
              <a:gd name="connsiteY0" fmla="*/ 0 h 837028"/>
              <a:gd name="connsiteX1" fmla="*/ 1287194 w 1287194"/>
              <a:gd name="connsiteY1" fmla="*/ 0 h 837028"/>
              <a:gd name="connsiteX2" fmla="*/ 1287194 w 1287194"/>
              <a:gd name="connsiteY2" fmla="*/ 837028 h 837028"/>
              <a:gd name="connsiteX3" fmla="*/ 0 w 1287194"/>
              <a:gd name="connsiteY3" fmla="*/ 837028 h 837028"/>
              <a:gd name="connsiteX4" fmla="*/ 0 w 1287194"/>
              <a:gd name="connsiteY4" fmla="*/ 0 h 837028"/>
              <a:gd name="connsiteX0" fmla="*/ 0 w 1287194"/>
              <a:gd name="connsiteY0" fmla="*/ 0 h 837028"/>
              <a:gd name="connsiteX1" fmla="*/ 1153551 w 1287194"/>
              <a:gd name="connsiteY1" fmla="*/ 203982 h 837028"/>
              <a:gd name="connsiteX2" fmla="*/ 1287194 w 1287194"/>
              <a:gd name="connsiteY2" fmla="*/ 837028 h 837028"/>
              <a:gd name="connsiteX3" fmla="*/ 0 w 1287194"/>
              <a:gd name="connsiteY3" fmla="*/ 837028 h 837028"/>
              <a:gd name="connsiteX4" fmla="*/ 0 w 1287194"/>
              <a:gd name="connsiteY4" fmla="*/ 0 h 837028"/>
              <a:gd name="connsiteX0" fmla="*/ 0 w 2540515"/>
              <a:gd name="connsiteY0" fmla="*/ 241157 h 633047"/>
              <a:gd name="connsiteX1" fmla="*/ 2406872 w 2540515"/>
              <a:gd name="connsiteY1" fmla="*/ 1 h 633047"/>
              <a:gd name="connsiteX2" fmla="*/ 2540515 w 2540515"/>
              <a:gd name="connsiteY2" fmla="*/ 633047 h 633047"/>
              <a:gd name="connsiteX3" fmla="*/ 1253321 w 2540515"/>
              <a:gd name="connsiteY3" fmla="*/ 633047 h 633047"/>
              <a:gd name="connsiteX4" fmla="*/ 0 w 2540515"/>
              <a:gd name="connsiteY4" fmla="*/ 241157 h 633047"/>
              <a:gd name="connsiteX0" fmla="*/ 0 w 2540515"/>
              <a:gd name="connsiteY0" fmla="*/ 104190 h 496080"/>
              <a:gd name="connsiteX1" fmla="*/ 1560033 w 2540515"/>
              <a:gd name="connsiteY1" fmla="*/ 0 h 496080"/>
              <a:gd name="connsiteX2" fmla="*/ 2540515 w 2540515"/>
              <a:gd name="connsiteY2" fmla="*/ 496080 h 496080"/>
              <a:gd name="connsiteX3" fmla="*/ 1253321 w 2540515"/>
              <a:gd name="connsiteY3" fmla="*/ 496080 h 496080"/>
              <a:gd name="connsiteX4" fmla="*/ 0 w 2540515"/>
              <a:gd name="connsiteY4" fmla="*/ 104190 h 496080"/>
              <a:gd name="connsiteX0" fmla="*/ 0 w 2540515"/>
              <a:gd name="connsiteY0" fmla="*/ 127018 h 518908"/>
              <a:gd name="connsiteX1" fmla="*/ 1176132 w 2540515"/>
              <a:gd name="connsiteY1" fmla="*/ 0 h 518908"/>
              <a:gd name="connsiteX2" fmla="*/ 2540515 w 2540515"/>
              <a:gd name="connsiteY2" fmla="*/ 518908 h 518908"/>
              <a:gd name="connsiteX3" fmla="*/ 1253321 w 2540515"/>
              <a:gd name="connsiteY3" fmla="*/ 518908 h 518908"/>
              <a:gd name="connsiteX4" fmla="*/ 0 w 2540515"/>
              <a:gd name="connsiteY4" fmla="*/ 127018 h 518908"/>
              <a:gd name="connsiteX0" fmla="*/ 0 w 2585679"/>
              <a:gd name="connsiteY0" fmla="*/ 127018 h 518908"/>
              <a:gd name="connsiteX1" fmla="*/ 1176132 w 2585679"/>
              <a:gd name="connsiteY1" fmla="*/ 0 h 518908"/>
              <a:gd name="connsiteX2" fmla="*/ 2585679 w 2585679"/>
              <a:gd name="connsiteY2" fmla="*/ 233563 h 518908"/>
              <a:gd name="connsiteX3" fmla="*/ 1253321 w 2585679"/>
              <a:gd name="connsiteY3" fmla="*/ 518908 h 518908"/>
              <a:gd name="connsiteX4" fmla="*/ 0 w 2585679"/>
              <a:gd name="connsiteY4" fmla="*/ 127018 h 518908"/>
              <a:gd name="connsiteX0" fmla="*/ 0 w 2594685"/>
              <a:gd name="connsiteY0" fmla="*/ 127018 h 518908"/>
              <a:gd name="connsiteX1" fmla="*/ 1176132 w 2594685"/>
              <a:gd name="connsiteY1" fmla="*/ 0 h 518908"/>
              <a:gd name="connsiteX2" fmla="*/ 2594685 w 2594685"/>
              <a:gd name="connsiteY2" fmla="*/ 210805 h 518908"/>
              <a:gd name="connsiteX3" fmla="*/ 1253321 w 2594685"/>
              <a:gd name="connsiteY3" fmla="*/ 518908 h 518908"/>
              <a:gd name="connsiteX4" fmla="*/ 0 w 2594685"/>
              <a:gd name="connsiteY4" fmla="*/ 127018 h 518908"/>
              <a:gd name="connsiteX0" fmla="*/ 0 w 2594685"/>
              <a:gd name="connsiteY0" fmla="*/ 127018 h 518908"/>
              <a:gd name="connsiteX1" fmla="*/ 1176132 w 2594685"/>
              <a:gd name="connsiteY1" fmla="*/ 0 h 518908"/>
              <a:gd name="connsiteX2" fmla="*/ 2594685 w 2594685"/>
              <a:gd name="connsiteY2" fmla="*/ 210805 h 518908"/>
              <a:gd name="connsiteX3" fmla="*/ 1253321 w 2594685"/>
              <a:gd name="connsiteY3" fmla="*/ 518908 h 518908"/>
              <a:gd name="connsiteX4" fmla="*/ 0 w 2594685"/>
              <a:gd name="connsiteY4" fmla="*/ 127018 h 518908"/>
              <a:gd name="connsiteX0" fmla="*/ 0 w 2594685"/>
              <a:gd name="connsiteY0" fmla="*/ 127018 h 518908"/>
              <a:gd name="connsiteX1" fmla="*/ 1176132 w 2594685"/>
              <a:gd name="connsiteY1" fmla="*/ 0 h 518908"/>
              <a:gd name="connsiteX2" fmla="*/ 2594685 w 2594685"/>
              <a:gd name="connsiteY2" fmla="*/ 210805 h 518908"/>
              <a:gd name="connsiteX3" fmla="*/ 1253321 w 2594685"/>
              <a:gd name="connsiteY3" fmla="*/ 518908 h 518908"/>
              <a:gd name="connsiteX4" fmla="*/ 0 w 2594685"/>
              <a:gd name="connsiteY4" fmla="*/ 127018 h 518908"/>
              <a:gd name="connsiteX0" fmla="*/ 0 w 2265994"/>
              <a:gd name="connsiteY0" fmla="*/ 127018 h 518908"/>
              <a:gd name="connsiteX1" fmla="*/ 1176132 w 2265994"/>
              <a:gd name="connsiteY1" fmla="*/ 0 h 518908"/>
              <a:gd name="connsiteX2" fmla="*/ 2265994 w 2265994"/>
              <a:gd name="connsiteY2" fmla="*/ 242666 h 518908"/>
              <a:gd name="connsiteX3" fmla="*/ 1253321 w 2265994"/>
              <a:gd name="connsiteY3" fmla="*/ 518908 h 518908"/>
              <a:gd name="connsiteX4" fmla="*/ 0 w 2265994"/>
              <a:gd name="connsiteY4" fmla="*/ 127018 h 518908"/>
              <a:gd name="connsiteX0" fmla="*/ 0 w 2265994"/>
              <a:gd name="connsiteY0" fmla="*/ 127018 h 518908"/>
              <a:gd name="connsiteX1" fmla="*/ 1176132 w 2265994"/>
              <a:gd name="connsiteY1" fmla="*/ 0 h 518908"/>
              <a:gd name="connsiteX2" fmla="*/ 2265994 w 2265994"/>
              <a:gd name="connsiteY2" fmla="*/ 242666 h 518908"/>
              <a:gd name="connsiteX3" fmla="*/ 1253321 w 2265994"/>
              <a:gd name="connsiteY3" fmla="*/ 518908 h 518908"/>
              <a:gd name="connsiteX4" fmla="*/ 0 w 2265994"/>
              <a:gd name="connsiteY4" fmla="*/ 127018 h 518908"/>
              <a:gd name="connsiteX0" fmla="*/ 0 w 2265994"/>
              <a:gd name="connsiteY0" fmla="*/ 127018 h 518908"/>
              <a:gd name="connsiteX1" fmla="*/ 1176132 w 2265994"/>
              <a:gd name="connsiteY1" fmla="*/ 0 h 518908"/>
              <a:gd name="connsiteX2" fmla="*/ 2265994 w 2265994"/>
              <a:gd name="connsiteY2" fmla="*/ 242666 h 518908"/>
              <a:gd name="connsiteX3" fmla="*/ 1253321 w 2265994"/>
              <a:gd name="connsiteY3" fmla="*/ 518908 h 518908"/>
              <a:gd name="connsiteX4" fmla="*/ 0 w 2265994"/>
              <a:gd name="connsiteY4" fmla="*/ 127018 h 518908"/>
              <a:gd name="connsiteX0" fmla="*/ 0 w 2572172"/>
              <a:gd name="connsiteY0" fmla="*/ 127018 h 518908"/>
              <a:gd name="connsiteX1" fmla="*/ 1176132 w 2572172"/>
              <a:gd name="connsiteY1" fmla="*/ 0 h 518908"/>
              <a:gd name="connsiteX2" fmla="*/ 2572172 w 2572172"/>
              <a:gd name="connsiteY2" fmla="*/ 224460 h 518908"/>
              <a:gd name="connsiteX3" fmla="*/ 1253321 w 2572172"/>
              <a:gd name="connsiteY3" fmla="*/ 518908 h 518908"/>
              <a:gd name="connsiteX4" fmla="*/ 0 w 2572172"/>
              <a:gd name="connsiteY4" fmla="*/ 127018 h 518908"/>
              <a:gd name="connsiteX0" fmla="*/ 0 w 2572172"/>
              <a:gd name="connsiteY0" fmla="*/ 127018 h 528011"/>
              <a:gd name="connsiteX1" fmla="*/ 1176132 w 2572172"/>
              <a:gd name="connsiteY1" fmla="*/ 0 h 528011"/>
              <a:gd name="connsiteX2" fmla="*/ 2572172 w 2572172"/>
              <a:gd name="connsiteY2" fmla="*/ 224460 h 528011"/>
              <a:gd name="connsiteX3" fmla="*/ 1293844 w 2572172"/>
              <a:gd name="connsiteY3" fmla="*/ 528011 h 528011"/>
              <a:gd name="connsiteX4" fmla="*/ 0 w 2572172"/>
              <a:gd name="connsiteY4" fmla="*/ 127018 h 528011"/>
              <a:gd name="connsiteX0" fmla="*/ 0 w 2572172"/>
              <a:gd name="connsiteY0" fmla="*/ 127018 h 528011"/>
              <a:gd name="connsiteX1" fmla="*/ 1176132 w 2572172"/>
              <a:gd name="connsiteY1" fmla="*/ 0 h 528011"/>
              <a:gd name="connsiteX2" fmla="*/ 2572172 w 2572172"/>
              <a:gd name="connsiteY2" fmla="*/ 224460 h 528011"/>
              <a:gd name="connsiteX3" fmla="*/ 1293844 w 2572172"/>
              <a:gd name="connsiteY3" fmla="*/ 528011 h 528011"/>
              <a:gd name="connsiteX4" fmla="*/ 0 w 2572172"/>
              <a:gd name="connsiteY4" fmla="*/ 127018 h 528011"/>
              <a:gd name="connsiteX0" fmla="*/ 0 w 2572172"/>
              <a:gd name="connsiteY0" fmla="*/ 127018 h 528011"/>
              <a:gd name="connsiteX1" fmla="*/ 1176132 w 2572172"/>
              <a:gd name="connsiteY1" fmla="*/ 0 h 528011"/>
              <a:gd name="connsiteX2" fmla="*/ 2572172 w 2572172"/>
              <a:gd name="connsiteY2" fmla="*/ 224460 h 528011"/>
              <a:gd name="connsiteX3" fmla="*/ 1293844 w 2572172"/>
              <a:gd name="connsiteY3" fmla="*/ 528011 h 528011"/>
              <a:gd name="connsiteX4" fmla="*/ 0 w 2572172"/>
              <a:gd name="connsiteY4" fmla="*/ 127018 h 528011"/>
              <a:gd name="connsiteX0" fmla="*/ 0 w 2572172"/>
              <a:gd name="connsiteY0" fmla="*/ 127018 h 528011"/>
              <a:gd name="connsiteX1" fmla="*/ 1176132 w 2572172"/>
              <a:gd name="connsiteY1" fmla="*/ 0 h 528011"/>
              <a:gd name="connsiteX2" fmla="*/ 2572172 w 2572172"/>
              <a:gd name="connsiteY2" fmla="*/ 224460 h 528011"/>
              <a:gd name="connsiteX3" fmla="*/ 1293844 w 2572172"/>
              <a:gd name="connsiteY3" fmla="*/ 528011 h 528011"/>
              <a:gd name="connsiteX4" fmla="*/ 0 w 2572172"/>
              <a:gd name="connsiteY4" fmla="*/ 127018 h 528011"/>
              <a:gd name="connsiteX0" fmla="*/ 0 w 2572172"/>
              <a:gd name="connsiteY0" fmla="*/ 127018 h 528011"/>
              <a:gd name="connsiteX1" fmla="*/ 1176132 w 2572172"/>
              <a:gd name="connsiteY1" fmla="*/ 0 h 528011"/>
              <a:gd name="connsiteX2" fmla="*/ 2572172 w 2572172"/>
              <a:gd name="connsiteY2" fmla="*/ 224460 h 528011"/>
              <a:gd name="connsiteX3" fmla="*/ 1293844 w 2572172"/>
              <a:gd name="connsiteY3" fmla="*/ 528011 h 528011"/>
              <a:gd name="connsiteX4" fmla="*/ 0 w 2572172"/>
              <a:gd name="connsiteY4" fmla="*/ 127018 h 528011"/>
              <a:gd name="connsiteX0" fmla="*/ 0 w 2581178"/>
              <a:gd name="connsiteY0" fmla="*/ 99710 h 528011"/>
              <a:gd name="connsiteX1" fmla="*/ 1185138 w 2581178"/>
              <a:gd name="connsiteY1" fmla="*/ 0 h 528011"/>
              <a:gd name="connsiteX2" fmla="*/ 2581178 w 2581178"/>
              <a:gd name="connsiteY2" fmla="*/ 224460 h 528011"/>
              <a:gd name="connsiteX3" fmla="*/ 1302850 w 2581178"/>
              <a:gd name="connsiteY3" fmla="*/ 528011 h 528011"/>
              <a:gd name="connsiteX4" fmla="*/ 0 w 2581178"/>
              <a:gd name="connsiteY4" fmla="*/ 99710 h 528011"/>
              <a:gd name="connsiteX0" fmla="*/ 0 w 2581178"/>
              <a:gd name="connsiteY0" fmla="*/ 99710 h 528011"/>
              <a:gd name="connsiteX1" fmla="*/ 1185138 w 2581178"/>
              <a:gd name="connsiteY1" fmla="*/ 0 h 528011"/>
              <a:gd name="connsiteX2" fmla="*/ 2581178 w 2581178"/>
              <a:gd name="connsiteY2" fmla="*/ 224460 h 528011"/>
              <a:gd name="connsiteX3" fmla="*/ 1302850 w 2581178"/>
              <a:gd name="connsiteY3" fmla="*/ 528011 h 528011"/>
              <a:gd name="connsiteX4" fmla="*/ 0 w 2581178"/>
              <a:gd name="connsiteY4" fmla="*/ 99710 h 528011"/>
              <a:gd name="connsiteX0" fmla="*/ 0 w 2581178"/>
              <a:gd name="connsiteY0" fmla="*/ 99710 h 528011"/>
              <a:gd name="connsiteX1" fmla="*/ 1185138 w 2581178"/>
              <a:gd name="connsiteY1" fmla="*/ 0 h 528011"/>
              <a:gd name="connsiteX2" fmla="*/ 2581178 w 2581178"/>
              <a:gd name="connsiteY2" fmla="*/ 224460 h 528011"/>
              <a:gd name="connsiteX3" fmla="*/ 1302850 w 2581178"/>
              <a:gd name="connsiteY3" fmla="*/ 528011 h 528011"/>
              <a:gd name="connsiteX4" fmla="*/ 0 w 2581178"/>
              <a:gd name="connsiteY4" fmla="*/ 99710 h 528011"/>
              <a:gd name="connsiteX0" fmla="*/ 0 w 2581178"/>
              <a:gd name="connsiteY0" fmla="*/ 108813 h 528011"/>
              <a:gd name="connsiteX1" fmla="*/ 1185138 w 2581178"/>
              <a:gd name="connsiteY1" fmla="*/ 0 h 528011"/>
              <a:gd name="connsiteX2" fmla="*/ 2581178 w 2581178"/>
              <a:gd name="connsiteY2" fmla="*/ 224460 h 528011"/>
              <a:gd name="connsiteX3" fmla="*/ 1302850 w 2581178"/>
              <a:gd name="connsiteY3" fmla="*/ 528011 h 528011"/>
              <a:gd name="connsiteX4" fmla="*/ 0 w 2581178"/>
              <a:gd name="connsiteY4" fmla="*/ 108813 h 528011"/>
              <a:gd name="connsiteX0" fmla="*/ 0 w 2581178"/>
              <a:gd name="connsiteY0" fmla="*/ 108813 h 528011"/>
              <a:gd name="connsiteX1" fmla="*/ 1185138 w 2581178"/>
              <a:gd name="connsiteY1" fmla="*/ 0 h 528011"/>
              <a:gd name="connsiteX2" fmla="*/ 2581178 w 2581178"/>
              <a:gd name="connsiteY2" fmla="*/ 224460 h 528011"/>
              <a:gd name="connsiteX3" fmla="*/ 1302850 w 2581178"/>
              <a:gd name="connsiteY3" fmla="*/ 528011 h 528011"/>
              <a:gd name="connsiteX4" fmla="*/ 0 w 2581178"/>
              <a:gd name="connsiteY4" fmla="*/ 108813 h 52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1178" h="528011">
                <a:moveTo>
                  <a:pt x="0" y="108813"/>
                </a:moveTo>
                <a:cubicBezTo>
                  <a:pt x="102376" y="85133"/>
                  <a:pt x="790092" y="33237"/>
                  <a:pt x="1185138" y="0"/>
                </a:cubicBezTo>
                <a:cubicBezTo>
                  <a:pt x="1309787" y="17168"/>
                  <a:pt x="2501555" y="161776"/>
                  <a:pt x="2581178" y="224460"/>
                </a:cubicBezTo>
                <a:cubicBezTo>
                  <a:pt x="2485262" y="272543"/>
                  <a:pt x="1416777" y="520892"/>
                  <a:pt x="1302850" y="528011"/>
                </a:cubicBezTo>
                <a:cubicBezTo>
                  <a:pt x="1168742" y="508133"/>
                  <a:pt x="53062" y="160551"/>
                  <a:pt x="0" y="108813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2" name="Gruppieren 11"/>
          <p:cNvGrpSpPr/>
          <p:nvPr/>
        </p:nvGrpSpPr>
        <p:grpSpPr>
          <a:xfrm rot="6067449">
            <a:off x="6791347" y="1640783"/>
            <a:ext cx="1668396" cy="1683291"/>
            <a:chOff x="5280463" y="2923526"/>
            <a:chExt cx="1668396" cy="1683291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2C3D44FA-E719-48B9-B4D3-C649B81E1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70" b="98820" l="893" r="96429">
                          <a14:foregroundMark x1="11607" y1="7080" x2="11607" y2="7080"/>
                          <a14:foregroundMark x1="20833" y1="1770" x2="20833" y2="1770"/>
                          <a14:foregroundMark x1="4464" y1="15929" x2="4464" y2="15929"/>
                          <a14:foregroundMark x1="1190" y1="30678" x2="1190" y2="30678"/>
                          <a14:foregroundMark x1="52976" y1="56047" x2="52976" y2="56047"/>
                          <a14:foregroundMark x1="64286" y1="62242" x2="64286" y2="62242"/>
                          <a14:foregroundMark x1="91071" y1="91445" x2="91071" y2="91445"/>
                          <a14:foregroundMark x1="96429" y1="94985" x2="96429" y2="94985"/>
                          <a14:foregroundMark x1="93750" y1="97640" x2="93750" y2="97640"/>
                          <a14:foregroundMark x1="94940" y1="98820" x2="94940" y2="98820"/>
                          <a14:foregroundMark x1="94643" y1="92035" x2="94643" y2="92035"/>
                          <a14:foregroundMark x1="91071" y1="89676" x2="91071" y2="89676"/>
                          <a14:foregroundMark x1="88988" y1="86431" x2="88988" y2="86431"/>
                          <a14:foregroundMark x1="87798" y1="84661" x2="87798" y2="84661"/>
                          <a14:foregroundMark x1="83929" y1="81416" x2="83929" y2="81416"/>
                          <a14:foregroundMark x1="80357" y1="78466" x2="80357" y2="78466"/>
                          <a14:foregroundMark x1="75595" y1="75516" x2="75595" y2="75516"/>
                          <a14:foregroundMark x1="71726" y1="69617" x2="71726" y2="69617"/>
                          <a14:foregroundMark x1="69048" y1="67552" x2="69048" y2="67552"/>
                          <a14:foregroundMark x1="66964" y1="65487" x2="66964" y2="65487"/>
                          <a14:foregroundMark x1="66071" y1="63717" x2="66071" y2="63717"/>
                          <a14:foregroundMark x1="66071" y1="63717" x2="66071" y2="63717"/>
                          <a14:backgroundMark x1="99107" y1="99115" x2="99107" y2="991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463" y="2923526"/>
              <a:ext cx="1668396" cy="1683291"/>
            </a:xfrm>
            <a:prstGeom prst="rect">
              <a:avLst/>
            </a:prstGeom>
          </p:spPr>
        </p:pic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98D305C0-0A9B-4336-B1F4-5BC0D7F763B1}"/>
                </a:ext>
              </a:extLst>
            </p:cNvPr>
            <p:cNvSpPr/>
            <p:nvPr/>
          </p:nvSpPr>
          <p:spPr>
            <a:xfrm>
              <a:off x="5317908" y="2956691"/>
              <a:ext cx="957536" cy="95981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9F693472-458B-417B-A352-88ACF4F835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42" t="15460" r="17292" b="11034"/>
            <a:stretch/>
          </p:blipFill>
          <p:spPr>
            <a:xfrm>
              <a:off x="5385834" y="3026087"/>
              <a:ext cx="742053" cy="739084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8CEA0A29-99AC-4977-8991-BE7760926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401" b="96218" l="1831" r="97483">
                          <a14:foregroundMark x1="31922" y1="17367" x2="31922" y2="17367"/>
                          <a14:foregroundMark x1="72540" y1="10924" x2="72540" y2="10924"/>
                          <a14:foregroundMark x1="62471" y1="7843" x2="62471" y2="7843"/>
                          <a14:foregroundMark x1="78947" y1="11345" x2="78947" y2="11345"/>
                          <a14:foregroundMark x1="71625" y1="9944" x2="71625" y2="9944"/>
                          <a14:foregroundMark x1="61098" y1="5602" x2="61098" y2="5602"/>
                          <a14:foregroundMark x1="59039" y1="2241" x2="59039" y2="2241"/>
                          <a14:foregroundMark x1="70137" y1="1401" x2="70137" y2="1401"/>
                          <a14:foregroundMark x1="5835" y1="14006" x2="5835" y2="14006"/>
                          <a14:foregroundMark x1="5492" y1="27871" x2="5492" y2="27871"/>
                          <a14:foregroundMark x1="64416" y1="53361" x2="64416" y2="53361"/>
                          <a14:foregroundMark x1="74943" y1="64146" x2="74943" y2="64146"/>
                          <a14:foregroundMark x1="86384" y1="66246" x2="86384" y2="66246"/>
                          <a14:foregroundMark x1="91190" y1="57703" x2="91190" y2="57703"/>
                          <a14:foregroundMark x1="93021" y1="43838" x2="93021" y2="43838"/>
                          <a14:foregroundMark x1="97597" y1="45938" x2="97597" y2="45938"/>
                          <a14:foregroundMark x1="59039" y1="78992" x2="59039" y2="78992"/>
                          <a14:foregroundMark x1="31236" y1="72409" x2="31236" y2="72409"/>
                          <a14:foregroundMark x1="2059" y1="26611" x2="2059" y2="26611"/>
                          <a14:foregroundMark x1="53089" y1="87395" x2="53089" y2="87395"/>
                          <a14:foregroundMark x1="39931" y1="91176" x2="39931" y2="91176"/>
                          <a14:foregroundMark x1="51030" y1="96218" x2="51030" y2="962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305" y="3397670"/>
              <a:ext cx="294016" cy="227703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94794C22-593E-4A40-B8BC-F8777B8C8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401" b="96218" l="1831" r="97483">
                          <a14:foregroundMark x1="31922" y1="17367" x2="31922" y2="17367"/>
                          <a14:foregroundMark x1="72540" y1="10924" x2="72540" y2="10924"/>
                          <a14:foregroundMark x1="62471" y1="7843" x2="62471" y2="7843"/>
                          <a14:foregroundMark x1="78947" y1="11345" x2="78947" y2="11345"/>
                          <a14:foregroundMark x1="71625" y1="9944" x2="71625" y2="9944"/>
                          <a14:foregroundMark x1="61098" y1="5602" x2="61098" y2="5602"/>
                          <a14:foregroundMark x1="59039" y1="2241" x2="59039" y2="2241"/>
                          <a14:foregroundMark x1="70137" y1="1401" x2="70137" y2="1401"/>
                          <a14:foregroundMark x1="5835" y1="14006" x2="5835" y2="14006"/>
                          <a14:foregroundMark x1="5492" y1="27871" x2="5492" y2="27871"/>
                          <a14:foregroundMark x1="64416" y1="53361" x2="64416" y2="53361"/>
                          <a14:foregroundMark x1="74943" y1="64146" x2="74943" y2="64146"/>
                          <a14:foregroundMark x1="86384" y1="66246" x2="86384" y2="66246"/>
                          <a14:foregroundMark x1="91190" y1="57703" x2="91190" y2="57703"/>
                          <a14:foregroundMark x1="93021" y1="43838" x2="93021" y2="43838"/>
                          <a14:foregroundMark x1="97597" y1="45938" x2="97597" y2="45938"/>
                          <a14:foregroundMark x1="59039" y1="78992" x2="59039" y2="78992"/>
                          <a14:foregroundMark x1="31236" y1="72409" x2="31236" y2="72409"/>
                          <a14:foregroundMark x1="2059" y1="26611" x2="2059" y2="26611"/>
                          <a14:foregroundMark x1="53089" y1="87395" x2="53089" y2="87395"/>
                          <a14:foregroundMark x1="39931" y1="91176" x2="39931" y2="91176"/>
                          <a14:foregroundMark x1="51030" y1="96218" x2="51030" y2="962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2844" y="3322744"/>
              <a:ext cx="294016" cy="227703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3302E0A0-A38F-4817-9AAD-16E16CD7B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401" b="96218" l="1831" r="97483">
                          <a14:foregroundMark x1="31922" y1="17367" x2="31922" y2="17367"/>
                          <a14:foregroundMark x1="72540" y1="10924" x2="72540" y2="10924"/>
                          <a14:foregroundMark x1="62471" y1="7843" x2="62471" y2="7843"/>
                          <a14:foregroundMark x1="78947" y1="11345" x2="78947" y2="11345"/>
                          <a14:foregroundMark x1="71625" y1="9944" x2="71625" y2="9944"/>
                          <a14:foregroundMark x1="61098" y1="5602" x2="61098" y2="5602"/>
                          <a14:foregroundMark x1="59039" y1="2241" x2="59039" y2="2241"/>
                          <a14:foregroundMark x1="70137" y1="1401" x2="70137" y2="1401"/>
                          <a14:foregroundMark x1="5835" y1="14006" x2="5835" y2="14006"/>
                          <a14:foregroundMark x1="5492" y1="27871" x2="5492" y2="27871"/>
                          <a14:foregroundMark x1="64416" y1="53361" x2="64416" y2="53361"/>
                          <a14:foregroundMark x1="74943" y1="64146" x2="74943" y2="64146"/>
                          <a14:foregroundMark x1="86384" y1="66246" x2="86384" y2="66246"/>
                          <a14:foregroundMark x1="91190" y1="57703" x2="91190" y2="57703"/>
                          <a14:foregroundMark x1="93021" y1="43838" x2="93021" y2="43838"/>
                          <a14:foregroundMark x1="97597" y1="45938" x2="97597" y2="45938"/>
                          <a14:foregroundMark x1="59039" y1="78992" x2="59039" y2="78992"/>
                          <a14:foregroundMark x1="31236" y1="72409" x2="31236" y2="72409"/>
                          <a14:foregroundMark x1="2059" y1="26611" x2="2059" y2="26611"/>
                          <a14:foregroundMark x1="53089" y1="87395" x2="53089" y2="87395"/>
                          <a14:foregroundMark x1="39931" y1="91176" x2="39931" y2="91176"/>
                          <a14:foregroundMark x1="51030" y1="96218" x2="51030" y2="962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8767" y="3130878"/>
              <a:ext cx="294016" cy="227703"/>
            </a:xfrm>
            <a:prstGeom prst="rect">
              <a:avLst/>
            </a:prstGeom>
          </p:spPr>
        </p:pic>
      </p:grpSp>
      <p:pic>
        <p:nvPicPr>
          <p:cNvPr id="19" name="Grafik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462" y="4519164"/>
            <a:ext cx="4791075" cy="1343025"/>
          </a:xfrm>
          <a:prstGeom prst="rect">
            <a:avLst/>
          </a:prstGeom>
        </p:spPr>
      </p:pic>
      <p:sp>
        <p:nvSpPr>
          <p:cNvPr id="20" name="Pfeil: nach unten gekrümmt 22">
            <a:extLst>
              <a:ext uri="{FF2B5EF4-FFF2-40B4-BE49-F238E27FC236}">
                <a16:creationId xmlns:a16="http://schemas.microsoft.com/office/drawing/2014/main" id="{BE18A23E-C323-4591-BC13-F9445C23CDF5}"/>
              </a:ext>
            </a:extLst>
          </p:cNvPr>
          <p:cNvSpPr/>
          <p:nvPr/>
        </p:nvSpPr>
        <p:spPr>
          <a:xfrm>
            <a:off x="4334507" y="573759"/>
            <a:ext cx="3291039" cy="558915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2" name="Pfeil: nach unten gekrümmt 22">
            <a:extLst>
              <a:ext uri="{FF2B5EF4-FFF2-40B4-BE49-F238E27FC236}">
                <a16:creationId xmlns:a16="http://schemas.microsoft.com/office/drawing/2014/main" id="{BE18A23E-C323-4591-BC13-F9445C23CDF5}"/>
              </a:ext>
            </a:extLst>
          </p:cNvPr>
          <p:cNvSpPr/>
          <p:nvPr/>
        </p:nvSpPr>
        <p:spPr>
          <a:xfrm rot="5833701">
            <a:off x="7500253" y="3601803"/>
            <a:ext cx="3336087" cy="584851"/>
          </a:xfrm>
          <a:prstGeom prst="curvedDownArrow">
            <a:avLst/>
          </a:prstGeom>
          <a:solidFill>
            <a:schemeClr val="accent1">
              <a:lumMod val="50000"/>
              <a:lumOff val="5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4334507" y="3463337"/>
            <a:ext cx="3522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solidFill>
                  <a:srgbClr val="0070C0"/>
                </a:solidFill>
              </a:rPr>
              <a:t>Aqua</a:t>
            </a:r>
            <a:r>
              <a:rPr lang="de-DE" sz="4800" b="1" dirty="0">
                <a:solidFill>
                  <a:srgbClr val="00B050"/>
                </a:solidFill>
              </a:rPr>
              <a:t>ponik</a:t>
            </a:r>
            <a:endParaRPr lang="de-DE" sz="4800" b="1" dirty="0">
              <a:solidFill>
                <a:schemeClr val="accent1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116222" y="463252"/>
            <a:ext cx="2947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Die Fische werden gefüttert und geben ihre Ausscheidungen in das Wasser ab.</a:t>
            </a:r>
            <a:endParaRPr lang="de-DE" sz="2400" dirty="0"/>
          </a:p>
        </p:txBody>
      </p:sp>
      <p:sp>
        <p:nvSpPr>
          <p:cNvPr id="28" name="Textfeld 27"/>
          <p:cNvSpPr txBox="1"/>
          <p:nvPr/>
        </p:nvSpPr>
        <p:spPr>
          <a:xfrm>
            <a:off x="9388657" y="463252"/>
            <a:ext cx="29426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Im Biofilter wandeln Bakterien die Ausscheidungen in Nährstoffe für die Pflanzen um.</a:t>
            </a:r>
            <a:endParaRPr lang="de-DE" sz="2400" dirty="0"/>
          </a:p>
        </p:txBody>
      </p:sp>
      <p:sp>
        <p:nvSpPr>
          <p:cNvPr id="29" name="Textfeld 28"/>
          <p:cNvSpPr txBox="1"/>
          <p:nvPr/>
        </p:nvSpPr>
        <p:spPr>
          <a:xfrm>
            <a:off x="3870234" y="5879932"/>
            <a:ext cx="4991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Die Pflanzen nehmen die Nährstoffe und das Wasser auf und gedeihen.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31361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0" grpId="0" animBg="1"/>
      <p:bldP spid="22" grpId="0" animBg="1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86AC9BF-B241-4A9F-BEE0-234531427D79}"/>
              </a:ext>
            </a:extLst>
          </p:cNvPr>
          <p:cNvSpPr/>
          <p:nvPr/>
        </p:nvSpPr>
        <p:spPr>
          <a:xfrm>
            <a:off x="438531" y="560969"/>
            <a:ext cx="3738563" cy="1429434"/>
          </a:xfrm>
          <a:prstGeom prst="ellipse">
            <a:avLst/>
          </a:prstGeom>
          <a:gradFill flip="none" rotWithShape="1">
            <a:gsLst>
              <a:gs pos="0">
                <a:schemeClr val="accent6"/>
              </a:gs>
              <a:gs pos="46000">
                <a:srgbClr val="33D133">
                  <a:tint val="44500"/>
                  <a:satMod val="160000"/>
                </a:srgb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2E0A30-073C-45A0-9E30-E3A80BBFF019}"/>
              </a:ext>
            </a:extLst>
          </p:cNvPr>
          <p:cNvSpPr txBox="1"/>
          <p:nvPr/>
        </p:nvSpPr>
        <p:spPr>
          <a:xfrm>
            <a:off x="1045749" y="988570"/>
            <a:ext cx="2524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Aqua</a:t>
            </a:r>
            <a:r>
              <a:rPr lang="de-DE" sz="3200" b="1" dirty="0">
                <a:solidFill>
                  <a:srgbClr val="00B050"/>
                </a:solidFill>
              </a:rPr>
              <a:t>ponik</a:t>
            </a:r>
            <a:endParaRPr lang="aa-ET" sz="36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8C5AB52-A730-404F-90A7-719341A73911}"/>
              </a:ext>
            </a:extLst>
          </p:cNvPr>
          <p:cNvSpPr/>
          <p:nvPr/>
        </p:nvSpPr>
        <p:spPr>
          <a:xfrm>
            <a:off x="4915259" y="5411088"/>
            <a:ext cx="2781300" cy="1133476"/>
          </a:xfrm>
          <a:prstGeom prst="ellipse">
            <a:avLst/>
          </a:prstGeom>
          <a:solidFill>
            <a:schemeClr val="accent1">
              <a:lumMod val="25000"/>
              <a:lumOff val="7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579F4F-4C4F-490C-AF9D-07744B20CD14}"/>
              </a:ext>
            </a:extLst>
          </p:cNvPr>
          <p:cNvSpPr txBox="1"/>
          <p:nvPr/>
        </p:nvSpPr>
        <p:spPr>
          <a:xfrm>
            <a:off x="5172434" y="5685438"/>
            <a:ext cx="2524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Klimawandel</a:t>
            </a:r>
            <a:endParaRPr lang="aa-ET" sz="32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729AB90-5CD2-41E7-B75D-EB384B9C5A24}"/>
              </a:ext>
            </a:extLst>
          </p:cNvPr>
          <p:cNvSpPr/>
          <p:nvPr/>
        </p:nvSpPr>
        <p:spPr>
          <a:xfrm>
            <a:off x="8240047" y="3101793"/>
            <a:ext cx="3357562" cy="132556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934C48-A788-48EB-96DC-AA9290B335A7}"/>
              </a:ext>
            </a:extLst>
          </p:cNvPr>
          <p:cNvSpPr txBox="1"/>
          <p:nvPr/>
        </p:nvSpPr>
        <p:spPr>
          <a:xfrm>
            <a:off x="8699628" y="3235159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Ressourcen-knappheit</a:t>
            </a:r>
            <a:endParaRPr lang="aa-ET" sz="32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62FA6A7-519B-4498-B68D-01C0015CFCC6}"/>
              </a:ext>
            </a:extLst>
          </p:cNvPr>
          <p:cNvSpPr/>
          <p:nvPr/>
        </p:nvSpPr>
        <p:spPr>
          <a:xfrm>
            <a:off x="324041" y="5120091"/>
            <a:ext cx="4105275" cy="1452342"/>
          </a:xfrm>
          <a:prstGeom prst="ellipse">
            <a:avLst/>
          </a:prstGeom>
          <a:solidFill>
            <a:schemeClr val="accent1">
              <a:lumMod val="75000"/>
              <a:lumOff val="2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DD83CB-FA46-4FA0-834A-DA7C4F18CD10}"/>
              </a:ext>
            </a:extLst>
          </p:cNvPr>
          <p:cNvSpPr txBox="1"/>
          <p:nvPr/>
        </p:nvSpPr>
        <p:spPr>
          <a:xfrm>
            <a:off x="43053" y="5187505"/>
            <a:ext cx="4667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Globale</a:t>
            </a:r>
          </a:p>
          <a:p>
            <a:pPr algn="ctr"/>
            <a:r>
              <a:rPr lang="de-DE" sz="2800" dirty="0" smtClean="0"/>
              <a:t>Ernährungssicherheit</a:t>
            </a:r>
            <a:endParaRPr lang="de-DE" sz="28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2978C20-1A8C-48FA-A0B8-BC4ADDCD8E86}"/>
              </a:ext>
            </a:extLst>
          </p:cNvPr>
          <p:cNvSpPr/>
          <p:nvPr/>
        </p:nvSpPr>
        <p:spPr>
          <a:xfrm>
            <a:off x="7896487" y="4787339"/>
            <a:ext cx="2781300" cy="113347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C0A773-581E-4F5E-BA78-F4307B5D907F}"/>
              </a:ext>
            </a:extLst>
          </p:cNvPr>
          <p:cNvSpPr txBox="1"/>
          <p:nvPr/>
        </p:nvSpPr>
        <p:spPr>
          <a:xfrm>
            <a:off x="8056219" y="5029379"/>
            <a:ext cx="2524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Überfischung</a:t>
            </a:r>
            <a:endParaRPr lang="de-DE" sz="3200" dirty="0"/>
          </a:p>
        </p:txBody>
      </p:sp>
      <p:cxnSp>
        <p:nvCxnSpPr>
          <p:cNvPr id="14" name="Straight Arrow Connector 2">
            <a:extLst>
              <a:ext uri="{FF2B5EF4-FFF2-40B4-BE49-F238E27FC236}">
                <a16:creationId xmlns:a16="http://schemas.microsoft.com/office/drawing/2014/main" id="{F764123D-6140-4081-9BAA-404545FF5506}"/>
              </a:ext>
            </a:extLst>
          </p:cNvPr>
          <p:cNvCxnSpPr>
            <a:cxnSpLocks/>
            <a:stCxn id="4" idx="5"/>
            <a:endCxn id="6" idx="1"/>
          </p:cNvCxnSpPr>
          <p:nvPr/>
        </p:nvCxnSpPr>
        <p:spPr>
          <a:xfrm>
            <a:off x="3629594" y="1781067"/>
            <a:ext cx="1692977" cy="3796015"/>
          </a:xfrm>
          <a:prstGeom prst="straightConnector1">
            <a:avLst/>
          </a:prstGeom>
          <a:ln w="28575">
            <a:solidFill>
              <a:srgbClr val="1E2D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5">
            <a:extLst>
              <a:ext uri="{FF2B5EF4-FFF2-40B4-BE49-F238E27FC236}">
                <a16:creationId xmlns:a16="http://schemas.microsoft.com/office/drawing/2014/main" id="{36D57754-536D-43D0-B00D-8EA08DDF5B80}"/>
              </a:ext>
            </a:extLst>
          </p:cNvPr>
          <p:cNvCxnSpPr>
            <a:cxnSpLocks/>
            <a:stCxn id="4" idx="5"/>
            <a:endCxn id="8" idx="2"/>
          </p:cNvCxnSpPr>
          <p:nvPr/>
        </p:nvCxnSpPr>
        <p:spPr>
          <a:xfrm>
            <a:off x="3629594" y="1781067"/>
            <a:ext cx="4610453" cy="1983508"/>
          </a:xfrm>
          <a:prstGeom prst="straightConnector1">
            <a:avLst/>
          </a:prstGeom>
          <a:ln w="28575">
            <a:solidFill>
              <a:srgbClr val="1E2D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22">
            <a:extLst>
              <a:ext uri="{FF2B5EF4-FFF2-40B4-BE49-F238E27FC236}">
                <a16:creationId xmlns:a16="http://schemas.microsoft.com/office/drawing/2014/main" id="{521872B9-78F6-4F6F-A955-9B2001F9C176}"/>
              </a:ext>
            </a:extLst>
          </p:cNvPr>
          <p:cNvCxnSpPr>
            <a:cxnSpLocks/>
            <a:stCxn id="4" idx="5"/>
            <a:endCxn id="10" idx="0"/>
          </p:cNvCxnSpPr>
          <p:nvPr/>
        </p:nvCxnSpPr>
        <p:spPr>
          <a:xfrm flipH="1">
            <a:off x="2376679" y="1781067"/>
            <a:ext cx="1252915" cy="3339024"/>
          </a:xfrm>
          <a:prstGeom prst="straightConnector1">
            <a:avLst/>
          </a:prstGeom>
          <a:ln w="28575">
            <a:solidFill>
              <a:srgbClr val="1E2D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26">
            <a:extLst>
              <a:ext uri="{FF2B5EF4-FFF2-40B4-BE49-F238E27FC236}">
                <a16:creationId xmlns:a16="http://schemas.microsoft.com/office/drawing/2014/main" id="{0B8559C6-71D2-4951-A3EF-7C8AC46E1C9A}"/>
              </a:ext>
            </a:extLst>
          </p:cNvPr>
          <p:cNvCxnSpPr>
            <a:cxnSpLocks/>
            <a:stCxn id="4" idx="5"/>
            <a:endCxn id="12" idx="2"/>
          </p:cNvCxnSpPr>
          <p:nvPr/>
        </p:nvCxnSpPr>
        <p:spPr>
          <a:xfrm>
            <a:off x="3629594" y="1781067"/>
            <a:ext cx="4266893" cy="3573010"/>
          </a:xfrm>
          <a:prstGeom prst="straightConnector1">
            <a:avLst/>
          </a:prstGeom>
          <a:ln w="28575">
            <a:solidFill>
              <a:srgbClr val="1E2D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29">
            <a:extLst>
              <a:ext uri="{FF2B5EF4-FFF2-40B4-BE49-F238E27FC236}">
                <a16:creationId xmlns:a16="http://schemas.microsoft.com/office/drawing/2014/main" id="{0D64D630-FCDD-4418-8D10-7CCFF8E26965}"/>
              </a:ext>
            </a:extLst>
          </p:cNvPr>
          <p:cNvSpPr/>
          <p:nvPr/>
        </p:nvSpPr>
        <p:spPr>
          <a:xfrm>
            <a:off x="7496494" y="842121"/>
            <a:ext cx="4497685" cy="1763869"/>
          </a:xfrm>
          <a:prstGeom prst="ellipse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19" name="TextBox 31">
            <a:extLst>
              <a:ext uri="{FF2B5EF4-FFF2-40B4-BE49-F238E27FC236}">
                <a16:creationId xmlns:a16="http://schemas.microsoft.com/office/drawing/2014/main" id="{F1A9E1B7-3B3A-4FCF-9067-4C04C85B0E20}"/>
              </a:ext>
            </a:extLst>
          </p:cNvPr>
          <p:cNvSpPr txBox="1"/>
          <p:nvPr/>
        </p:nvSpPr>
        <p:spPr>
          <a:xfrm>
            <a:off x="7602929" y="1035070"/>
            <a:ext cx="43382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Nachhaltige Lebensmittelproduktion</a:t>
            </a:r>
          </a:p>
          <a:p>
            <a:pPr algn="ctr"/>
            <a:endParaRPr lang="de-DE" sz="3200" dirty="0"/>
          </a:p>
        </p:txBody>
      </p:sp>
      <p:cxnSp>
        <p:nvCxnSpPr>
          <p:cNvPr id="20" name="Straight Arrow Connector 33">
            <a:extLst>
              <a:ext uri="{FF2B5EF4-FFF2-40B4-BE49-F238E27FC236}">
                <a16:creationId xmlns:a16="http://schemas.microsoft.com/office/drawing/2014/main" id="{C2B21DA1-2CDE-4DF7-A01B-62058D11F941}"/>
              </a:ext>
            </a:extLst>
          </p:cNvPr>
          <p:cNvCxnSpPr>
            <a:cxnSpLocks/>
            <a:stCxn id="4" idx="5"/>
            <a:endCxn id="18" idx="2"/>
          </p:cNvCxnSpPr>
          <p:nvPr/>
        </p:nvCxnSpPr>
        <p:spPr>
          <a:xfrm flipV="1">
            <a:off x="3629594" y="1724056"/>
            <a:ext cx="3866900" cy="57011"/>
          </a:xfrm>
          <a:prstGeom prst="straightConnector1">
            <a:avLst/>
          </a:prstGeom>
          <a:ln w="28575">
            <a:solidFill>
              <a:srgbClr val="1E2D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05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8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                   -Konzeptidee</a:t>
            </a: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684211" y="2295364"/>
            <a:ext cx="10276231" cy="3625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 dirty="0">
                <a:solidFill>
                  <a:schemeClr val="tx1"/>
                </a:solidFill>
              </a:rPr>
              <a:t>Wir wollen eine </a:t>
            </a:r>
            <a:r>
              <a:rPr lang="de-DE" sz="3200" b="1" dirty="0" smtClean="0">
                <a:solidFill>
                  <a:schemeClr val="tx1"/>
                </a:solidFill>
              </a:rPr>
              <a:t>Aquaponik-Farm </a:t>
            </a:r>
            <a:r>
              <a:rPr lang="de-DE" sz="3200" b="1" dirty="0">
                <a:solidFill>
                  <a:schemeClr val="tx1"/>
                </a:solidFill>
              </a:rPr>
              <a:t>bauen, um </a:t>
            </a:r>
            <a:r>
              <a:rPr lang="de-DE" sz="3200" b="1" dirty="0" smtClean="0">
                <a:solidFill>
                  <a:schemeClr val="tx1"/>
                </a:solidFill>
              </a:rPr>
              <a:t>zu zeigen, dass man lokal </a:t>
            </a:r>
            <a:r>
              <a:rPr lang="de-DE" sz="3200" b="1" dirty="0">
                <a:solidFill>
                  <a:schemeClr val="tx1"/>
                </a:solidFill>
              </a:rPr>
              <a:t>und nachhaltig Fisch und Gemüse </a:t>
            </a:r>
            <a:r>
              <a:rPr lang="de-DE" sz="3200" b="1" dirty="0" smtClean="0">
                <a:solidFill>
                  <a:schemeClr val="tx1"/>
                </a:solidFill>
              </a:rPr>
              <a:t>produzieren kann:</a:t>
            </a:r>
          </a:p>
          <a:p>
            <a:endParaRPr lang="de-DE" sz="32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de-DE" sz="3200" dirty="0">
                <a:solidFill>
                  <a:schemeClr val="tx1"/>
                </a:solidFill>
                <a:sym typeface="Wingdings 3" panose="05040102010807070707" pitchFamily="18" charset="2"/>
              </a:rPr>
              <a:t>   </a:t>
            </a:r>
            <a:r>
              <a:rPr lang="de-DE" sz="3200" dirty="0" smtClean="0">
                <a:solidFill>
                  <a:schemeClr val="tx1"/>
                </a:solidFill>
                <a:sym typeface="Wingdings 3" panose="05040102010807070707" pitchFamily="18" charset="2"/>
              </a:rPr>
              <a:t>Restaurants</a:t>
            </a:r>
          </a:p>
          <a:p>
            <a:pPr marL="0" indent="0">
              <a:buNone/>
            </a:pPr>
            <a:r>
              <a:rPr lang="de-DE" sz="3200" dirty="0">
                <a:solidFill>
                  <a:schemeClr val="tx1"/>
                </a:solidFill>
              </a:rPr>
              <a:t>	</a:t>
            </a:r>
            <a:r>
              <a:rPr lang="de-DE" sz="3200" dirty="0">
                <a:solidFill>
                  <a:schemeClr val="tx1"/>
                </a:solidFill>
                <a:sym typeface="Wingdings 3" panose="05040102010807070707" pitchFamily="18" charset="2"/>
              </a:rPr>
              <a:t>   </a:t>
            </a:r>
            <a:r>
              <a:rPr lang="de-DE" sz="3200" dirty="0" smtClean="0">
                <a:solidFill>
                  <a:schemeClr val="tx1"/>
                </a:solidFill>
                <a:sym typeface="Wingdings 3" panose="05040102010807070707" pitchFamily="18" charset="2"/>
              </a:rPr>
              <a:t>Privatpersonen</a:t>
            </a:r>
          </a:p>
          <a:p>
            <a:pPr marL="0" indent="0">
              <a:buNone/>
            </a:pPr>
            <a:r>
              <a:rPr lang="de-DE" sz="3200" dirty="0" smtClean="0">
                <a:solidFill>
                  <a:schemeClr val="tx1"/>
                </a:solidFill>
                <a:sym typeface="Wingdings 3" panose="05040102010807070707" pitchFamily="18" charset="2"/>
              </a:rPr>
              <a:t>         Hofladen</a:t>
            </a:r>
            <a:endParaRPr lang="de-DE" sz="3200" dirty="0">
              <a:solidFill>
                <a:schemeClr val="tx1"/>
              </a:solidFill>
              <a:sym typeface="Wingdings 3" panose="05040102010807070707" pitchFamily="18" charset="2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55ADB4C-6695-43A5-8268-8869FAF354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326" y="3778647"/>
            <a:ext cx="5015608" cy="250780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Inhaltsplatzhalt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513000"/>
            <a:ext cx="2682932" cy="78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8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Konzeptumsetzung von 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614" y="635808"/>
            <a:ext cx="2682932" cy="784195"/>
          </a:xfrm>
        </p:spPr>
      </p:pic>
      <p:sp>
        <p:nvSpPr>
          <p:cNvPr id="4" name="Inhaltsplatzhalter 2"/>
          <p:cNvSpPr txBox="1">
            <a:spLocks/>
          </p:cNvSpPr>
          <p:nvPr/>
        </p:nvSpPr>
        <p:spPr>
          <a:xfrm>
            <a:off x="684212" y="1490222"/>
            <a:ext cx="10834498" cy="5787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 dirty="0">
                <a:solidFill>
                  <a:schemeClr val="tx1"/>
                </a:solidFill>
              </a:rPr>
              <a:t>Wir wollen eine Plattform für den Austausch über </a:t>
            </a:r>
            <a:r>
              <a:rPr lang="de-DE" sz="3200" b="1" dirty="0" smtClean="0">
                <a:solidFill>
                  <a:schemeClr val="tx1"/>
                </a:solidFill>
              </a:rPr>
              <a:t>umweltrelevante </a:t>
            </a:r>
            <a:r>
              <a:rPr lang="de-DE" sz="3200" b="1" dirty="0">
                <a:solidFill>
                  <a:schemeClr val="tx1"/>
                </a:solidFill>
              </a:rPr>
              <a:t>Themen </a:t>
            </a:r>
            <a:r>
              <a:rPr lang="de-DE" sz="3200" b="1" dirty="0" smtClean="0">
                <a:solidFill>
                  <a:schemeClr val="tx1"/>
                </a:solidFill>
              </a:rPr>
              <a:t>schaffen:</a:t>
            </a:r>
            <a:endParaRPr lang="de-DE" sz="3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sz="3200" dirty="0">
                <a:solidFill>
                  <a:schemeClr val="tx1"/>
                </a:solidFill>
              </a:rPr>
              <a:t>	</a:t>
            </a:r>
            <a:r>
              <a:rPr lang="de-DE" sz="3200" dirty="0">
                <a:solidFill>
                  <a:schemeClr val="tx1"/>
                </a:solidFill>
                <a:sym typeface="Wingdings 3" panose="05040102010807070707" pitchFamily="18" charset="2"/>
              </a:rPr>
              <a:t>   Wir wollen mit den Bürger*innen in Dialog treten</a:t>
            </a:r>
          </a:p>
          <a:p>
            <a:pPr marL="0" indent="0">
              <a:buNone/>
            </a:pPr>
            <a:r>
              <a:rPr lang="de-DE" sz="3200" dirty="0">
                <a:solidFill>
                  <a:schemeClr val="tx1"/>
                </a:solidFill>
              </a:rPr>
              <a:t>	</a:t>
            </a:r>
            <a:r>
              <a:rPr lang="de-DE" sz="3200" dirty="0">
                <a:solidFill>
                  <a:schemeClr val="tx1"/>
                </a:solidFill>
                <a:sym typeface="Wingdings 3" panose="05040102010807070707" pitchFamily="18" charset="2"/>
              </a:rPr>
              <a:t>   Wir wollen Missstände in der konventionellen </a:t>
            </a:r>
            <a:r>
              <a:rPr lang="de-DE" sz="3200" dirty="0" smtClean="0">
                <a:solidFill>
                  <a:schemeClr val="tx1"/>
                </a:solidFill>
                <a:sym typeface="Wingdings 3" panose="05040102010807070707" pitchFamily="18" charset="2"/>
              </a:rPr>
              <a:t>						  Lebensmittelproduktion aufzeigen </a:t>
            </a:r>
            <a:endParaRPr lang="de-DE" sz="3200" dirty="0">
              <a:solidFill>
                <a:schemeClr val="tx1"/>
              </a:solidFill>
              <a:sym typeface="Wingdings 3" panose="05040102010807070707" pitchFamily="18" charset="2"/>
            </a:endParaRPr>
          </a:p>
          <a:p>
            <a:pPr marL="457200" lvl="1" indent="0">
              <a:buNone/>
            </a:pPr>
            <a:r>
              <a:rPr lang="de-DE" sz="3200" dirty="0">
                <a:solidFill>
                  <a:schemeClr val="tx1"/>
                </a:solidFill>
                <a:sym typeface="Wingdings 3" panose="05040102010807070707" pitchFamily="18" charset="2"/>
              </a:rPr>
              <a:t>   Wir wollen durch Austausch innovative Ideen entwickeln</a:t>
            </a:r>
            <a:endParaRPr lang="de-DE" sz="3200" dirty="0"/>
          </a:p>
          <a:p>
            <a:endParaRPr lang="de-DE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023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Konzeptumsetzung von 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614" y="635808"/>
            <a:ext cx="2682932" cy="784195"/>
          </a:xfrm>
        </p:spPr>
      </p:pic>
      <p:sp>
        <p:nvSpPr>
          <p:cNvPr id="4" name="Inhaltsplatzhalter 2"/>
          <p:cNvSpPr txBox="1">
            <a:spLocks/>
          </p:cNvSpPr>
          <p:nvPr/>
        </p:nvSpPr>
        <p:spPr>
          <a:xfrm>
            <a:off x="684212" y="1490222"/>
            <a:ext cx="10834498" cy="5787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b="1" dirty="0" smtClean="0">
              <a:solidFill>
                <a:schemeClr val="tx1"/>
              </a:solidFill>
            </a:endParaRPr>
          </a:p>
          <a:p>
            <a:r>
              <a:rPr lang="de-DE" sz="3200" b="1" dirty="0">
                <a:solidFill>
                  <a:schemeClr val="tx1"/>
                </a:solidFill>
              </a:rPr>
              <a:t>Wir wollen </a:t>
            </a:r>
            <a:r>
              <a:rPr lang="de-DE" sz="3200" b="1" dirty="0" smtClean="0">
                <a:solidFill>
                  <a:schemeClr val="tx1"/>
                </a:solidFill>
              </a:rPr>
              <a:t>einen Ort für Umweltbildung erschaffen:</a:t>
            </a:r>
          </a:p>
          <a:p>
            <a:pPr marL="457200" lvl="1" indent="0">
              <a:buNone/>
            </a:pPr>
            <a:r>
              <a:rPr lang="de-DE" sz="3200" dirty="0" smtClean="0">
                <a:solidFill>
                  <a:schemeClr val="tx1"/>
                </a:solidFill>
                <a:sym typeface="Wingdings 3" panose="05040102010807070707" pitchFamily="18" charset="2"/>
              </a:rPr>
              <a:t>   Seminare für Schüler*innen</a:t>
            </a:r>
            <a:endParaRPr lang="de-DE" sz="3200" dirty="0">
              <a:solidFill>
                <a:schemeClr val="tx1"/>
              </a:solidFill>
              <a:sym typeface="Wingdings 3" panose="05040102010807070707" pitchFamily="18" charset="2"/>
            </a:endParaRPr>
          </a:p>
          <a:p>
            <a:pPr marL="0" indent="0">
              <a:buNone/>
            </a:pPr>
            <a:r>
              <a:rPr lang="de-DE" sz="3200" dirty="0">
                <a:solidFill>
                  <a:schemeClr val="tx1"/>
                </a:solidFill>
              </a:rPr>
              <a:t>	</a:t>
            </a:r>
            <a:r>
              <a:rPr lang="de-DE" sz="3200" dirty="0">
                <a:solidFill>
                  <a:schemeClr val="tx1"/>
                </a:solidFill>
                <a:sym typeface="Wingdings 3" panose="05040102010807070707" pitchFamily="18" charset="2"/>
              </a:rPr>
              <a:t>   </a:t>
            </a:r>
            <a:r>
              <a:rPr lang="de-DE" sz="3200" dirty="0" smtClean="0">
                <a:solidFill>
                  <a:schemeClr val="tx1"/>
                </a:solidFill>
                <a:sym typeface="Wingdings 3" panose="05040102010807070707" pitchFamily="18" charset="2"/>
              </a:rPr>
              <a:t>Workshops für Bürger*innen</a:t>
            </a:r>
          </a:p>
          <a:p>
            <a:pPr marL="457200" lvl="1" indent="0">
              <a:buNone/>
            </a:pPr>
            <a:r>
              <a:rPr lang="de-DE" sz="3200" dirty="0">
                <a:solidFill>
                  <a:schemeClr val="tx1"/>
                </a:solidFill>
                <a:sym typeface="Wingdings 3" panose="05040102010807070707" pitchFamily="18" charset="2"/>
              </a:rPr>
              <a:t>   </a:t>
            </a:r>
            <a:r>
              <a:rPr lang="de-DE" sz="3200" dirty="0" smtClean="0">
                <a:solidFill>
                  <a:schemeClr val="tx1"/>
                </a:solidFill>
                <a:sym typeface="Wingdings 3" panose="05040102010807070707" pitchFamily="18" charset="2"/>
              </a:rPr>
              <a:t>Vorträge für Interessierte</a:t>
            </a:r>
            <a:endParaRPr lang="de-DE" sz="3200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787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  <a:alpha val="1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05779" y="189650"/>
            <a:ext cx="4361124" cy="1507067"/>
          </a:xfrm>
        </p:spPr>
        <p:txBody>
          <a:bodyPr/>
          <a:lstStyle/>
          <a:p>
            <a:r>
              <a:rPr lang="de-DE" dirty="0" smtClean="0"/>
              <a:t>´s  Startkapital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3101" y="2463501"/>
            <a:ext cx="9628786" cy="2587162"/>
          </a:xfrm>
        </p:spPr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</a:rPr>
              <a:t>erfolgreiches Crowdfunding </a:t>
            </a:r>
            <a:r>
              <a:rPr lang="de-DE" sz="3200" dirty="0" smtClean="0">
                <a:solidFill>
                  <a:schemeClr val="tx1"/>
                </a:solidFill>
              </a:rPr>
              <a:t>!DEEN </a:t>
            </a:r>
            <a:r>
              <a:rPr lang="de-DE" sz="3200" dirty="0">
                <a:solidFill>
                  <a:schemeClr val="tx1"/>
                </a:solidFill>
              </a:rPr>
              <a:t>FÜR BREMEN </a:t>
            </a:r>
            <a:r>
              <a:rPr lang="de-DE" sz="3200" dirty="0" smtClean="0">
                <a:solidFill>
                  <a:schemeClr val="tx1"/>
                </a:solidFill>
              </a:rPr>
              <a:t>2018</a:t>
            </a:r>
          </a:p>
          <a:p>
            <a:endParaRPr lang="de-DE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sz="3200" dirty="0">
                <a:solidFill>
                  <a:schemeClr val="tx1"/>
                </a:solidFill>
              </a:rPr>
              <a:t>	</a:t>
            </a:r>
            <a:r>
              <a:rPr lang="de-DE" sz="3200" dirty="0">
                <a:solidFill>
                  <a:schemeClr val="tx1"/>
                </a:solidFill>
                <a:sym typeface="Wingdings 3" panose="05040102010807070707" pitchFamily="18" charset="2"/>
              </a:rPr>
              <a:t>  </a:t>
            </a:r>
            <a:r>
              <a:rPr lang="de-DE" sz="3200" dirty="0" smtClean="0">
                <a:solidFill>
                  <a:schemeClr val="tx1"/>
                </a:solidFill>
                <a:sym typeface="Wingdings 3" panose="05040102010807070707" pitchFamily="18" charset="2"/>
              </a:rPr>
              <a:t>mit </a:t>
            </a:r>
            <a:r>
              <a:rPr lang="de-DE" sz="3200" dirty="0">
                <a:solidFill>
                  <a:schemeClr val="tx1"/>
                </a:solidFill>
                <a:sym typeface="Wingdings 3" panose="05040102010807070707" pitchFamily="18" charset="2"/>
              </a:rPr>
              <a:t>666 </a:t>
            </a:r>
            <a:r>
              <a:rPr lang="de-DE" sz="3200" dirty="0" smtClean="0">
                <a:solidFill>
                  <a:schemeClr val="tx1"/>
                </a:solidFill>
                <a:sym typeface="Wingdings 3" panose="05040102010807070707" pitchFamily="18" charset="2"/>
              </a:rPr>
              <a:t>die meisten Unterstützer*innen</a:t>
            </a:r>
          </a:p>
          <a:p>
            <a:pPr marL="0" indent="0">
              <a:buNone/>
            </a:pPr>
            <a:r>
              <a:rPr lang="de-DE" sz="3200" dirty="0">
                <a:solidFill>
                  <a:schemeClr val="tx1"/>
                </a:solidFill>
              </a:rPr>
              <a:t>	</a:t>
            </a:r>
            <a:r>
              <a:rPr lang="de-DE" sz="3200" dirty="0">
                <a:solidFill>
                  <a:schemeClr val="tx1"/>
                </a:solidFill>
                <a:sym typeface="Wingdings 3" panose="05040102010807070707" pitchFamily="18" charset="2"/>
              </a:rPr>
              <a:t>  etwa </a:t>
            </a:r>
            <a:r>
              <a:rPr lang="de-DE" sz="3200" dirty="0" smtClean="0">
                <a:solidFill>
                  <a:schemeClr val="tx1"/>
                </a:solidFill>
                <a:sym typeface="Wingdings 3" panose="05040102010807070707" pitchFamily="18" charset="2"/>
              </a:rPr>
              <a:t>24.000 </a:t>
            </a:r>
            <a:r>
              <a:rPr lang="de-DE" sz="3200" dirty="0">
                <a:solidFill>
                  <a:schemeClr val="tx1"/>
                </a:solidFill>
                <a:sym typeface="Wingdings 3" panose="05040102010807070707" pitchFamily="18" charset="2"/>
              </a:rPr>
              <a:t>Euro gesammelt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739" y="943183"/>
            <a:ext cx="3171461" cy="128840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18"/>
          <a:stretch/>
        </p:blipFill>
        <p:spPr>
          <a:xfrm>
            <a:off x="1676486" y="4874370"/>
            <a:ext cx="5890417" cy="148480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Inhaltsplatzhalt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513000"/>
            <a:ext cx="2682932" cy="78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0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                   ´s  </a:t>
            </a:r>
            <a:r>
              <a:rPr lang="de-DE" dirty="0"/>
              <a:t>e</a:t>
            </a:r>
            <a:r>
              <a:rPr lang="de-DE" dirty="0" smtClean="0"/>
              <a:t>rste Schritte</a:t>
            </a:r>
            <a:endParaRPr lang="de-DE" dirty="0"/>
          </a:p>
        </p:txBody>
      </p:sp>
      <p:pic>
        <p:nvPicPr>
          <p:cNvPr id="7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513000"/>
            <a:ext cx="2682932" cy="784195"/>
          </a:xfr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645" y="1696718"/>
            <a:ext cx="3281636" cy="246122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696718"/>
            <a:ext cx="5015988" cy="282149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Picture 24">
            <a:extLst>
              <a:ext uri="{FF2B5EF4-FFF2-40B4-BE49-F238E27FC236}">
                <a16:creationId xmlns:a16="http://schemas.microsoft.com/office/drawing/2014/main" id="{0DBE2569-FF39-4986-967C-C85323B976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644" y="4234719"/>
            <a:ext cx="3281637" cy="246122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Textfeld 15"/>
          <p:cNvSpPr txBox="1"/>
          <p:nvPr/>
        </p:nvSpPr>
        <p:spPr>
          <a:xfrm>
            <a:off x="684212" y="4885267"/>
            <a:ext cx="5189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Pilotanlage im Hinterhof – auf dem Dach vom Fahrradschuppen!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14481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370</Words>
  <Application>Microsoft Office PowerPoint</Application>
  <PresentationFormat>Breitbild</PresentationFormat>
  <Paragraphs>74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Wingdings 3</vt:lpstr>
      <vt:lpstr>Office Theme</vt:lpstr>
      <vt:lpstr>PowerPoint-Präsentation</vt:lpstr>
      <vt:lpstr>PowerPoint-Präsentation</vt:lpstr>
      <vt:lpstr>PowerPoint-Präsentation</vt:lpstr>
      <vt:lpstr>PowerPoint-Präsentation</vt:lpstr>
      <vt:lpstr>                    -Konzeptidee</vt:lpstr>
      <vt:lpstr>Konzeptumsetzung von </vt:lpstr>
      <vt:lpstr>Konzeptumsetzung von </vt:lpstr>
      <vt:lpstr>´s  Startkapital</vt:lpstr>
      <vt:lpstr>                    ´s  erste Schritte</vt:lpstr>
      <vt:lpstr>                     HEUTE</vt:lpstr>
      <vt:lpstr>                     HEUTE</vt:lpstr>
      <vt:lpstr>                     HEUTE</vt:lpstr>
      <vt:lpstr>                     und das Gewächshaus</vt:lpstr>
      <vt:lpstr>PowerPoint-Präsentation</vt:lpstr>
      <vt:lpstr>PowerPoint-Präsentation</vt:lpstr>
      <vt:lpstr>Danke für Eure Aufmerksamkeit!  Kontaktiert uns, falls Ihr vorbeikommen wollt!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Lucas Lansing</dc:creator>
  <cp:lastModifiedBy>Pala, Ulrike (OA West)</cp:lastModifiedBy>
  <cp:revision>50</cp:revision>
  <cp:lastPrinted>2020-10-29T08:39:27Z</cp:lastPrinted>
  <dcterms:created xsi:type="dcterms:W3CDTF">2020-09-02T10:00:21Z</dcterms:created>
  <dcterms:modified xsi:type="dcterms:W3CDTF">2020-10-29T08:40:31Z</dcterms:modified>
</cp:coreProperties>
</file>