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59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50583-D70B-4B92-9845-090FBECA3B25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6BDF4-2774-459E-B5B4-060C55A528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66A46-D74C-4CF5-B391-B58CAA28A6CE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898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15E6-394E-4422-866B-B6A7744CD04F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625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CB873-76E6-4D92-82B0-5B67DD0C7F87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4897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AB2-FCF6-4B26-87CC-8DA176A01BE8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0856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927-8A69-45F8-9745-3F234C64054C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2908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E2CB-BF98-49F6-B785-96C5F6B7DE6D}" type="datetime1">
              <a:rPr lang="de-DE" smtClean="0"/>
              <a:t>02.11.2023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268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B0F3-4563-47FC-9E3E-0B29B2992AD2}" type="datetime1">
              <a:rPr lang="de-DE" smtClean="0"/>
              <a:t>02.11.2023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793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81C3-0A95-4313-B1CA-E6E00868EB24}" type="datetime1">
              <a:rPr lang="de-DE" smtClean="0"/>
              <a:t>02.11.2023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9111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DFE-548C-4AA1-AF70-DBD603D8A05F}" type="datetime1">
              <a:rPr lang="de-DE" smtClean="0"/>
              <a:t>02.11.2023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3236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2DBD-1B7A-44DB-BAE3-6222778AF30D}" type="datetime1">
              <a:rPr lang="de-DE" smtClean="0"/>
              <a:t>02.11.2023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57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9439E-A1B6-4A1F-99DC-427D9D029EF7}" type="datetime1">
              <a:rPr lang="de-DE" smtClean="0"/>
              <a:t>02.11.2023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266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7D8C6-A3C1-4588-A860-0FF3493E57B7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D3E9E-1C7D-4DC2-A823-9C19A54173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574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rathaus.bremen.de/leitbild-buergerbeteiligung-8079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rathaus.bremen.de/buerger-innen-foren-11313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Koordinierungsstelle für Bürgerbeteiligung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i</a:t>
            </a:r>
            <a:r>
              <a:rPr lang="de-DE" dirty="0" smtClean="0"/>
              <a:t>m </a:t>
            </a:r>
            <a:r>
              <a:rPr lang="de-DE" dirty="0"/>
              <a:t>Referat für </a:t>
            </a:r>
            <a:r>
              <a:rPr lang="de-DE" dirty="0" smtClean="0"/>
              <a:t>ressortübergreifendes</a:t>
            </a:r>
            <a:r>
              <a:rPr lang="de-DE" dirty="0"/>
              <a:t>, stadtteilbezogenes Quartiersmanagement und Koordination der </a:t>
            </a:r>
            <a:r>
              <a:rPr lang="de-DE" dirty="0" smtClean="0"/>
              <a:t>Bürgerbeteiligung</a:t>
            </a:r>
          </a:p>
          <a:p>
            <a:r>
              <a:rPr lang="de-DE" dirty="0"/>
              <a:t>i</a:t>
            </a:r>
            <a:r>
              <a:rPr lang="de-DE" dirty="0" smtClean="0"/>
              <a:t>n der Staatsabteilung der Senatskanzlei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878187" y="6356350"/>
            <a:ext cx="2743200" cy="365125"/>
          </a:xfrm>
        </p:spPr>
        <p:txBody>
          <a:bodyPr/>
          <a:lstStyle/>
          <a:p>
            <a:fld id="{6B484B39-366C-4F28-BA9C-30B6DC006A8B}" type="datetime1">
              <a:rPr lang="de-DE" sz="1600" smtClean="0"/>
              <a:t>02.11.2023</a:t>
            </a:fld>
            <a:endParaRPr lang="de-DE" sz="160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9042862" y="6356350"/>
            <a:ext cx="2743200" cy="365125"/>
          </a:xfrm>
        </p:spPr>
        <p:txBody>
          <a:bodyPr/>
          <a:lstStyle/>
          <a:p>
            <a:fld id="{5F4D3E9E-1C7D-4DC2-A823-9C19A5417375}" type="slidenum">
              <a:rPr lang="de-DE" sz="1600" smtClean="0"/>
              <a:t>1</a:t>
            </a:fld>
            <a:endParaRPr lang="de-DE" sz="1600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85" y="218226"/>
            <a:ext cx="704920" cy="904137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8437419" y="299258"/>
            <a:ext cx="344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Senatskanzlei Bremen</a:t>
            </a:r>
          </a:p>
          <a:p>
            <a:pPr algn="r"/>
            <a:r>
              <a:rPr lang="de-DE" dirty="0" smtClean="0"/>
              <a:t>Referat 13/ Abteilung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027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301751"/>
            <a:ext cx="10515600" cy="1105593"/>
          </a:xfrm>
        </p:spPr>
        <p:txBody>
          <a:bodyPr>
            <a:normAutofit/>
          </a:bodyPr>
          <a:lstStyle/>
          <a:p>
            <a:r>
              <a:rPr lang="de-DE" altLang="de-DE" b="1" dirty="0" smtClean="0"/>
              <a:t>Ansprechpersonen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660073"/>
            <a:ext cx="10515600" cy="35168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altLang="de-DE" sz="2000" b="1" dirty="0" smtClean="0"/>
              <a:t>Anja Leibing, Derya Keyßler, </a:t>
            </a:r>
          </a:p>
          <a:p>
            <a:pPr marL="0" indent="0">
              <a:buNone/>
            </a:pPr>
            <a:r>
              <a:rPr lang="de-DE" altLang="de-DE" sz="2000" b="1" dirty="0" smtClean="0"/>
              <a:t>Referatsleitung Gesa Wessolowski-Müller</a:t>
            </a:r>
            <a:endParaRPr lang="de-DE" altLang="de-DE" sz="2000" b="1" dirty="0" smtClean="0"/>
          </a:p>
          <a:p>
            <a:pPr marL="0" indent="0">
              <a:buNone/>
            </a:pPr>
            <a:endParaRPr lang="de-DE" altLang="de-DE" sz="2000" dirty="0" smtClean="0"/>
          </a:p>
          <a:p>
            <a:pPr marL="0" indent="0">
              <a:buNone/>
            </a:pPr>
            <a:r>
              <a:rPr lang="de-DE" altLang="de-DE" sz="2000" dirty="0"/>
              <a:t>Senatskanzlei Bremen</a:t>
            </a:r>
          </a:p>
          <a:p>
            <a:pPr marL="0" indent="0">
              <a:buNone/>
            </a:pPr>
            <a:r>
              <a:rPr lang="de-DE" altLang="de-DE" sz="2000" dirty="0" smtClean="0"/>
              <a:t>Referat 13/ Abteilung 1</a:t>
            </a:r>
            <a:endParaRPr lang="de-DE" altLang="de-DE" sz="2000" dirty="0"/>
          </a:p>
          <a:p>
            <a:pPr marL="0" indent="0">
              <a:buNone/>
            </a:pPr>
            <a:r>
              <a:rPr lang="de-DE" altLang="de-DE" sz="2000" dirty="0"/>
              <a:t>Rathaus, Am Markt 21</a:t>
            </a:r>
          </a:p>
          <a:p>
            <a:pPr marL="0" indent="0">
              <a:buNone/>
            </a:pPr>
            <a:r>
              <a:rPr lang="de-DE" altLang="de-DE" sz="2000" dirty="0"/>
              <a:t>28195 Bremen</a:t>
            </a:r>
          </a:p>
          <a:p>
            <a:pPr marL="0" indent="0">
              <a:buNone/>
            </a:pPr>
            <a:r>
              <a:rPr lang="de-DE" altLang="de-DE" sz="2000" dirty="0"/>
              <a:t>Telefon: </a:t>
            </a:r>
            <a:r>
              <a:rPr lang="de-DE" altLang="de-DE" sz="2000" dirty="0" smtClean="0"/>
              <a:t>0421/361-15 60 7</a:t>
            </a:r>
            <a:endParaRPr lang="de-DE" altLang="de-DE" sz="2000" dirty="0"/>
          </a:p>
          <a:p>
            <a:pPr marL="0" indent="0">
              <a:buNone/>
            </a:pPr>
            <a:r>
              <a:rPr lang="de-DE" altLang="de-DE" sz="2000" dirty="0" smtClean="0"/>
              <a:t>E-Mail</a:t>
            </a:r>
            <a:r>
              <a:rPr lang="de-DE" altLang="de-DE" sz="2000" dirty="0"/>
              <a:t>: </a:t>
            </a:r>
            <a:r>
              <a:rPr lang="de-DE" altLang="de-DE" sz="2000" dirty="0" smtClean="0"/>
              <a:t>buergerbeteiligung@sk.bremen.de</a:t>
            </a:r>
            <a:endParaRPr lang="de-DE" altLang="de-DE" sz="2000" dirty="0"/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AB2-FCF6-4B26-87CC-8DA176A01BE8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10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85" y="218226"/>
            <a:ext cx="704920" cy="904137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8437419" y="299258"/>
            <a:ext cx="344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Senatskanzlei Bremen</a:t>
            </a:r>
          </a:p>
          <a:p>
            <a:pPr algn="r"/>
            <a:r>
              <a:rPr lang="de-DE" dirty="0" smtClean="0"/>
              <a:t>Referat 13/ Abteilung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795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5840"/>
            <a:ext cx="10515600" cy="1105593"/>
          </a:xfrm>
        </p:spPr>
        <p:txBody>
          <a:bodyPr/>
          <a:lstStyle/>
          <a:p>
            <a:r>
              <a:rPr lang="de-DE" dirty="0" smtClean="0"/>
              <a:t>Bürgerbeteiligung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261061"/>
            <a:ext cx="10515600" cy="3915901"/>
          </a:xfrm>
        </p:spPr>
        <p:txBody>
          <a:bodyPr/>
          <a:lstStyle/>
          <a:p>
            <a:pPr marL="0" indent="0">
              <a:buNone/>
            </a:pPr>
            <a:r>
              <a:rPr lang="de-DE" b="1" dirty="0" smtClean="0"/>
              <a:t>Warum?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Belebung und Bereicherung der repräsentativen Demokratie</a:t>
            </a:r>
          </a:p>
          <a:p>
            <a:r>
              <a:rPr lang="de-DE" dirty="0" smtClean="0"/>
              <a:t>Wahrung von Rechten in Verwaltungsverfahren</a:t>
            </a:r>
          </a:p>
          <a:p>
            <a:r>
              <a:rPr lang="de-DE" dirty="0" smtClean="0"/>
              <a:t>Frühzeitige Öffentlichkeitsbeteiligung bei Vorhaben</a:t>
            </a:r>
          </a:p>
          <a:p>
            <a:r>
              <a:rPr lang="de-DE" dirty="0" smtClean="0"/>
              <a:t>…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AB2-FCF6-4B26-87CC-8DA176A01BE8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2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85" y="218226"/>
            <a:ext cx="704920" cy="904137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8437419" y="299258"/>
            <a:ext cx="344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Senatskanzlei Bremen</a:t>
            </a:r>
          </a:p>
          <a:p>
            <a:pPr algn="r"/>
            <a:r>
              <a:rPr lang="de-DE" dirty="0" smtClean="0"/>
              <a:t>Referat 13/ Abteilung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266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5840"/>
            <a:ext cx="10515600" cy="1105593"/>
          </a:xfrm>
        </p:spPr>
        <p:txBody>
          <a:bodyPr/>
          <a:lstStyle/>
          <a:p>
            <a:r>
              <a:rPr lang="de-DE" dirty="0" smtClean="0"/>
              <a:t>Bürgerbeteiligung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261061"/>
            <a:ext cx="10515600" cy="39159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 smtClean="0"/>
              <a:t>Ziele</a:t>
            </a:r>
          </a:p>
          <a:p>
            <a:r>
              <a:rPr lang="de-DE" dirty="0" smtClean="0"/>
              <a:t>Einbinden von Wissen, Belangen und Meinungen der Bürgerinnen und Bürger</a:t>
            </a:r>
          </a:p>
          <a:p>
            <a:r>
              <a:rPr lang="de-DE" dirty="0" smtClean="0"/>
              <a:t>Verbesserung von Planungen</a:t>
            </a:r>
          </a:p>
          <a:p>
            <a:r>
              <a:rPr lang="de-DE" dirty="0" smtClean="0"/>
              <a:t>Erhöhung der Akzeptanz von Projekten, Nachhaltigkeit</a:t>
            </a:r>
          </a:p>
          <a:p>
            <a:r>
              <a:rPr lang="de-DE" dirty="0"/>
              <a:t>Schaffung von mehr </a:t>
            </a:r>
            <a:r>
              <a:rPr lang="de-DE" dirty="0" smtClean="0"/>
              <a:t>Transparenz</a:t>
            </a:r>
            <a:endParaRPr lang="de-DE" dirty="0" smtClean="0"/>
          </a:p>
          <a:p>
            <a:r>
              <a:rPr lang="de-DE" dirty="0" smtClean="0"/>
              <a:t>Öffnung von Politik und Verwaltung für die Bürgerinnen und Bürger, Einbindung in den demokratischen Prozess</a:t>
            </a: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AB2-FCF6-4B26-87CC-8DA176A01BE8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3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85" y="218226"/>
            <a:ext cx="704920" cy="904137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8437419" y="299258"/>
            <a:ext cx="344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Senatskanzlei Bremen</a:t>
            </a:r>
          </a:p>
          <a:p>
            <a:pPr algn="r"/>
            <a:r>
              <a:rPr lang="de-DE" dirty="0" smtClean="0"/>
              <a:t>Referat 13/ </a:t>
            </a:r>
            <a:r>
              <a:rPr lang="de-DE" dirty="0" smtClean="0"/>
              <a:t>Abteilung </a:t>
            </a:r>
            <a:r>
              <a:rPr lang="de-DE" dirty="0" smtClean="0"/>
              <a:t>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847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5840"/>
            <a:ext cx="10515600" cy="1105593"/>
          </a:xfrm>
        </p:spPr>
        <p:txBody>
          <a:bodyPr/>
          <a:lstStyle/>
          <a:p>
            <a:r>
              <a:rPr lang="de-DE" dirty="0" smtClean="0"/>
              <a:t>Bürgerbeteiligung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261061"/>
            <a:ext cx="10515600" cy="39159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f</a:t>
            </a:r>
            <a:r>
              <a:rPr lang="de-DE" b="1" dirty="0" smtClean="0"/>
              <a:t>ormell / informell</a:t>
            </a:r>
          </a:p>
          <a:p>
            <a:r>
              <a:rPr lang="de-DE" dirty="0"/>
              <a:t>Formelle </a:t>
            </a:r>
            <a:r>
              <a:rPr lang="de-DE" dirty="0" smtClean="0"/>
              <a:t>Bürgerbeteiligung: </a:t>
            </a:r>
          </a:p>
          <a:p>
            <a:pPr marL="457200" lvl="1" indent="0">
              <a:buNone/>
            </a:pPr>
            <a:r>
              <a:rPr lang="de-DE" dirty="0" smtClean="0"/>
              <a:t>gesetzlich vorgeschrieben, obligatorisch, verpflichtend</a:t>
            </a:r>
          </a:p>
          <a:p>
            <a:pPr marL="457200" lvl="1" indent="0">
              <a:buNone/>
            </a:pPr>
            <a:r>
              <a:rPr lang="de-DE" dirty="0" smtClean="0"/>
              <a:t>z. B. Bauleitplanung , Raumordnungsverfahren, Genehmigungsverfahren, Landes- </a:t>
            </a:r>
            <a:r>
              <a:rPr lang="de-DE" dirty="0"/>
              <a:t>und </a:t>
            </a:r>
            <a:r>
              <a:rPr lang="de-DE" dirty="0" smtClean="0"/>
              <a:t>Regionalplanung, Umweltverträglichkeitsprüfung</a:t>
            </a:r>
          </a:p>
          <a:p>
            <a:r>
              <a:rPr lang="de-DE" dirty="0" smtClean="0"/>
              <a:t>Informelle Bürgerbeteiligung: </a:t>
            </a:r>
          </a:p>
          <a:p>
            <a:pPr marL="457200" lvl="1" indent="0">
              <a:buNone/>
            </a:pPr>
            <a:r>
              <a:rPr lang="de-DE" dirty="0" smtClean="0"/>
              <a:t>freiwillig, per Selbstverpflichtung, als Projekt, …</a:t>
            </a:r>
          </a:p>
          <a:p>
            <a:pPr marL="457200" lvl="1" indent="0">
              <a:buNone/>
            </a:pPr>
            <a:r>
              <a:rPr lang="de-DE" dirty="0"/>
              <a:t>z</a:t>
            </a:r>
            <a:r>
              <a:rPr lang="de-DE" dirty="0" smtClean="0"/>
              <a:t>. B. Leitbild des Senats zur Bürgerbeteiligung (</a:t>
            </a:r>
            <a:r>
              <a:rPr lang="de-DE" dirty="0"/>
              <a:t>2018) </a:t>
            </a:r>
            <a:r>
              <a:rPr lang="de-DE" dirty="0" smtClean="0"/>
              <a:t>(</a:t>
            </a:r>
            <a:r>
              <a:rPr lang="de-DE" dirty="0" smtClean="0">
                <a:hlinkClick r:id="rId2"/>
              </a:rPr>
              <a:t>https</a:t>
            </a:r>
            <a:r>
              <a:rPr lang="de-DE" dirty="0">
                <a:hlinkClick r:id="rId2"/>
              </a:rPr>
              <a:t>://</a:t>
            </a:r>
            <a:r>
              <a:rPr lang="de-DE" dirty="0" smtClean="0">
                <a:hlinkClick r:id="rId2"/>
              </a:rPr>
              <a:t>www.rathaus.bremen.de/leitbild-buergerbeteiligung-80792</a:t>
            </a:r>
            <a:r>
              <a:rPr lang="de-DE" dirty="0" smtClean="0"/>
              <a:t>) 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AB2-FCF6-4B26-87CC-8DA176A01BE8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4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85" y="218226"/>
            <a:ext cx="704920" cy="904137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8437419" y="299258"/>
            <a:ext cx="344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Senatskanzlei Bremen</a:t>
            </a:r>
          </a:p>
          <a:p>
            <a:pPr algn="r"/>
            <a:r>
              <a:rPr lang="de-DE" dirty="0" smtClean="0"/>
              <a:t>Referat 13/ Abteilung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770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1349" y="1720018"/>
            <a:ext cx="9963303" cy="427147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5840"/>
            <a:ext cx="10515600" cy="1105593"/>
          </a:xfrm>
        </p:spPr>
        <p:txBody>
          <a:bodyPr/>
          <a:lstStyle/>
          <a:p>
            <a:r>
              <a:rPr lang="de-DE" dirty="0" smtClean="0"/>
              <a:t>Bürgerbeteiligung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AB2-FCF6-4B26-87CC-8DA176A01BE8}" type="datetime1">
              <a:rPr lang="de-DE" smtClean="0"/>
              <a:t>02.11.2023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261061"/>
            <a:ext cx="10515600" cy="4209408"/>
          </a:xfrm>
        </p:spPr>
        <p:txBody>
          <a:bodyPr/>
          <a:lstStyle/>
          <a:p>
            <a:pPr marL="0" indent="0">
              <a:buNone/>
            </a:pPr>
            <a:r>
              <a:rPr lang="de-DE" b="1" dirty="0" smtClean="0"/>
              <a:t>Stufen der Beteiligung</a:t>
            </a:r>
            <a:endParaRPr lang="de-DE" b="1" dirty="0" smtClean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5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85" y="218226"/>
            <a:ext cx="704920" cy="904137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8437419" y="299258"/>
            <a:ext cx="344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Senatskanzlei Bremen</a:t>
            </a:r>
          </a:p>
          <a:p>
            <a:pPr algn="r"/>
            <a:r>
              <a:rPr lang="de-DE" dirty="0" smtClean="0"/>
              <a:t>Referat 13/ Abteilung 1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8437419" y="6069874"/>
            <a:ext cx="34497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Wright 2011 (nach Hart 1992, </a:t>
            </a:r>
            <a:r>
              <a:rPr lang="de-DE" sz="1400" dirty="0" err="1"/>
              <a:t>Gernert</a:t>
            </a:r>
            <a:r>
              <a:rPr lang="de-DE" sz="1400" dirty="0"/>
              <a:t> 1993</a:t>
            </a:r>
            <a:r>
              <a:rPr lang="de-DE" sz="1400" dirty="0" smtClean="0"/>
              <a:t>)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32717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5840"/>
            <a:ext cx="10515600" cy="1105593"/>
          </a:xfrm>
        </p:spPr>
        <p:txBody>
          <a:bodyPr/>
          <a:lstStyle/>
          <a:p>
            <a:r>
              <a:rPr lang="de-DE" dirty="0" smtClean="0"/>
              <a:t>Bürgerbeteiligung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261061"/>
            <a:ext cx="10515600" cy="39159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 smtClean="0"/>
              <a:t>Beiräte</a:t>
            </a:r>
          </a:p>
          <a:p>
            <a:r>
              <a:rPr lang="de-DE" dirty="0" smtClean="0"/>
              <a:t>Etablierte Form/Methode der Bürgerbeteiligung in Bremen</a:t>
            </a:r>
          </a:p>
          <a:p>
            <a:r>
              <a:rPr lang="de-DE" dirty="0"/>
              <a:t>s</a:t>
            </a:r>
            <a:r>
              <a:rPr lang="de-DE" dirty="0" smtClean="0"/>
              <a:t>eit 1946</a:t>
            </a:r>
          </a:p>
          <a:p>
            <a:r>
              <a:rPr lang="de-DE" dirty="0"/>
              <a:t>i</a:t>
            </a:r>
            <a:r>
              <a:rPr lang="de-DE" dirty="0" smtClean="0"/>
              <a:t>n allen Stadtteilen</a:t>
            </a:r>
          </a:p>
          <a:p>
            <a:r>
              <a:rPr lang="de-DE" dirty="0"/>
              <a:t>g</a:t>
            </a:r>
            <a:r>
              <a:rPr lang="de-DE" dirty="0" smtClean="0"/>
              <a:t>em. </a:t>
            </a:r>
            <a:r>
              <a:rPr lang="de-DE" dirty="0" err="1" smtClean="0"/>
              <a:t>Beiräteortsgesetz</a:t>
            </a:r>
            <a:r>
              <a:rPr lang="de-DE" dirty="0" smtClean="0"/>
              <a:t>: </a:t>
            </a:r>
          </a:p>
          <a:p>
            <a:pPr lvl="1"/>
            <a:r>
              <a:rPr lang="de-DE" dirty="0" smtClean="0"/>
              <a:t>Bürgerbeteiligung fördern</a:t>
            </a:r>
          </a:p>
          <a:p>
            <a:pPr lvl="1"/>
            <a:r>
              <a:rPr lang="de-DE" dirty="0" smtClean="0"/>
              <a:t>Träger öffentlicher Belange</a:t>
            </a:r>
          </a:p>
          <a:p>
            <a:pPr lvl="1"/>
            <a:r>
              <a:rPr lang="de-DE" dirty="0" smtClean="0"/>
              <a:t>…</a:t>
            </a:r>
          </a:p>
          <a:p>
            <a:r>
              <a:rPr lang="de-DE" dirty="0"/>
              <a:t>a</a:t>
            </a:r>
            <a:r>
              <a:rPr lang="de-DE" dirty="0" smtClean="0"/>
              <a:t>ngebunden an SK </a:t>
            </a:r>
            <a:r>
              <a:rPr lang="de-DE" dirty="0" err="1" smtClean="0"/>
              <a:t>Ref</a:t>
            </a:r>
            <a:r>
              <a:rPr lang="de-DE" dirty="0" smtClean="0"/>
              <a:t>. 14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AB2-FCF6-4B26-87CC-8DA176A01BE8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6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85" y="218226"/>
            <a:ext cx="704920" cy="904137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8437419" y="299258"/>
            <a:ext cx="344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Senatskanzlei Bremen</a:t>
            </a:r>
          </a:p>
          <a:p>
            <a:pPr algn="r"/>
            <a:r>
              <a:rPr lang="de-DE" dirty="0" smtClean="0"/>
              <a:t>Referat 13/ Abteilung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965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5840"/>
            <a:ext cx="10515600" cy="1105593"/>
          </a:xfrm>
        </p:spPr>
        <p:txBody>
          <a:bodyPr/>
          <a:lstStyle/>
          <a:p>
            <a:r>
              <a:rPr lang="de-DE" dirty="0" smtClean="0"/>
              <a:t>Bürgerbeteiligung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261061"/>
            <a:ext cx="10515600" cy="3915901"/>
          </a:xfrm>
        </p:spPr>
        <p:txBody>
          <a:bodyPr/>
          <a:lstStyle/>
          <a:p>
            <a:pPr marL="0" indent="0">
              <a:buNone/>
            </a:pPr>
            <a:r>
              <a:rPr lang="de-DE" b="1" dirty="0" smtClean="0"/>
              <a:t>Koordinierungsstelle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/>
              <a:t>s</a:t>
            </a:r>
            <a:r>
              <a:rPr lang="de-DE" dirty="0" smtClean="0"/>
              <a:t>eit 12/2020</a:t>
            </a:r>
          </a:p>
          <a:p>
            <a:r>
              <a:rPr lang="de-DE" dirty="0" smtClean="0"/>
              <a:t>Koordinierung der Bürgerbeteiligung in Bremen</a:t>
            </a:r>
          </a:p>
          <a:p>
            <a:r>
              <a:rPr lang="de-DE" dirty="0" smtClean="0"/>
              <a:t>Kontaktstelle für Institutionen</a:t>
            </a:r>
          </a:p>
          <a:p>
            <a:r>
              <a:rPr lang="de-DE" dirty="0" smtClean="0"/>
              <a:t>Führen der Vorhabenliste für Bremen</a:t>
            </a:r>
          </a:p>
          <a:p>
            <a:r>
              <a:rPr lang="de-DE" dirty="0" smtClean="0"/>
              <a:t>Organisation und Durchführung von Programmen und Projekten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AB2-FCF6-4B26-87CC-8DA176A01BE8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7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85" y="218226"/>
            <a:ext cx="704920" cy="904137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8437419" y="299258"/>
            <a:ext cx="344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Senatskanzlei Bremen</a:t>
            </a:r>
          </a:p>
          <a:p>
            <a:pPr algn="r"/>
            <a:r>
              <a:rPr lang="de-DE" dirty="0" smtClean="0"/>
              <a:t>Referat 13/ Abteilung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565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5840"/>
            <a:ext cx="10515600" cy="1105593"/>
          </a:xfrm>
        </p:spPr>
        <p:txBody>
          <a:bodyPr/>
          <a:lstStyle/>
          <a:p>
            <a:r>
              <a:rPr lang="de-DE" dirty="0" smtClean="0"/>
              <a:t>Bürgerbeteiligung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261061"/>
            <a:ext cx="10515600" cy="3915901"/>
          </a:xfrm>
        </p:spPr>
        <p:txBody>
          <a:bodyPr/>
          <a:lstStyle/>
          <a:p>
            <a:pPr marL="0" indent="0">
              <a:buNone/>
            </a:pPr>
            <a:r>
              <a:rPr lang="de-DE" b="1" dirty="0" smtClean="0"/>
              <a:t>Programme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 smtClean="0"/>
              <a:t>Zielgruppengespräche</a:t>
            </a:r>
          </a:p>
          <a:p>
            <a:r>
              <a:rPr lang="de-DE" dirty="0" err="1" smtClean="0"/>
              <a:t>Bürger:innen-Versammlungen</a:t>
            </a:r>
            <a:endParaRPr lang="de-DE" dirty="0" smtClean="0"/>
          </a:p>
          <a:p>
            <a:r>
              <a:rPr lang="de-DE" dirty="0" smtClean="0"/>
              <a:t>Digitale Sprechstunden</a:t>
            </a:r>
          </a:p>
          <a:p>
            <a:r>
              <a:rPr lang="de-DE" dirty="0" smtClean="0"/>
              <a:t>…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AB2-FCF6-4B26-87CC-8DA176A01BE8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8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85" y="218226"/>
            <a:ext cx="704920" cy="904137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8437419" y="299258"/>
            <a:ext cx="344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Senatskanzlei Bremen</a:t>
            </a:r>
          </a:p>
          <a:p>
            <a:pPr algn="r"/>
            <a:r>
              <a:rPr lang="de-DE" dirty="0" smtClean="0"/>
              <a:t>Referat 13/ </a:t>
            </a:r>
            <a:r>
              <a:rPr lang="de-DE" dirty="0" smtClean="0"/>
              <a:t>Abteilung </a:t>
            </a:r>
            <a:r>
              <a:rPr lang="de-DE" dirty="0" smtClean="0"/>
              <a:t>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90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5840"/>
            <a:ext cx="10515600" cy="1105593"/>
          </a:xfrm>
        </p:spPr>
        <p:txBody>
          <a:bodyPr/>
          <a:lstStyle/>
          <a:p>
            <a:r>
              <a:rPr lang="de-DE" dirty="0" smtClean="0"/>
              <a:t>Bürgerbeteiligung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261061"/>
            <a:ext cx="10515600" cy="3915901"/>
          </a:xfrm>
        </p:spPr>
        <p:txBody>
          <a:bodyPr/>
          <a:lstStyle/>
          <a:p>
            <a:pPr marL="0" indent="0">
              <a:buNone/>
            </a:pPr>
            <a:r>
              <a:rPr lang="de-DE" b="1" dirty="0" smtClean="0"/>
              <a:t>Projekte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 smtClean="0"/>
              <a:t>Austausche auf bundes- und internationaler Ebene</a:t>
            </a:r>
          </a:p>
          <a:p>
            <a:r>
              <a:rPr lang="de-DE" dirty="0" smtClean="0"/>
              <a:t>Erprobung neuer Formate und Methoden</a:t>
            </a:r>
          </a:p>
          <a:p>
            <a:pPr lvl="1"/>
            <a:r>
              <a:rPr lang="de-DE" dirty="0" smtClean="0"/>
              <a:t>z. B. Bürgerforum „Meine </a:t>
            </a:r>
            <a:r>
              <a:rPr lang="de-DE" dirty="0"/>
              <a:t>Mitte“ (</a:t>
            </a:r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www.rathaus.bremen.de/buerger-innen-foren-113130</a:t>
            </a:r>
            <a:r>
              <a:rPr lang="de-DE" dirty="0" smtClean="0"/>
              <a:t>) </a:t>
            </a:r>
            <a:endParaRPr lang="de-DE" dirty="0" smtClean="0"/>
          </a:p>
          <a:p>
            <a:r>
              <a:rPr lang="de-DE" dirty="0" smtClean="0"/>
              <a:t>…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AB2-FCF6-4B26-87CC-8DA176A01BE8}" type="datetime1">
              <a:rPr lang="de-DE" smtClean="0"/>
              <a:t>02.11.2023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3E9E-1C7D-4DC2-A823-9C19A5417375}" type="slidenum">
              <a:rPr lang="de-DE" smtClean="0"/>
              <a:t>9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85" y="218226"/>
            <a:ext cx="704920" cy="904137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8437419" y="299258"/>
            <a:ext cx="344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Senatskanzlei Bremen</a:t>
            </a:r>
          </a:p>
          <a:p>
            <a:pPr algn="r"/>
            <a:r>
              <a:rPr lang="de-DE" dirty="0" smtClean="0"/>
              <a:t>Referat 13/ </a:t>
            </a:r>
            <a:r>
              <a:rPr lang="de-DE" dirty="0" smtClean="0"/>
              <a:t>Abteilung </a:t>
            </a:r>
            <a:r>
              <a:rPr lang="de-DE" dirty="0" smtClean="0"/>
              <a:t>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485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2" id="{B46B1329-ED26-41B2-AC88-E525697117CF}" vid="{11D6B036-9F9E-497A-B4A1-7D66CE990E1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SK_Powerpointvorlage2021</Template>
  <TotalTime>0</TotalTime>
  <Words>362</Words>
  <Application>Microsoft Office PowerPoint</Application>
  <PresentationFormat>Breitbild</PresentationFormat>
  <Paragraphs>110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</vt:lpstr>
      <vt:lpstr>Koordinierungsstelle für Bürgerbeteiligung</vt:lpstr>
      <vt:lpstr>Bürgerbeteiligung</vt:lpstr>
      <vt:lpstr>Bürgerbeteiligung</vt:lpstr>
      <vt:lpstr>Bürgerbeteiligung</vt:lpstr>
      <vt:lpstr>Bürgerbeteiligung</vt:lpstr>
      <vt:lpstr>Bürgerbeteiligung</vt:lpstr>
      <vt:lpstr>Bürgerbeteiligung</vt:lpstr>
      <vt:lpstr>Bürgerbeteiligung</vt:lpstr>
      <vt:lpstr>Bürgerbeteiligung</vt:lpstr>
      <vt:lpstr>Ansprechpersonen</vt:lpstr>
    </vt:vector>
  </TitlesOfParts>
  <Company>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Koordinierungsstelle für Bürgerbeteiligung</dc:title>
  <dc:creator>Leibing, Anja (Senatskanzlei)</dc:creator>
  <cp:lastModifiedBy>Leibing, Anja (Senatskanzlei)</cp:lastModifiedBy>
  <cp:revision>15</cp:revision>
  <dcterms:created xsi:type="dcterms:W3CDTF">2023-11-02T11:54:34Z</dcterms:created>
  <dcterms:modified xsi:type="dcterms:W3CDTF">2023-11-02T13:22:22Z</dcterms:modified>
</cp:coreProperties>
</file>