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6" r:id="rId4"/>
    <p:sldId id="265" r:id="rId5"/>
    <p:sldId id="267" r:id="rId6"/>
    <p:sldId id="268" r:id="rId7"/>
    <p:sldId id="269" r:id="rId8"/>
    <p:sldId id="270" r:id="rId9"/>
    <p:sldId id="271" r:id="rId10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160"/>
    <a:srgbClr val="898F9D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napToGrid="0" showGuides="1">
      <p:cViewPr varScale="1">
        <p:scale>
          <a:sx n="113" d="100"/>
          <a:sy n="113" d="100"/>
        </p:scale>
        <p:origin x="456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1057-1739-4294-9E72-2075DB33DA0A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A7893-F409-418B-9504-5369D1289D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727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4939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2106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691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434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495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7883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2513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5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7893-F409-418B-9504-5369D1289D1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896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7050" y="725435"/>
            <a:ext cx="9871453" cy="6132565"/>
          </a:xfrm>
          <a:prstGeom prst="rect">
            <a:avLst/>
          </a:prstGeom>
        </p:spPr>
      </p:pic>
      <p:sp>
        <p:nvSpPr>
          <p:cNvPr id="14" name="Titel 3"/>
          <p:cNvSpPr>
            <a:spLocks noGrp="1"/>
          </p:cNvSpPr>
          <p:nvPr>
            <p:ph type="ctrTitle"/>
          </p:nvPr>
        </p:nvSpPr>
        <p:spPr>
          <a:xfrm>
            <a:off x="3263901" y="2581360"/>
            <a:ext cx="8582841" cy="360000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6" name="Untertitel 4"/>
          <p:cNvSpPr>
            <a:spLocks noGrp="1"/>
          </p:cNvSpPr>
          <p:nvPr>
            <p:ph type="subTitle" idx="1"/>
          </p:nvPr>
        </p:nvSpPr>
        <p:spPr>
          <a:xfrm>
            <a:off x="3263902" y="2941360"/>
            <a:ext cx="8582841" cy="360000"/>
          </a:xfrm>
        </p:spPr>
        <p:txBody>
          <a:bodyPr>
            <a:normAutofit lnSpcReduction="10000"/>
          </a:bodyPr>
          <a:lstStyle>
            <a:lvl1pPr>
              <a:defRPr sz="1800">
                <a:latin typeface="+mj-lt"/>
              </a:defRPr>
            </a:lvl1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18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3276932" y="4158729"/>
            <a:ext cx="8569808" cy="36000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263902" y="4518733"/>
            <a:ext cx="8583084" cy="298803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de-DE" dirty="0"/>
              <a:t> Funktion</a:t>
            </a:r>
          </a:p>
        </p:txBody>
      </p:sp>
    </p:spTree>
    <p:extLst>
      <p:ext uri="{BB962C8B-B14F-4D97-AF65-F5344CB8AC3E}">
        <p14:creationId xmlns:p14="http://schemas.microsoft.com/office/powerpoint/2010/main" val="1660870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7629" y="2379061"/>
            <a:ext cx="10826171" cy="379790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r>
              <a:rPr lang="de-DE" dirty="0"/>
              <a:t>. Maecenas </a:t>
            </a:r>
            <a:br>
              <a:rPr lang="de-DE" dirty="0"/>
            </a:br>
            <a:r>
              <a:rPr lang="de-DE" dirty="0" err="1"/>
              <a:t>porttitor</a:t>
            </a:r>
            <a:r>
              <a:rPr lang="de-DE" dirty="0"/>
              <a:t> </a:t>
            </a:r>
            <a:r>
              <a:rPr lang="de-DE" dirty="0" err="1"/>
              <a:t>congue</a:t>
            </a:r>
            <a:r>
              <a:rPr lang="de-DE" dirty="0"/>
              <a:t> </a:t>
            </a:r>
            <a:r>
              <a:rPr lang="de-DE" dirty="0" err="1"/>
              <a:t>massa</a:t>
            </a:r>
            <a:r>
              <a:rPr lang="de-DE" dirty="0"/>
              <a:t>. </a:t>
            </a:r>
            <a:r>
              <a:rPr lang="de-DE" dirty="0" err="1"/>
              <a:t>Fusce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, magna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pulvinar</a:t>
            </a:r>
            <a:r>
              <a:rPr lang="de-DE" dirty="0"/>
              <a:t> </a:t>
            </a:r>
            <a:r>
              <a:rPr lang="de-DE" dirty="0" err="1"/>
              <a:t>ultricies</a:t>
            </a:r>
            <a:r>
              <a:rPr lang="de-DE" dirty="0"/>
              <a:t>, </a:t>
            </a:r>
            <a:r>
              <a:rPr lang="de-DE" dirty="0" err="1"/>
              <a:t>purus</a:t>
            </a:r>
            <a:r>
              <a:rPr lang="de-DE" dirty="0"/>
              <a:t> </a:t>
            </a:r>
            <a:r>
              <a:rPr lang="de-DE" dirty="0" err="1"/>
              <a:t>lectus</a:t>
            </a:r>
            <a:r>
              <a:rPr lang="de-DE" dirty="0"/>
              <a:t> </a:t>
            </a:r>
            <a:r>
              <a:rPr lang="de-DE" dirty="0" err="1"/>
              <a:t>malesuada</a:t>
            </a:r>
            <a:r>
              <a:rPr lang="de-DE" dirty="0"/>
              <a:t> </a:t>
            </a:r>
            <a:r>
              <a:rPr lang="de-DE" dirty="0" err="1"/>
              <a:t>libero</a:t>
            </a:r>
            <a:r>
              <a:rPr lang="de-DE" dirty="0"/>
              <a:t>,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commodo magna </a:t>
            </a:r>
            <a:r>
              <a:rPr lang="de-DE" dirty="0" err="1"/>
              <a:t>eros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</a:t>
            </a:r>
            <a:r>
              <a:rPr lang="de-DE" dirty="0" err="1"/>
              <a:t>urna</a:t>
            </a:r>
            <a:r>
              <a:rPr lang="de-DE" dirty="0"/>
              <a:t>.</a:t>
            </a:r>
            <a:endParaRPr lang="de-DE" sz="2000" dirty="0">
              <a:solidFill>
                <a:srgbClr val="0231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27632" y="800788"/>
            <a:ext cx="10826169" cy="3600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Überschrift mit Blindtext.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…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 hasCustomPrompt="1"/>
          </p:nvPr>
        </p:nvSpPr>
        <p:spPr>
          <a:xfrm>
            <a:off x="527631" y="1270000"/>
            <a:ext cx="10826168" cy="360000"/>
          </a:xfrm>
        </p:spPr>
        <p:txBody>
          <a:bodyPr>
            <a:normAutofit/>
          </a:bodyPr>
          <a:lstStyle>
            <a:lvl1pPr>
              <a:defRPr sz="1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err="1"/>
              <a:t>Bore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</a:t>
            </a:r>
            <a:r>
              <a:rPr lang="de-DE" dirty="0" err="1"/>
              <a:t>estiusc</a:t>
            </a:r>
            <a:r>
              <a:rPr lang="de-DE" dirty="0"/>
              <a:t> </a:t>
            </a:r>
            <a:r>
              <a:rPr lang="de-DE" dirty="0" err="1"/>
              <a:t>itacuunt</a:t>
            </a:r>
            <a:r>
              <a:rPr lang="de-DE" dirty="0"/>
              <a:t>. </a:t>
            </a:r>
            <a:r>
              <a:rPr lang="de-DE" dirty="0" err="1"/>
              <a:t>Natio</a:t>
            </a:r>
            <a:r>
              <a:rPr lang="de-DE" dirty="0"/>
              <a:t> </a:t>
            </a:r>
            <a:r>
              <a:rPr lang="de-DE" dirty="0" err="1"/>
              <a:t>magnis</a:t>
            </a:r>
            <a:r>
              <a:rPr lang="de-DE" dirty="0"/>
              <a:t> cum.</a:t>
            </a:r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5A46F5E-372F-41EC-9FAC-A5513A4C001D}" type="datetime1">
              <a:rPr lang="de-DE" smtClean="0"/>
              <a:t>20.05.2026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>
          <a:xfrm>
            <a:off x="8610602" y="6356353"/>
            <a:ext cx="2740377" cy="365125"/>
          </a:xfrm>
        </p:spPr>
        <p:txBody>
          <a:bodyPr/>
          <a:lstStyle/>
          <a:p>
            <a:pPr lvl="3"/>
            <a:fld id="{3A45FEED-2BCD-43F3-A680-C48A009E525D}" type="slidenum">
              <a:rPr lang="de-DE" smtClean="0"/>
              <a:pPr lvl="3"/>
              <a:t>‹Nr.›</a:t>
            </a:fld>
            <a:endParaRPr lang="de-DE" dirty="0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1305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20800" y="1270003"/>
            <a:ext cx="10160000" cy="33866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Überschrift mit Blindtext.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…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1310219" y="2481266"/>
            <a:ext cx="10147300" cy="358933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320800" y="1735668"/>
            <a:ext cx="10160000" cy="32173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err="1"/>
              <a:t>Bore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</a:t>
            </a:r>
            <a:r>
              <a:rPr lang="de-DE" dirty="0" err="1"/>
              <a:t>estiusc</a:t>
            </a:r>
            <a:r>
              <a:rPr lang="de-DE" dirty="0"/>
              <a:t> </a:t>
            </a:r>
            <a:r>
              <a:rPr lang="de-DE" dirty="0" err="1"/>
              <a:t>itacuunt</a:t>
            </a:r>
            <a:r>
              <a:rPr lang="de-DE" dirty="0"/>
              <a:t>. </a:t>
            </a:r>
            <a:r>
              <a:rPr lang="de-DE" dirty="0" err="1"/>
              <a:t>Natio</a:t>
            </a:r>
            <a:r>
              <a:rPr lang="de-DE" dirty="0"/>
              <a:t> </a:t>
            </a:r>
            <a:r>
              <a:rPr lang="de-DE" dirty="0" err="1"/>
              <a:t>magnis</a:t>
            </a:r>
            <a:r>
              <a:rPr lang="de-DE" dirty="0"/>
              <a:t> cum.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5504F8C-CDEC-49E5-8D9F-833DAB85C2B6}" type="datetime1">
              <a:rPr lang="de-DE" smtClean="0"/>
              <a:t>20.05.2026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lvl="3"/>
            <a:fld id="{F847190B-B126-4CC2-9E35-6EB8D6459BD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307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965203"/>
            <a:ext cx="10515600" cy="423333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 lvl="0"/>
            <a:r>
              <a:rPr lang="de-DE" dirty="0"/>
              <a:t>Überschrift mit Blindtext.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…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1852" y="2125663"/>
            <a:ext cx="10615083" cy="4021137"/>
          </a:xfrm>
        </p:spPr>
        <p:txBody>
          <a:bodyPr/>
          <a:lstStyle>
            <a:lvl1pPr>
              <a:defRPr lang="de-DE" sz="1800">
                <a:effectLst/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r>
              <a:rPr lang="de-DE" dirty="0"/>
              <a:t>. Maecenas </a:t>
            </a:r>
            <a:br>
              <a:rPr lang="de-DE" dirty="0"/>
            </a:br>
            <a:r>
              <a:rPr lang="de-DE" dirty="0" err="1"/>
              <a:t>porttitor</a:t>
            </a:r>
            <a:r>
              <a:rPr lang="de-DE" dirty="0"/>
              <a:t> </a:t>
            </a:r>
            <a:r>
              <a:rPr lang="de-DE" dirty="0" err="1"/>
              <a:t>congue</a:t>
            </a:r>
            <a:r>
              <a:rPr lang="de-DE" dirty="0"/>
              <a:t> </a:t>
            </a:r>
            <a:r>
              <a:rPr lang="de-DE" dirty="0" err="1"/>
              <a:t>massa</a:t>
            </a:r>
            <a:r>
              <a:rPr lang="de-DE" dirty="0"/>
              <a:t>. </a:t>
            </a:r>
            <a:r>
              <a:rPr lang="de-DE" dirty="0" err="1"/>
              <a:t>Fusce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, magna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pulvinar</a:t>
            </a:r>
            <a:r>
              <a:rPr lang="de-DE" dirty="0"/>
              <a:t> </a:t>
            </a:r>
            <a:r>
              <a:rPr lang="de-DE" dirty="0" err="1"/>
              <a:t>ultricies</a:t>
            </a:r>
            <a:r>
              <a:rPr lang="de-DE" dirty="0"/>
              <a:t>, </a:t>
            </a:r>
            <a:r>
              <a:rPr lang="de-DE" dirty="0" err="1"/>
              <a:t>purus</a:t>
            </a:r>
            <a:r>
              <a:rPr lang="de-DE" dirty="0"/>
              <a:t> </a:t>
            </a:r>
            <a:r>
              <a:rPr lang="de-DE" dirty="0" err="1"/>
              <a:t>lectus</a:t>
            </a:r>
            <a:r>
              <a:rPr lang="de-DE" dirty="0"/>
              <a:t> </a:t>
            </a:r>
            <a:r>
              <a:rPr lang="de-DE" dirty="0" err="1"/>
              <a:t>malesuada</a:t>
            </a:r>
            <a:r>
              <a:rPr lang="de-DE" dirty="0"/>
              <a:t> </a:t>
            </a:r>
            <a:r>
              <a:rPr lang="de-DE" dirty="0" err="1"/>
              <a:t>libero</a:t>
            </a:r>
            <a:r>
              <a:rPr lang="de-DE" dirty="0"/>
              <a:t>,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commodo magna </a:t>
            </a:r>
            <a:r>
              <a:rPr lang="de-DE" dirty="0" err="1"/>
              <a:t>eros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</a:t>
            </a:r>
            <a:r>
              <a:rPr lang="de-DE" dirty="0" err="1"/>
              <a:t>urna</a:t>
            </a:r>
            <a:r>
              <a:rPr lang="de-DE" dirty="0"/>
              <a:t>.</a:t>
            </a:r>
            <a:endParaRPr lang="de-DE" sz="2000" dirty="0">
              <a:solidFill>
                <a:srgbClr val="0231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000" dirty="0">
              <a:solidFill>
                <a:srgbClr val="0231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BCA0C2-FF8E-48E5-8573-9AEF52E99CFF}" type="datetime1">
              <a:rPr lang="de-DE" smtClean="0"/>
              <a:t>20.05.2026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lvl="3"/>
            <a:fld id="{F847190B-B126-4CC2-9E35-6EB8D6459BD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831851" y="1531939"/>
            <a:ext cx="10515600" cy="384175"/>
          </a:xfr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err="1"/>
              <a:t>Bore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</a:t>
            </a:r>
            <a:r>
              <a:rPr lang="de-DE" dirty="0" err="1"/>
              <a:t>estiusc</a:t>
            </a:r>
            <a:r>
              <a:rPr lang="de-DE" dirty="0"/>
              <a:t> </a:t>
            </a:r>
            <a:r>
              <a:rPr lang="de-DE" dirty="0" err="1"/>
              <a:t>itacuunt</a:t>
            </a:r>
            <a:r>
              <a:rPr lang="de-DE" dirty="0"/>
              <a:t>. </a:t>
            </a:r>
            <a:r>
              <a:rPr lang="de-DE" dirty="0" err="1"/>
              <a:t>Natio</a:t>
            </a:r>
            <a:r>
              <a:rPr lang="de-DE" dirty="0"/>
              <a:t> </a:t>
            </a:r>
            <a:r>
              <a:rPr lang="de-DE" dirty="0" err="1"/>
              <a:t>magnis</a:t>
            </a:r>
            <a:r>
              <a:rPr lang="de-DE" dirty="0"/>
              <a:t> cum.</a:t>
            </a:r>
          </a:p>
        </p:txBody>
      </p:sp>
    </p:spTree>
    <p:extLst>
      <p:ext uri="{BB962C8B-B14F-4D97-AF65-F5344CB8AC3E}">
        <p14:creationId xmlns:p14="http://schemas.microsoft.com/office/powerpoint/2010/main" val="50235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006603"/>
            <a:ext cx="6172200" cy="41655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06600"/>
            <a:ext cx="3932237" cy="4165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r>
              <a:rPr lang="de-DE" dirty="0"/>
              <a:t>. Maecenas </a:t>
            </a:r>
            <a:br>
              <a:rPr lang="de-DE" dirty="0"/>
            </a:br>
            <a:r>
              <a:rPr lang="de-DE" dirty="0" err="1"/>
              <a:t>porttitor</a:t>
            </a:r>
            <a:r>
              <a:rPr lang="de-DE" dirty="0"/>
              <a:t> </a:t>
            </a:r>
            <a:r>
              <a:rPr lang="de-DE" dirty="0" err="1"/>
              <a:t>congue</a:t>
            </a:r>
            <a:r>
              <a:rPr lang="de-DE" dirty="0"/>
              <a:t> </a:t>
            </a:r>
            <a:r>
              <a:rPr lang="de-DE" dirty="0" err="1"/>
              <a:t>massa</a:t>
            </a:r>
            <a:r>
              <a:rPr lang="de-DE" dirty="0"/>
              <a:t>. </a:t>
            </a:r>
            <a:r>
              <a:rPr lang="de-DE" dirty="0" err="1"/>
              <a:t>Fusce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, magna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pulvinar</a:t>
            </a:r>
            <a:r>
              <a:rPr lang="de-DE" dirty="0"/>
              <a:t> </a:t>
            </a:r>
            <a:r>
              <a:rPr lang="de-DE" dirty="0" err="1"/>
              <a:t>ultricies</a:t>
            </a:r>
            <a:r>
              <a:rPr lang="de-DE" dirty="0"/>
              <a:t>, </a:t>
            </a:r>
            <a:r>
              <a:rPr lang="de-DE" dirty="0" err="1"/>
              <a:t>purus</a:t>
            </a:r>
            <a:r>
              <a:rPr lang="de-DE" dirty="0"/>
              <a:t> </a:t>
            </a:r>
            <a:r>
              <a:rPr lang="de-DE" dirty="0" err="1"/>
              <a:t>lectus</a:t>
            </a:r>
            <a:r>
              <a:rPr lang="de-DE" dirty="0"/>
              <a:t> </a:t>
            </a:r>
            <a:r>
              <a:rPr lang="de-DE" dirty="0" err="1"/>
              <a:t>malesuada</a:t>
            </a:r>
            <a:r>
              <a:rPr lang="de-DE" dirty="0"/>
              <a:t> </a:t>
            </a:r>
            <a:r>
              <a:rPr lang="de-DE" dirty="0" err="1"/>
              <a:t>libero</a:t>
            </a:r>
            <a:r>
              <a:rPr lang="de-DE" dirty="0"/>
              <a:t>,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commodo magna </a:t>
            </a:r>
            <a:r>
              <a:rPr lang="de-DE" dirty="0" err="1"/>
              <a:t>eros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</a:t>
            </a:r>
            <a:r>
              <a:rPr lang="de-DE" dirty="0" err="1"/>
              <a:t>urna</a:t>
            </a:r>
            <a:r>
              <a:rPr lang="de-DE" dirty="0"/>
              <a:t>.</a:t>
            </a:r>
            <a:endParaRPr lang="de-DE" sz="2000" dirty="0">
              <a:solidFill>
                <a:srgbClr val="0231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905936"/>
            <a:ext cx="10515600" cy="338667"/>
          </a:xfrm>
        </p:spPr>
        <p:txBody>
          <a:bodyPr/>
          <a:lstStyle/>
          <a:p>
            <a:pPr lvl="0"/>
            <a:r>
              <a:rPr lang="de-DE" dirty="0"/>
              <a:t>Überschrift mit Blindtext.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/>
              <a:t> …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46708A-7FD9-436E-9D6A-CF8811C36E19}" type="datetime1">
              <a:rPr lang="de-DE" smtClean="0"/>
              <a:t>20.05.2026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lvl="3"/>
            <a:fld id="{F847190B-B126-4CC2-9E35-6EB8D6459BD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838201" y="1428751"/>
            <a:ext cx="10509251" cy="332316"/>
          </a:xfr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err="1"/>
              <a:t>Bore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</a:t>
            </a:r>
            <a:r>
              <a:rPr lang="de-DE" dirty="0" err="1"/>
              <a:t>estiusc</a:t>
            </a:r>
            <a:r>
              <a:rPr lang="de-DE" dirty="0"/>
              <a:t> </a:t>
            </a:r>
            <a:r>
              <a:rPr lang="de-DE" dirty="0" err="1"/>
              <a:t>itacuunt</a:t>
            </a:r>
            <a:r>
              <a:rPr lang="de-DE" dirty="0"/>
              <a:t>. </a:t>
            </a:r>
            <a:r>
              <a:rPr lang="de-DE" dirty="0" err="1"/>
              <a:t>Natio</a:t>
            </a:r>
            <a:r>
              <a:rPr lang="de-DE" dirty="0"/>
              <a:t> </a:t>
            </a:r>
            <a:r>
              <a:rPr lang="de-DE" dirty="0" err="1"/>
              <a:t>magnis</a:t>
            </a:r>
            <a:r>
              <a:rPr lang="de-DE" dirty="0"/>
              <a:t> cum.</a:t>
            </a:r>
          </a:p>
        </p:txBody>
      </p:sp>
    </p:spTree>
    <p:extLst>
      <p:ext uri="{BB962C8B-B14F-4D97-AF65-F5344CB8AC3E}">
        <p14:creationId xmlns:p14="http://schemas.microsoft.com/office/powerpoint/2010/main" val="253870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r>
              <a:rPr lang="de-DE" dirty="0"/>
              <a:t>. Maecenas </a:t>
            </a:r>
            <a:br>
              <a:rPr lang="de-DE" dirty="0"/>
            </a:br>
            <a:r>
              <a:rPr lang="de-DE" dirty="0" err="1"/>
              <a:t>porttitor</a:t>
            </a:r>
            <a:r>
              <a:rPr lang="de-DE" dirty="0"/>
              <a:t> </a:t>
            </a:r>
            <a:r>
              <a:rPr lang="de-DE" dirty="0" err="1"/>
              <a:t>congue</a:t>
            </a:r>
            <a:r>
              <a:rPr lang="de-DE" dirty="0"/>
              <a:t> </a:t>
            </a:r>
            <a:r>
              <a:rPr lang="de-DE" dirty="0" err="1"/>
              <a:t>massa</a:t>
            </a:r>
            <a:r>
              <a:rPr lang="de-DE" dirty="0"/>
              <a:t>. </a:t>
            </a:r>
            <a:r>
              <a:rPr lang="de-DE" dirty="0" err="1"/>
              <a:t>Fusce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, magna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pulvinar</a:t>
            </a:r>
            <a:r>
              <a:rPr lang="de-DE" dirty="0"/>
              <a:t> </a:t>
            </a:r>
            <a:r>
              <a:rPr lang="de-DE" dirty="0" err="1"/>
              <a:t>ultricies</a:t>
            </a:r>
            <a:r>
              <a:rPr lang="de-DE" dirty="0"/>
              <a:t>, </a:t>
            </a:r>
            <a:r>
              <a:rPr lang="de-DE" dirty="0" err="1"/>
              <a:t>purus</a:t>
            </a:r>
            <a:r>
              <a:rPr lang="de-DE" dirty="0"/>
              <a:t> </a:t>
            </a:r>
            <a:r>
              <a:rPr lang="de-DE" dirty="0" err="1"/>
              <a:t>lectus</a:t>
            </a:r>
            <a:r>
              <a:rPr lang="de-DE" dirty="0"/>
              <a:t> </a:t>
            </a:r>
            <a:r>
              <a:rPr lang="de-DE" dirty="0" err="1"/>
              <a:t>malesuada</a:t>
            </a:r>
            <a:r>
              <a:rPr lang="de-DE" dirty="0"/>
              <a:t> </a:t>
            </a:r>
            <a:r>
              <a:rPr lang="de-DE" dirty="0" err="1"/>
              <a:t>libero</a:t>
            </a:r>
            <a:r>
              <a:rPr lang="de-DE" dirty="0"/>
              <a:t>,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commodo magna </a:t>
            </a:r>
            <a:r>
              <a:rPr lang="de-DE" dirty="0" err="1"/>
              <a:t>eros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</a:t>
            </a:r>
            <a:r>
              <a:rPr lang="de-DE" dirty="0" err="1"/>
              <a:t>urna</a:t>
            </a:r>
            <a:r>
              <a:rPr lang="de-DE" dirty="0"/>
              <a:t>.</a:t>
            </a:r>
            <a:endParaRPr lang="de-DE" sz="2000" dirty="0">
              <a:solidFill>
                <a:srgbClr val="0231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r>
              <a:rPr lang="de-DE" dirty="0"/>
              <a:t>. Maecenas </a:t>
            </a:r>
            <a:br>
              <a:rPr lang="de-DE" dirty="0"/>
            </a:br>
            <a:r>
              <a:rPr lang="de-DE" dirty="0" err="1"/>
              <a:t>porttitor</a:t>
            </a:r>
            <a:r>
              <a:rPr lang="de-DE" dirty="0"/>
              <a:t> </a:t>
            </a:r>
            <a:r>
              <a:rPr lang="de-DE" dirty="0" err="1"/>
              <a:t>congue</a:t>
            </a:r>
            <a:r>
              <a:rPr lang="de-DE" dirty="0"/>
              <a:t> </a:t>
            </a:r>
            <a:r>
              <a:rPr lang="de-DE" dirty="0" err="1"/>
              <a:t>massa</a:t>
            </a:r>
            <a:r>
              <a:rPr lang="de-DE" dirty="0"/>
              <a:t>. </a:t>
            </a:r>
            <a:r>
              <a:rPr lang="de-DE" dirty="0" err="1"/>
              <a:t>Fusce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, magna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pulvinar</a:t>
            </a:r>
            <a:r>
              <a:rPr lang="de-DE" dirty="0"/>
              <a:t> </a:t>
            </a:r>
            <a:r>
              <a:rPr lang="de-DE" dirty="0" err="1"/>
              <a:t>ultricies</a:t>
            </a:r>
            <a:r>
              <a:rPr lang="de-DE" dirty="0"/>
              <a:t>, </a:t>
            </a:r>
            <a:r>
              <a:rPr lang="de-DE" dirty="0" err="1"/>
              <a:t>purus</a:t>
            </a:r>
            <a:r>
              <a:rPr lang="de-DE" dirty="0"/>
              <a:t> </a:t>
            </a:r>
            <a:r>
              <a:rPr lang="de-DE" dirty="0" err="1"/>
              <a:t>lectus</a:t>
            </a:r>
            <a:r>
              <a:rPr lang="de-DE" dirty="0"/>
              <a:t> </a:t>
            </a:r>
            <a:r>
              <a:rPr lang="de-DE" dirty="0" err="1"/>
              <a:t>malesuada</a:t>
            </a:r>
            <a:r>
              <a:rPr lang="de-DE" dirty="0"/>
              <a:t> </a:t>
            </a:r>
            <a:r>
              <a:rPr lang="de-DE" dirty="0" err="1"/>
              <a:t>libero</a:t>
            </a:r>
            <a:r>
              <a:rPr lang="de-DE" dirty="0"/>
              <a:t>,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commodo magna </a:t>
            </a:r>
            <a:r>
              <a:rPr lang="de-DE" dirty="0" err="1"/>
              <a:t>eros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</a:t>
            </a:r>
            <a:r>
              <a:rPr lang="de-DE" dirty="0" err="1"/>
              <a:t>urna</a:t>
            </a:r>
            <a:r>
              <a:rPr lang="de-DE" dirty="0"/>
              <a:t>.</a:t>
            </a:r>
            <a:endParaRPr lang="de-DE" sz="2000" dirty="0">
              <a:solidFill>
                <a:srgbClr val="0231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US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4541-E051-4C8D-BED8-FA9F91751F24}" type="datetime1">
              <a:rPr lang="de-DE" smtClean="0"/>
              <a:t>20.05.2026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3"/>
            <a:fld id="{F847190B-B126-4CC2-9E35-6EB8D6459BD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905936"/>
            <a:ext cx="10515600" cy="338667"/>
          </a:xfrm>
        </p:spPr>
        <p:txBody>
          <a:bodyPr/>
          <a:lstStyle/>
          <a:p>
            <a:pPr lvl="0"/>
            <a:r>
              <a:rPr lang="de-DE" dirty="0"/>
              <a:t>Überschrift mit Blindtext.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/>
              <a:t> …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389066"/>
            <a:ext cx="10515600" cy="346075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err="1"/>
              <a:t>Bore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</a:t>
            </a:r>
            <a:r>
              <a:rPr lang="de-DE" dirty="0" err="1"/>
              <a:t>estiusc</a:t>
            </a:r>
            <a:r>
              <a:rPr lang="de-DE" dirty="0"/>
              <a:t> </a:t>
            </a:r>
            <a:r>
              <a:rPr lang="de-DE" dirty="0" err="1"/>
              <a:t>itacuunt</a:t>
            </a:r>
            <a:r>
              <a:rPr lang="de-DE" dirty="0"/>
              <a:t>. </a:t>
            </a:r>
            <a:r>
              <a:rPr lang="de-DE" dirty="0" err="1"/>
              <a:t>Natio</a:t>
            </a:r>
            <a:r>
              <a:rPr lang="de-DE" dirty="0"/>
              <a:t> </a:t>
            </a:r>
            <a:r>
              <a:rPr lang="de-DE" dirty="0" err="1"/>
              <a:t>magnis</a:t>
            </a:r>
            <a:r>
              <a:rPr lang="de-DE" dirty="0"/>
              <a:t> cum</a:t>
            </a:r>
          </a:p>
        </p:txBody>
      </p:sp>
    </p:spTree>
    <p:extLst>
      <p:ext uri="{BB962C8B-B14F-4D97-AF65-F5344CB8AC3E}">
        <p14:creationId xmlns:p14="http://schemas.microsoft.com/office/powerpoint/2010/main" val="489361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05F-1A22-4CF5-981F-01CA846E1B66}" type="datetime1">
              <a:rPr lang="de-DE" smtClean="0"/>
              <a:t>20.05.2026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3"/>
            <a:fld id="{F847190B-B126-4CC2-9E35-6EB8D6459BD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40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48381" y="490905"/>
            <a:ext cx="9495238" cy="5876190"/>
          </a:xfrm>
          <a:prstGeom prst="rect">
            <a:avLst/>
          </a:prstGeom>
        </p:spPr>
      </p:pic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540002" y="3810000"/>
            <a:ext cx="4459111" cy="355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Vielen Dank für Ihr Interesse!</a:t>
            </a:r>
          </a:p>
        </p:txBody>
      </p:sp>
    </p:spTree>
    <p:extLst>
      <p:ext uri="{BB962C8B-B14F-4D97-AF65-F5344CB8AC3E}">
        <p14:creationId xmlns:p14="http://schemas.microsoft.com/office/powerpoint/2010/main" val="156871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0952" y="308484"/>
            <a:ext cx="7562848" cy="379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 der Präsentation</a:t>
            </a:r>
            <a:br>
              <a:rPr lang="de-DE" dirty="0"/>
            </a:br>
            <a:r>
              <a:rPr lang="de-DE" dirty="0"/>
              <a:t>Untertitel der Präsentation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67BC803E-C082-490D-AC7F-C4EA6A91E218}" type="datetime1">
              <a:rPr lang="de-DE" smtClean="0"/>
              <a:t>20.05.2026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3424" y="6356354"/>
            <a:ext cx="2740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4pPr>
              <a:defRPr sz="900">
                <a:solidFill>
                  <a:schemeClr val="accent3"/>
                </a:solidFill>
              </a:defRPr>
            </a:lvl4pPr>
          </a:lstStyle>
          <a:p>
            <a:pPr lvl="3"/>
            <a:fld id="{F847190B-B126-4CC2-9E35-6EB8D6459BDB}" type="slidenum">
              <a:rPr lang="de-DE" smtClean="0"/>
              <a:pPr lvl="3"/>
              <a:t>‹Nr.›</a:t>
            </a:fld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0" y="0"/>
            <a:ext cx="2250442" cy="51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1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63" r:id="rId4"/>
    <p:sldLayoutId id="2147483669" r:id="rId5"/>
    <p:sldLayoutId id="2147483664" r:id="rId6"/>
    <p:sldLayoutId id="2147483666" r:id="rId7"/>
    <p:sldLayoutId id="2147483667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Ernaehrungswende.im.Quartier@vhs-bremen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76932" y="2443991"/>
            <a:ext cx="8569810" cy="497369"/>
          </a:xfrm>
        </p:spPr>
        <p:txBody>
          <a:bodyPr/>
          <a:lstStyle/>
          <a:p>
            <a:r>
              <a:rPr lang="de-DE" sz="2400" dirty="0"/>
              <a:t>Modellprojekt Stadtteil-Koordinierungs- und Netzwerkstelle „Ernährungswende im Quartier“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76932" y="3121360"/>
            <a:ext cx="8582841" cy="360000"/>
          </a:xfrm>
        </p:spPr>
        <p:txBody>
          <a:bodyPr>
            <a:normAutofit/>
          </a:bodyPr>
          <a:lstStyle/>
          <a:p>
            <a:r>
              <a:rPr lang="de-DE" dirty="0"/>
              <a:t>Bremer vhs – Regionalstelle West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E16F6E1-B290-427F-8A19-5959911FD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4089" y="0"/>
            <a:ext cx="1399712" cy="83982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ACC48AB-67D1-41C9-8DB3-27F66A108F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066" y="0"/>
            <a:ext cx="3057701" cy="88202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22F5058-A53E-4BCC-97FD-EF535F3237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  <p:sp>
        <p:nvSpPr>
          <p:cNvPr id="9" name="Textplatzhalter 8">
            <a:extLst>
              <a:ext uri="{FF2B5EF4-FFF2-40B4-BE49-F238E27FC236}">
                <a16:creationId xmlns:a16="http://schemas.microsoft.com/office/drawing/2014/main" id="{AC4EC3EF-DBAF-4749-AB74-6C0A2F40A3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64361" y="4018179"/>
            <a:ext cx="8569808" cy="10011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de-DE" sz="6800" b="0" i="0" u="none" strike="noStrike" baseline="0" dirty="0">
                <a:solidFill>
                  <a:srgbClr val="0231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20.05.2026</a:t>
            </a:r>
          </a:p>
          <a:p>
            <a:pPr>
              <a:lnSpc>
                <a:spcPct val="120000"/>
              </a:lnSpc>
            </a:pPr>
            <a:r>
              <a:rPr lang="de-DE" sz="6800" b="0" i="0" u="none" strike="noStrike" baseline="0" dirty="0">
                <a:solidFill>
                  <a:srgbClr val="0231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Gemeinsame Sitzung der Fachausschüsse „Arbeit, Wirtschaft und Soziales“ und „Gesundheit, Sport, Kultur und Senioren“ des Beirates Gröpelingen </a:t>
            </a:r>
            <a:endParaRPr lang="de-DE" sz="6800" dirty="0">
              <a:solidFill>
                <a:srgbClr val="0231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0702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34997" y="2248616"/>
            <a:ext cx="102362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ist Teil 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der Klimaschutzstrategie 2038 der Freien Hansestadt Bremen, konkret der Maßnahme L-KE-175, „Nachhaltige Transformation des Ernährungssystems“ </a:t>
            </a:r>
          </a:p>
          <a:p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trägt zur Umsetzung der Ernährungsstrategie für das Land Bremen bei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l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äuft seit 12/2025 bis 12/2027, gefördert von der Senatorin für Umwelt, Klima und Wissenschaft (SUKW) </a:t>
            </a:r>
          </a:p>
          <a:p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10160000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/>
              <a:t>Dieses Modellvorhaben …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813DEAA3-8C60-4622-8F65-6E352F476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464" y="2922988"/>
            <a:ext cx="4615072" cy="1012024"/>
          </a:xfrm>
          <a:prstGeom prst="rect">
            <a:avLst/>
          </a:prstGeom>
        </p:spPr>
      </p:pic>
      <p:sp>
        <p:nvSpPr>
          <p:cNvPr id="20" name="Fußzeilenplatzhalter 19">
            <a:extLst>
              <a:ext uri="{FF2B5EF4-FFF2-40B4-BE49-F238E27FC236}">
                <a16:creationId xmlns:a16="http://schemas.microsoft.com/office/drawing/2014/main" id="{ECE139EB-DBD8-4FC1-BBA9-D6FCCC3359D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709987CF-B256-417E-B1F3-096D96FFE6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3104" y="3240007"/>
            <a:ext cx="7565792" cy="377985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502517F9-F91C-4246-B1F5-DD13A50C63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2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34997" y="2248616"/>
            <a:ext cx="102362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den Aufbau einer dauerhaften Koordinierungs- und Netzwerkstelle für den Stadtteil Gröpelingen 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die Umsetzung sichtbarer praxisnaher Ernährungsprojekte auf Quartiers- und Stadtteilebene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die Verstetigung erfolgreicher Ansätze</a:t>
            </a:r>
          </a:p>
          <a:p>
            <a:pPr marL="457200" indent="-457200">
              <a:buFont typeface="+mj-lt"/>
              <a:buAutoNum type="arabicPeriod"/>
            </a:pP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die Skalierbarkeit und Übertragbarkeit auf andere Stadtteile 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10160000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/>
              <a:t>Es besteht aus vier Handlungsfeldern: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D71EB9-89D6-4344-A4B9-7DBC5ED224A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E544DF3-A71D-4C66-A39A-A272DB953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092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34997" y="2248616"/>
            <a:ext cx="102362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den 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Stadtteil Gröpelingen als Modellquartier zu etablieren - hin zu einer klimafreundlichen, gesunden und sozial gerechteren Ernährung auf Basis der Empfehlungen der DGE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d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ie Leitlinien der Ernährungsstrategie für das Land Bremen (zurzeit in Entwicklung) im Alltagsleben der Stadtteilbewohner*innen unter Ber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ücksichtigung ihrer Lebenslagen erproben, sichtbar machen und dauerhaft verankern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bereits b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estehende lokale Strukturen, Initiativen und Netzwerke zu stärken und miteinander zu verzahnen, Ressourcen zu bündeln und Synergieeffekte zu erzeugen</a:t>
            </a:r>
          </a:p>
          <a:p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10160000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/>
              <a:t>Ziel ist es, …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D71EB9-89D6-4344-A4B9-7DBC5ED224A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FC85CA50-C3F4-4C6E-8463-10D321374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91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34997" y="2485685"/>
            <a:ext cx="102362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Einrichtung einer Koordinierungsstelle als Anlaufstelle für die Umsetzung von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Veranstaltungen, den Austausch und die Zusammenarbeit sowie zur Vermittlung der Leitlinien der Ernährungsstrategie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Aufbau einer Datenbank oder Anschluss an bestehende Plattformen mit allen relevanten Akteur*innen, Projekten und Ressourcen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Regelmäßige Netzwerktreffen, ggf. mit gemeinsam beschlossenen Themenschwerpunkten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Entwicklung und Pflege eines Jahresaktionsplans „Gesunde und nachhaltige Ernährung in Gröpelingen“ mit gemeinsam geplanten Veranstaltungen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Unterstützung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der Angebote – welche werden bereits gut angenommen und können vielleicht noch sichtbarer gemacht werden? Welche Bedarfe gibt es noch?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Öffentlichkeitsarbeit (z.B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. Newsletter für den Stadtteil o.Ä.)</a:t>
            </a:r>
            <a:b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de-DE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8873074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/>
              <a:t>1. Aufbau einer dauerhaften Stadtteil – Koordinierungs- und Netzwerkstelle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D71EB9-89D6-4344-A4B9-7DBC5ED224A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E544DF3-A71D-4C66-A39A-A272DB953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51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34997" y="2485685"/>
            <a:ext cx="10236200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Aufbau von offenen Treffpunkten und Orten der Begegnung zum Kochen und Lernen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egelmäßige Koch- und Mitmachaktionen fü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r Stadtteilbewohner*innen und Communities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Öffentliche Kochevents und andere Aktionen (z.B. beim Oslebshauser Dorffest, Gröpelinger Sommer, Klima- und Umweltaktionstag usw.)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Lokale Ernährungsbildung in Bildungseinrichtungen (z.B. Familienbildungsangebote in Zusammenarbeit mit den GeFaS und der StaBi, Organisation Ernährungsführerschein in GSen, spezielle Angebote für Jugendliche in Zusammenarbeit mit Freizis)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Kooperationen mit dem lokalen Einzelhandel, lokaler Gastronomie, Tafeln und SoLaWi-Gruppen (z.B. Gemüseabos, </a:t>
            </a:r>
            <a:r>
              <a:rPr lang="de-DE" sz="1600" dirty="0" err="1">
                <a:latin typeface="Arial" panose="020B0604020202020204" pitchFamily="34" charset="0"/>
                <a:ea typeface="Times New Roman" panose="02020603050405020304" pitchFamily="18" charset="0"/>
              </a:rPr>
              <a:t>Foodsharing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b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de-DE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8830742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>
                <a:latin typeface="Arial" panose="020B0604020202020204" pitchFamily="34" charset="0"/>
                <a:ea typeface="Calibri" panose="020F0502020204030204" pitchFamily="34" charset="0"/>
              </a:rPr>
              <a:t>2. Umsetzung sichtbarer praxisnaher Ernährungsprojekte</a:t>
            </a:r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 im Stadtteil</a:t>
            </a: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D71EB9-89D6-4344-A4B9-7DBC5ED224A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E544DF3-A71D-4C66-A39A-A272DB953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762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56156" y="1988917"/>
            <a:ext cx="10236200" cy="792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DE" sz="1600" dirty="0">
                <a:latin typeface="Arial" panose="020B0604020202020204" pitchFamily="34" charset="0"/>
                <a:ea typeface="Calibri" panose="020F0502020204030204" pitchFamily="34" charset="0"/>
              </a:rPr>
              <a:t>Fortführung der Finanzierung über die Projektlaufzeit hinaus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Aufbau eines Multiplikat</a:t>
            </a:r>
            <a:r>
              <a:rPr lang="de-DE" sz="1600" dirty="0">
                <a:latin typeface="Arial" panose="020B0604020202020204" pitchFamily="34" charset="0"/>
                <a:ea typeface="Calibri" panose="020F0502020204030204" pitchFamily="34" charset="0"/>
              </a:rPr>
              <a:t>or*innen-Netzwerks</a:t>
            </a:r>
            <a:endParaRPr lang="de-DE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8830742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>
                <a:latin typeface="Arial" panose="020B0604020202020204" pitchFamily="34" charset="0"/>
                <a:ea typeface="Calibri" panose="020F0502020204030204" pitchFamily="34" charset="0"/>
              </a:rPr>
              <a:t>3. Verstetigung erfolgreicher Ansätze</a:t>
            </a: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D71EB9-89D6-4344-A4B9-7DBC5ED224A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E544DF3-A71D-4C66-A39A-A272DB953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  <p:sp>
        <p:nvSpPr>
          <p:cNvPr id="6" name="Textplatzhalter 2">
            <a:extLst>
              <a:ext uri="{FF2B5EF4-FFF2-40B4-BE49-F238E27FC236}">
                <a16:creationId xmlns:a16="http://schemas.microsoft.com/office/drawing/2014/main" id="{757318B2-F76E-4458-8A08-28A2D24CAFA5}"/>
              </a:ext>
            </a:extLst>
          </p:cNvPr>
          <p:cNvSpPr txBox="1">
            <a:spLocks/>
          </p:cNvSpPr>
          <p:nvPr/>
        </p:nvSpPr>
        <p:spPr>
          <a:xfrm>
            <a:off x="651926" y="3662350"/>
            <a:ext cx="8830742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>
                <a:latin typeface="Arial" panose="020B0604020202020204" pitchFamily="34" charset="0"/>
                <a:ea typeface="Calibri" panose="020F0502020204030204" pitchFamily="34" charset="0"/>
              </a:rPr>
              <a:t>4. Skalierbarkeit und Übertragbarkeit auf andere Stadtteile</a:t>
            </a:r>
            <a:endParaRPr lang="de-D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9699731-29CD-42FD-8DBB-EBB5F7577238}"/>
              </a:ext>
            </a:extLst>
          </p:cNvPr>
          <p:cNvSpPr txBox="1"/>
          <p:nvPr/>
        </p:nvSpPr>
        <p:spPr>
          <a:xfrm>
            <a:off x="656156" y="4262734"/>
            <a:ext cx="102362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DE" sz="1600" dirty="0">
                <a:latin typeface="Arial" panose="020B0604020202020204" pitchFamily="34" charset="0"/>
                <a:ea typeface="Calibri" panose="020F0502020204030204" pitchFamily="34" charset="0"/>
              </a:rPr>
              <a:t>Erstellung eines Praxisleitfadens „Ernährungswende im Quartier“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Schulungen für Multiplikat</a:t>
            </a:r>
            <a:r>
              <a:rPr lang="de-DE" sz="1600" dirty="0">
                <a:latin typeface="Arial" panose="020B0604020202020204" pitchFamily="34" charset="0"/>
                <a:ea typeface="Calibri" panose="020F0502020204030204" pitchFamily="34" charset="0"/>
              </a:rPr>
              <a:t>or*innen aus anderen Quartieren und Stadtteilen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Mitwirken </a:t>
            </a:r>
            <a:r>
              <a:rPr lang="de-DE" sz="1600" dirty="0">
                <a:latin typeface="Arial" panose="020B0604020202020204" pitchFamily="34" charset="0"/>
                <a:ea typeface="Calibri" panose="020F0502020204030204" pitchFamily="34" charset="0"/>
              </a:rPr>
              <a:t>an der Durchführung von „Wandernden Kochaktionen“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Durchführung eines stadtweiten Transferkongresses im Bamberger Haus (Best Practice Beispiele, Erfahrungsaustausch</a:t>
            </a:r>
            <a:r>
              <a:rPr lang="de-DE" sz="16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Vernetzung)</a:t>
            </a:r>
            <a:endParaRPr lang="de-DE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736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34997" y="2248616"/>
            <a:ext cx="102362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Was ist Ihr Interesse oder Handlungsfeld, wenn es um das Thema „Gesunde Ernährung“ im Stadtteil Gröpelingen geht?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Welche Angebote halten Sie bereits vor, welche Zielgruppen erreichen Sie? Welche Bedarfe sehen Sie?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Welche Bedarfe haben Sie als Akteur*in im Stadtteil? Welche Ressourcen bringen Sie mit? Welche Bedarfe haben Sie?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endParaRPr lang="de-DE" sz="20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Nennen Sie bitte zwei bis drei Themenschwerpunkte, die Sie hier gerne setzen würden (z.B. Rettung von Lebensmitteln, Ernährungsbildung,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 Kochevents,…)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10160000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/>
              <a:t>Sie sind herzlich eingeladen, mitzumachen!</a:t>
            </a:r>
          </a:p>
        </p:txBody>
      </p:sp>
      <p:sp>
        <p:nvSpPr>
          <p:cNvPr id="20" name="Fußzeilenplatzhalter 19">
            <a:extLst>
              <a:ext uri="{FF2B5EF4-FFF2-40B4-BE49-F238E27FC236}">
                <a16:creationId xmlns:a16="http://schemas.microsoft.com/office/drawing/2014/main" id="{ECE139EB-DBD8-4FC1-BBA9-D6FCCC3359D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502517F9-F91C-4246-B1F5-DD13A50C6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757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78A13DF-FEBE-4953-ACA8-43D49F9D91BF}"/>
              </a:ext>
            </a:extLst>
          </p:cNvPr>
          <p:cNvSpPr txBox="1"/>
          <p:nvPr/>
        </p:nvSpPr>
        <p:spPr>
          <a:xfrm>
            <a:off x="634997" y="2248616"/>
            <a:ext cx="10236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Mittwoch, 16.09., 18.11.2026, jeweils um 09.30 Uhr in der vhs West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12BF9EE-D336-48D2-A5E7-232C65813BE7}"/>
              </a:ext>
            </a:extLst>
          </p:cNvPr>
          <p:cNvSpPr txBox="1">
            <a:spLocks/>
          </p:cNvSpPr>
          <p:nvPr/>
        </p:nvSpPr>
        <p:spPr>
          <a:xfrm>
            <a:off x="651926" y="1388533"/>
            <a:ext cx="10160000" cy="338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600" dirty="0"/>
              <a:t>Hoffentlich bis bald – die nächsten Termine für das Netzwerktreffen</a:t>
            </a:r>
          </a:p>
        </p:txBody>
      </p:sp>
      <p:sp>
        <p:nvSpPr>
          <p:cNvPr id="20" name="Fußzeilenplatzhalter 19">
            <a:extLst>
              <a:ext uri="{FF2B5EF4-FFF2-40B4-BE49-F238E27FC236}">
                <a16:creationId xmlns:a16="http://schemas.microsoft.com/office/drawing/2014/main" id="{ECE139EB-DBD8-4FC1-BBA9-D6FCCC3359D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Modellprojekt Stadtteil-Koordinierungs- und Netzwerkstelle „Ernährungswende im Quartier“</a:t>
            </a:r>
            <a:endParaRPr lang="de-DE" dirty="0"/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502517F9-F91C-4246-B1F5-DD13A50C6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478169" cy="914528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1A133BC-C3C4-495E-BD2D-774679704C16}"/>
              </a:ext>
            </a:extLst>
          </p:cNvPr>
          <p:cNvSpPr txBox="1"/>
          <p:nvPr/>
        </p:nvSpPr>
        <p:spPr>
          <a:xfrm>
            <a:off x="634996" y="3733098"/>
            <a:ext cx="10236199" cy="1294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800" dirty="0">
                <a:solidFill>
                  <a:srgbClr val="0231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Kontakt: </a:t>
            </a:r>
            <a:r>
              <a:rPr lang="de-DE" dirty="0">
                <a:solidFill>
                  <a:srgbClr val="0231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Bremer </a:t>
            </a:r>
            <a:r>
              <a:rPr lang="de-DE" dirty="0" err="1">
                <a:solidFill>
                  <a:srgbClr val="0231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vhs</a:t>
            </a:r>
            <a:r>
              <a:rPr lang="de-DE" dirty="0">
                <a:solidFill>
                  <a:srgbClr val="0231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– Regionalstelle West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rgbClr val="0231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Projektleitung: Haleh Soleymani, Projektkoordination: Gizem Dindar 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rgbClr val="0231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E-Mail </a:t>
            </a:r>
            <a:r>
              <a:rPr lang="de-DE" sz="1800" dirty="0">
                <a:solidFill>
                  <a:srgbClr val="0231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/>
              </a:rPr>
              <a:t>Ernaehrungswende.im.Quartier@vhs-bremen.de</a:t>
            </a:r>
            <a:r>
              <a:rPr lang="de-DE" sz="1800" dirty="0">
                <a:solidFill>
                  <a:srgbClr val="0231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Telefon 0421/361-1309</a:t>
            </a:r>
            <a:endParaRPr lang="de-DE" sz="1800" dirty="0">
              <a:solidFill>
                <a:srgbClr val="0231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103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VHS">
      <a:dk1>
        <a:srgbClr val="02316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01FFB391-181C-4658-BB23-ED618604995D}" vid="{9F92037B-6A86-4703-9498-20B172DAB01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733</Words>
  <Application>Microsoft Office PowerPoint</Application>
  <PresentationFormat>Breitbild</PresentationFormat>
  <Paragraphs>89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Symbol</vt:lpstr>
      <vt:lpstr>Office</vt:lpstr>
      <vt:lpstr>Modellprojekt Stadtteil-Koordinierungs- und Netzwerkstelle „Ernährungswende im Quartier“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Proske, Matthias</dc:creator>
  <cp:lastModifiedBy>Soleymani, Haleh</cp:lastModifiedBy>
  <cp:revision>49</cp:revision>
  <cp:lastPrinted>2026-02-17T14:59:43Z</cp:lastPrinted>
  <dcterms:created xsi:type="dcterms:W3CDTF">2020-05-13T11:18:13Z</dcterms:created>
  <dcterms:modified xsi:type="dcterms:W3CDTF">2026-05-20T15:27:39Z</dcterms:modified>
</cp:coreProperties>
</file>