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1"/>
    <p:sldMasterId id="2147483782" r:id="rId2"/>
  </p:sldMasterIdLst>
  <p:notesMasterIdLst>
    <p:notesMasterId r:id="rId11"/>
  </p:notesMasterIdLst>
  <p:handoutMasterIdLst>
    <p:handoutMasterId r:id="rId12"/>
  </p:handoutMasterIdLst>
  <p:sldIdLst>
    <p:sldId id="456" r:id="rId3"/>
    <p:sldId id="465" r:id="rId4"/>
    <p:sldId id="488" r:id="rId5"/>
    <p:sldId id="508" r:id="rId6"/>
    <p:sldId id="490" r:id="rId7"/>
    <p:sldId id="509" r:id="rId8"/>
    <p:sldId id="491" r:id="rId9"/>
    <p:sldId id="506" r:id="rId10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B7504AF7-1D50-44B7-B261-03134F6775F3}">
          <p14:sldIdLst>
            <p14:sldId id="456"/>
            <p14:sldId id="465"/>
          </p14:sldIdLst>
        </p14:section>
        <p14:section name="Betreuungssituation" id="{2000AE1B-C4C4-4658-B0C0-F2858F662755}">
          <p14:sldIdLst>
            <p14:sldId id="488"/>
          </p14:sldIdLst>
        </p14:section>
        <p14:section name="Platzentveränderungen" id="{05B475E0-02D2-44AD-8D15-B2165D2BEEE2}">
          <p14:sldIdLst>
            <p14:sldId id="508"/>
          </p14:sldIdLst>
        </p14:section>
        <p14:section name="Versorgungsquoten" id="{93F6CA53-6FDF-4D33-88A7-8B6BF70CCFBA}">
          <p14:sldIdLst>
            <p14:sldId id="490"/>
            <p14:sldId id="509"/>
            <p14:sldId id="491"/>
            <p14:sldId id="5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lincsoy, Aygün (Bildung)" initials="KA(" lastIdx="4" clrIdx="0">
    <p:extLst>
      <p:ext uri="{19B8F6BF-5375-455C-9EA6-DF929625EA0E}">
        <p15:presenceInfo xmlns:p15="http://schemas.microsoft.com/office/powerpoint/2012/main" userId="S-1-5-21-3170351226-4160641934-2211447670-144604" providerId="AD"/>
      </p:ext>
    </p:extLst>
  </p:cmAuthor>
  <p:cmAuthor id="2" name="Rexin, Nele Johanna (Bildung)" initials="RNJ(" lastIdx="5" clrIdx="1">
    <p:extLst>
      <p:ext uri="{19B8F6BF-5375-455C-9EA6-DF929625EA0E}">
        <p15:presenceInfo xmlns:p15="http://schemas.microsoft.com/office/powerpoint/2012/main" userId="S-1-5-21-3170351226-4160641934-2211447670-160346" providerId="AD"/>
      </p:ext>
    </p:extLst>
  </p:cmAuthor>
  <p:cmAuthor id="3" name="Rum, Jessica (Bildung)" initials="RJ(" lastIdx="1" clrIdx="2">
    <p:extLst>
      <p:ext uri="{19B8F6BF-5375-455C-9EA6-DF929625EA0E}">
        <p15:presenceInfo xmlns:p15="http://schemas.microsoft.com/office/powerpoint/2012/main" userId="S-1-5-21-3170351226-4160641934-2211447670-1607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0F7"/>
    <a:srgbClr val="4D545D"/>
    <a:srgbClr val="C9F1C7"/>
    <a:srgbClr val="D4F8D7"/>
    <a:srgbClr val="BDF5C2"/>
    <a:srgbClr val="C5D8FF"/>
    <a:srgbClr val="8FB4FF"/>
    <a:srgbClr val="6699FF"/>
    <a:srgbClr val="A2E8AF"/>
    <a:srgbClr val="B3F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30" autoAdjust="0"/>
    <p:restoredTop sz="96663" autoAdjust="0"/>
  </p:normalViewPr>
  <p:slideViewPr>
    <p:cSldViewPr>
      <p:cViewPr varScale="1">
        <p:scale>
          <a:sx n="81" d="100"/>
          <a:sy n="81" d="100"/>
        </p:scale>
        <p:origin x="9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5162B-8B9E-403C-A862-DE0E3BCA4947}" type="datetimeFigureOut">
              <a:rPr lang="de-DE" smtClean="0"/>
              <a:t>30.06.2025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22295-A096-4CE0-B453-50BC02C0E2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2063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8576ED-DEB2-4699-BF36-E5657198F555}" type="datetimeFigureOut">
              <a:rPr lang="de-DE"/>
              <a:pPr>
                <a:defRPr/>
              </a:pPr>
              <a:t>30.06.2025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de-DE" noProof="0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18E71E8-8A9B-4EAB-8E26-FDDF91A731D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9742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6148" name="Datumsplatzhalt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mtClean="0">
                <a:latin typeface="Arial" panose="020B0604020202020204" pitchFamily="34" charset="0"/>
              </a:rPr>
              <a:t>Stand: 23.09.2019</a:t>
            </a:r>
          </a:p>
        </p:txBody>
      </p:sp>
      <p:sp>
        <p:nvSpPr>
          <p:cNvPr id="6149" name="Foliennummernplatzhalt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A5D72E-4034-429A-9FB1-5E10EDCCEDC3}" type="slidenum">
              <a:rPr lang="de-DE" altLang="de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de-DE" altLang="de-DE" smtClean="0">
              <a:latin typeface="Arial" panose="020B0604020202020204" pitchFamily="34" charset="0"/>
            </a:endParaRPr>
          </a:p>
        </p:txBody>
      </p:sp>
      <p:sp>
        <p:nvSpPr>
          <p:cNvPr id="6150" name="Kopfzeilenplatzhalter 6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mtClean="0">
                <a:latin typeface="Arial" panose="020B0604020202020204" pitchFamily="34" charset="0"/>
              </a:rPr>
              <a:t>Die Senatorin für Kinder und Bildung - Beiratssitzung Vegesack 23.09.2019 - 33-13</a:t>
            </a:r>
          </a:p>
        </p:txBody>
      </p:sp>
    </p:spTree>
    <p:extLst>
      <p:ext uri="{BB962C8B-B14F-4D97-AF65-F5344CB8AC3E}">
        <p14:creationId xmlns:p14="http://schemas.microsoft.com/office/powerpoint/2010/main" val="184181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E71E8-8A9B-4EAB-8E26-FDDF91A731D3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7940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  <a:p>
            <a:r>
              <a:rPr lang="de-DE" altLang="de-DE" dirty="0" smtClean="0"/>
              <a:t>Vergleich zum Vorjahr: </a:t>
            </a:r>
          </a:p>
          <a:p>
            <a:r>
              <a:rPr lang="de-DE" altLang="de-DE" dirty="0" smtClean="0"/>
              <a:t>….</a:t>
            </a:r>
          </a:p>
        </p:txBody>
      </p:sp>
      <p:sp>
        <p:nvSpPr>
          <p:cNvPr id="20484" name="Datumsplatzhalt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19.11.2018</a:t>
            </a:r>
          </a:p>
        </p:txBody>
      </p:sp>
      <p:sp>
        <p:nvSpPr>
          <p:cNvPr id="20485" name="Foliennummernplatzhalt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C74B4-4969-43E7-95AE-B978DC96ADB2}" type="slidenum"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altLang="de-DE" sz="1200" b="0" i="0" u="none" strike="noStrike" kern="1200" cap="none" spc="0" normalizeH="0" baseline="-2500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6" name="Kopfzeilenplatzhalter 6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PLANUNGSKONFERENZ Blumenthal KGJ 2019/20</a:t>
            </a:r>
          </a:p>
        </p:txBody>
      </p:sp>
    </p:spTree>
    <p:extLst>
      <p:ext uri="{BB962C8B-B14F-4D97-AF65-F5344CB8AC3E}">
        <p14:creationId xmlns:p14="http://schemas.microsoft.com/office/powerpoint/2010/main" val="1247015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  <a:p>
            <a:r>
              <a:rPr lang="de-DE" altLang="de-DE" dirty="0" smtClean="0"/>
              <a:t>Vergleich zum Vorjahr: </a:t>
            </a:r>
          </a:p>
          <a:p>
            <a:r>
              <a:rPr lang="de-DE" altLang="de-DE" dirty="0" smtClean="0"/>
              <a:t>….</a:t>
            </a:r>
          </a:p>
        </p:txBody>
      </p:sp>
      <p:sp>
        <p:nvSpPr>
          <p:cNvPr id="20484" name="Datumsplatzhalt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19.11.2018</a:t>
            </a:r>
          </a:p>
        </p:txBody>
      </p:sp>
      <p:sp>
        <p:nvSpPr>
          <p:cNvPr id="20485" name="Foliennummernplatzhalt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C74B4-4969-43E7-95AE-B978DC96ADB2}" type="slidenum"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altLang="de-DE" sz="1200" b="0" i="0" u="none" strike="noStrike" kern="1200" cap="none" spc="0" normalizeH="0" baseline="-2500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6" name="Kopfzeilenplatzhalter 6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PLANUNGSKONFERENZ Blumenthal KGJ 2019/20</a:t>
            </a:r>
          </a:p>
        </p:txBody>
      </p:sp>
    </p:spTree>
    <p:extLst>
      <p:ext uri="{BB962C8B-B14F-4D97-AF65-F5344CB8AC3E}">
        <p14:creationId xmlns:p14="http://schemas.microsoft.com/office/powerpoint/2010/main" val="1924524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E71E8-8A9B-4EAB-8E26-FDDF91A731D3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2704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8E71E8-8A9B-4EAB-8E26-FDDF91A731D3}" type="slidenum">
              <a:rPr kumimoji="0" 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82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E71E8-8A9B-4EAB-8E26-FDDF91A731D3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6815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E71E8-8A9B-4EAB-8E26-FDDF91A731D3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692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smtClean="0">
                <a:solidFill>
                  <a:srgbClr val="000000"/>
                </a:solidFill>
              </a:rPr>
              <a:t>Titelmasterformat durch Klicken bearbeiten</a:t>
            </a:r>
            <a:endParaRPr lang="de-DE" altLang="de-DE" dirty="0" smtClean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smtClean="0">
                <a:solidFill>
                  <a:srgbClr val="000000"/>
                </a:solidFill>
              </a:rPr>
              <a:t>Formatvorlage durch Klicken bearbeiten</a:t>
            </a:r>
            <a:endParaRPr lang="de-DE" altLang="de-DE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73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7268-DB7A-47EE-AD7C-8DBE13C57A2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75918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5B237-1A0B-4F02-9379-456DBC8749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9234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528A-9525-491A-9B79-02A4C913BA8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51928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E571-D638-41FB-9160-C6BC7C6E920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253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6601D-EAF3-477A-B563-EE51A85DD2B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61828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 smtClean="0"/>
              <a:t>Titel </a:t>
            </a:r>
            <a:br>
              <a:rPr lang="de-DE" altLang="de-DE" dirty="0" smtClean="0"/>
            </a:br>
            <a:r>
              <a:rPr lang="de-DE" altLang="de-DE" dirty="0" smtClean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74868" y="6453336"/>
            <a:ext cx="379662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892E3-820F-4FC1-BD90-779EE19587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7596336" y="6412880"/>
            <a:ext cx="1386186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</a:rPr>
              <a:t>30.06.2025</a:t>
            </a:r>
            <a:endParaRPr lang="de-D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31879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7268-DB7A-47EE-AD7C-8DBE13C57A2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67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5B237-1A0B-4F02-9379-456DBC8749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313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528A-9525-491A-9B79-02A4C913BA8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04237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E571-D638-41FB-9160-C6BC7C6E920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8018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6601D-EAF3-477A-B563-EE51A85DD2B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8986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smtClean="0">
                <a:solidFill>
                  <a:srgbClr val="000000"/>
                </a:solidFill>
              </a:rPr>
              <a:t>Titelmasterformat durch Klicken bearbeiten</a:t>
            </a:r>
            <a:endParaRPr lang="de-DE" altLang="de-DE" dirty="0" smtClean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smtClean="0">
                <a:solidFill>
                  <a:srgbClr val="000000"/>
                </a:solidFill>
              </a:rPr>
              <a:t>Formatvorlage durch Klicken bearbeiten</a:t>
            </a:r>
            <a:endParaRPr lang="de-DE" altLang="de-DE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40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 smtClean="0"/>
              <a:t>Titel </a:t>
            </a:r>
            <a:br>
              <a:rPr lang="de-DE" altLang="de-DE" dirty="0" smtClean="0"/>
            </a:br>
            <a:r>
              <a:rPr lang="de-DE" altLang="de-DE" dirty="0" smtClean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74868" y="6453336"/>
            <a:ext cx="379662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892E3-820F-4FC1-BD90-779EE19587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7596336" y="6412880"/>
            <a:ext cx="1386186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</a:rPr>
              <a:t>15.05.2025</a:t>
            </a:r>
            <a:endParaRPr lang="de-D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651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 smtClean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9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28B2F8-7C7B-46ED-B6AC-44A019913F8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 </a:t>
            </a:r>
            <a:br>
              <a:rPr lang="de-DE" altLang="de-DE" smtClean="0"/>
            </a:br>
            <a:r>
              <a:rPr lang="de-DE" altLang="de-DE" smtClean="0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4710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 smtClean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9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28B2F8-7C7B-46ED-B6AC-44A019913F8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 </a:t>
            </a:r>
            <a:br>
              <a:rPr lang="de-DE" altLang="de-DE" smtClean="0"/>
            </a:br>
            <a:r>
              <a:rPr lang="de-DE" altLang="de-DE" smtClean="0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31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leitstelle.tagesbetreuung@kinder.bremen.d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essica.rum@kinder.bremen.d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itaportal.bremen.d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agesbetreuung@kinder.bremen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 txBox="1">
            <a:spLocks/>
          </p:cNvSpPr>
          <p:nvPr/>
        </p:nvSpPr>
        <p:spPr bwMode="auto">
          <a:xfrm>
            <a:off x="1187450" y="692150"/>
            <a:ext cx="7489825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3200" baseline="0" dirty="0"/>
              <a:t>Tagesbetreuungsangebote für Kinder </a:t>
            </a:r>
            <a:r>
              <a:rPr lang="de-DE" altLang="de-DE" sz="3200" baseline="0" dirty="0" smtClean="0"/>
              <a:t/>
            </a:r>
            <a:br>
              <a:rPr lang="de-DE" altLang="de-DE" sz="3200" baseline="0" dirty="0" smtClean="0"/>
            </a:br>
            <a:r>
              <a:rPr lang="de-DE" altLang="de-DE" sz="3200" baseline="0" dirty="0" smtClean="0"/>
              <a:t>in </a:t>
            </a:r>
            <a:r>
              <a:rPr lang="de-DE" altLang="de-DE" sz="3200" baseline="0" dirty="0"/>
              <a:t>der Stadtgemeinde Bremen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000" baseline="0" dirty="0">
              <a:solidFill>
                <a:schemeClr val="accent1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3600" b="1" baseline="0" dirty="0" smtClean="0"/>
              <a:t>- Stadtteil Gröpelingen -</a:t>
            </a:r>
            <a:endParaRPr lang="de-DE" altLang="de-DE" sz="3600" b="1" baseline="0" dirty="0"/>
          </a:p>
        </p:txBody>
      </p:sp>
      <p:cxnSp>
        <p:nvCxnSpPr>
          <p:cNvPr id="5123" name="Gerade Verbindung 9"/>
          <p:cNvCxnSpPr>
            <a:cxnSpLocks noChangeShapeType="1"/>
          </p:cNvCxnSpPr>
          <p:nvPr/>
        </p:nvCxnSpPr>
        <p:spPr bwMode="auto">
          <a:xfrm>
            <a:off x="1403350" y="3068638"/>
            <a:ext cx="68405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Untertitel 2"/>
          <p:cNvSpPr txBox="1">
            <a:spLocks/>
          </p:cNvSpPr>
          <p:nvPr/>
        </p:nvSpPr>
        <p:spPr bwMode="auto">
          <a:xfrm>
            <a:off x="1183929" y="3474398"/>
            <a:ext cx="720248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8288" indent="-26828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de-DE" altLang="de-DE" b="1" baseline="0" dirty="0" smtClean="0"/>
              <a:t>Planungskonferenz </a:t>
            </a:r>
            <a:br>
              <a:rPr lang="de-DE" altLang="de-DE" b="1" baseline="0" dirty="0" smtClean="0"/>
            </a:br>
            <a:r>
              <a:rPr lang="de-DE" altLang="de-DE" b="1" baseline="0" dirty="0" smtClean="0"/>
              <a:t>des </a:t>
            </a:r>
            <a:r>
              <a:rPr lang="de-DE" altLang="de-DE" b="1" baseline="0" dirty="0"/>
              <a:t>Statteilbeirates </a:t>
            </a:r>
            <a:r>
              <a:rPr lang="de-DE" altLang="de-DE" b="1" baseline="0" dirty="0" smtClean="0"/>
              <a:t>Gröpelingen</a:t>
            </a:r>
          </a:p>
          <a:p>
            <a:pPr marL="0" indent="0" algn="ctr">
              <a:buNone/>
              <a:defRPr/>
            </a:pPr>
            <a:r>
              <a:rPr lang="de-DE" altLang="de-DE" baseline="0" dirty="0" smtClean="0"/>
              <a:t>Sitzung am 30. Juni 2025</a:t>
            </a:r>
            <a:endParaRPr lang="de-DE" altLang="de-DE" baseline="0" dirty="0"/>
          </a:p>
          <a:p>
            <a:pPr marL="0" indent="0" algn="ctr">
              <a:buNone/>
              <a:defRPr/>
            </a:pPr>
            <a:endParaRPr lang="de-DE" altLang="de-DE" sz="2400" b="1" baseline="0" dirty="0"/>
          </a:p>
          <a:p>
            <a:pPr marL="0" indent="0" algn="ctr">
              <a:buNone/>
              <a:defRPr/>
            </a:pPr>
            <a:r>
              <a:rPr lang="de-DE" altLang="de-DE" sz="2400" baseline="0" dirty="0"/>
              <a:t>Referentin: Jessica Rum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D952B4-4C34-4A6B-AD4E-EB56BA58403F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890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de-DE" sz="2400" dirty="0" smtClean="0">
                <a:solidFill>
                  <a:srgbClr val="000000"/>
                </a:solidFill>
              </a:rPr>
              <a:t>Anmeldesituation und Platzangebot </a:t>
            </a:r>
            <a:br>
              <a:rPr lang="de-DE" sz="2400" dirty="0" smtClean="0">
                <a:solidFill>
                  <a:srgbClr val="000000"/>
                </a:solidFill>
              </a:rPr>
            </a:br>
            <a:r>
              <a:rPr lang="de-DE" sz="2400" dirty="0" smtClean="0">
                <a:solidFill>
                  <a:srgbClr val="000000"/>
                </a:solidFill>
              </a:rPr>
              <a:t>im Kindergartenjahr 2025/26 </a:t>
            </a:r>
            <a:endParaRPr lang="de-DE" sz="1800" dirty="0" smtClean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r>
              <a:rPr lang="de-DE" sz="2400" dirty="0" smtClean="0">
                <a:solidFill>
                  <a:srgbClr val="000000"/>
                </a:solidFill>
              </a:rPr>
              <a:t>2.   Projekte der Kita-Ausbauplanung im Stadtteil </a:t>
            </a:r>
          </a:p>
          <a:p>
            <a:pPr marL="457200" lvl="0" indent="-457200" eaLnBrk="1" hangingPunct="1">
              <a:buAutoNum type="arabicPeriod" startAt="3"/>
            </a:pPr>
            <a:r>
              <a:rPr lang="de-DE" sz="2400" dirty="0" smtClean="0">
                <a:solidFill>
                  <a:srgbClr val="000000"/>
                </a:solidFill>
              </a:rPr>
              <a:t>Entwicklung der Versorgungsquoten </a:t>
            </a:r>
          </a:p>
          <a:p>
            <a:pPr marL="0" lvl="0" indent="0" eaLnBrk="1" hangingPunct="1">
              <a:buNone/>
            </a:pPr>
            <a:r>
              <a:rPr lang="de-DE" sz="2400" dirty="0">
                <a:solidFill>
                  <a:srgbClr val="000000"/>
                </a:solidFill>
              </a:rPr>
              <a:t> </a:t>
            </a:r>
            <a:r>
              <a:rPr lang="de-DE" sz="2400" dirty="0" smtClean="0">
                <a:solidFill>
                  <a:srgbClr val="000000"/>
                </a:solidFill>
              </a:rPr>
              <a:t>     </a:t>
            </a:r>
          </a:p>
          <a:p>
            <a:pPr marL="0" lvl="0" indent="0" eaLnBrk="1" hangingPunct="1">
              <a:buNone/>
            </a:pP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8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432800" y="6453188"/>
            <a:ext cx="593725" cy="261937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C9EB5D-4034-453F-AE6B-BAB7E2CC52A9}" type="slidenum">
              <a:rPr kumimoji="0" lang="de-DE" altLang="de-DE" sz="1100" b="0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altLang="de-DE" sz="1100" b="0" i="0" u="none" strike="noStrike" kern="1200" cap="none" spc="0" normalizeH="0" baseline="0" noProof="0" dirty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feld 5"/>
          <p:cNvSpPr txBox="1">
            <a:spLocks noChangeArrowheads="1"/>
          </p:cNvSpPr>
          <p:nvPr/>
        </p:nvSpPr>
        <p:spPr bwMode="auto">
          <a:xfrm>
            <a:off x="7566278" y="91318"/>
            <a:ext cx="161614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Gröpelingen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2"/>
          <p:cNvSpPr>
            <a:spLocks noGrp="1"/>
          </p:cNvSpPr>
          <p:nvPr>
            <p:ph type="title"/>
          </p:nvPr>
        </p:nvSpPr>
        <p:spPr>
          <a:xfrm>
            <a:off x="469056" y="373886"/>
            <a:ext cx="7300913" cy="12069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altLang="de-DE" sz="2000" dirty="0" smtClean="0"/>
              <a:t>1. Anmeldesituation und Platzangebot zum KGJ 2025/26 </a:t>
            </a:r>
            <a:r>
              <a:rPr lang="de-DE" altLang="de-DE" sz="2500" dirty="0" smtClean="0"/>
              <a:t/>
            </a:r>
            <a:br>
              <a:rPr lang="de-DE" altLang="de-DE" sz="2500" dirty="0" smtClean="0"/>
            </a:br>
            <a:r>
              <a:rPr lang="de-DE" altLang="de-DE" sz="1800" b="0" dirty="0" smtClean="0"/>
              <a:t>Platzangebot in Einrichtungen und Kindertagespflege </a:t>
            </a:r>
            <a:br>
              <a:rPr lang="de-DE" altLang="de-DE" sz="1800" b="0" dirty="0" smtClean="0"/>
            </a:br>
            <a:r>
              <a:rPr lang="de-DE" altLang="de-DE" sz="1800" b="0" dirty="0" smtClean="0"/>
              <a:t>zum Stichtag 1. März 2025</a:t>
            </a:r>
            <a:endParaRPr lang="de-DE" altLang="de-DE" sz="2400" b="0" dirty="0" smtClean="0"/>
          </a:p>
        </p:txBody>
      </p:sp>
      <p:sp>
        <p:nvSpPr>
          <p:cNvPr id="10" name="Textfeld 5"/>
          <p:cNvSpPr txBox="1">
            <a:spLocks noChangeArrowheads="1"/>
          </p:cNvSpPr>
          <p:nvPr/>
        </p:nvSpPr>
        <p:spPr bwMode="auto">
          <a:xfrm>
            <a:off x="7454065" y="96887"/>
            <a:ext cx="16594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Gröpelingen 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3</a:t>
            </a:fld>
            <a:endParaRPr lang="de-DE" alt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455771"/>
              </p:ext>
            </p:extLst>
          </p:nvPr>
        </p:nvGraphicFramePr>
        <p:xfrm>
          <a:off x="467544" y="2132856"/>
          <a:ext cx="8146519" cy="2736302"/>
        </p:xfrm>
        <a:graphic>
          <a:graphicData uri="http://schemas.openxmlformats.org/drawingml/2006/table">
            <a:tbl>
              <a:tblPr/>
              <a:tblGrid>
                <a:gridCol w="1511524">
                  <a:extLst>
                    <a:ext uri="{9D8B030D-6E8A-4147-A177-3AD203B41FA5}">
                      <a16:colId xmlns:a16="http://schemas.microsoft.com/office/drawing/2014/main" val="2781738654"/>
                    </a:ext>
                  </a:extLst>
                </a:gridCol>
                <a:gridCol w="1203982">
                  <a:extLst>
                    <a:ext uri="{9D8B030D-6E8A-4147-A177-3AD203B41FA5}">
                      <a16:colId xmlns:a16="http://schemas.microsoft.com/office/drawing/2014/main" val="2141906069"/>
                    </a:ext>
                  </a:extLst>
                </a:gridCol>
                <a:gridCol w="596511">
                  <a:extLst>
                    <a:ext uri="{9D8B030D-6E8A-4147-A177-3AD203B41FA5}">
                      <a16:colId xmlns:a16="http://schemas.microsoft.com/office/drawing/2014/main" val="4274945788"/>
                    </a:ext>
                  </a:extLst>
                </a:gridCol>
                <a:gridCol w="1800493">
                  <a:extLst>
                    <a:ext uri="{9D8B030D-6E8A-4147-A177-3AD203B41FA5}">
                      <a16:colId xmlns:a16="http://schemas.microsoft.com/office/drawing/2014/main" val="590406438"/>
                    </a:ext>
                  </a:extLst>
                </a:gridCol>
                <a:gridCol w="1533753">
                  <a:extLst>
                    <a:ext uri="{9D8B030D-6E8A-4147-A177-3AD203B41FA5}">
                      <a16:colId xmlns:a16="http://schemas.microsoft.com/office/drawing/2014/main" val="3338799230"/>
                    </a:ext>
                  </a:extLst>
                </a:gridCol>
                <a:gridCol w="1500256">
                  <a:extLst>
                    <a:ext uri="{9D8B030D-6E8A-4147-A177-3AD203B41FA5}">
                      <a16:colId xmlns:a16="http://schemas.microsoft.com/office/drawing/2014/main" val="436391202"/>
                    </a:ext>
                  </a:extLst>
                </a:gridCol>
              </a:tblGrid>
              <a:tr h="644915">
                <a:tc gridSpan="6">
                  <a:txBody>
                    <a:bodyPr/>
                    <a:lstStyle/>
                    <a:p>
                      <a:pPr algn="ctr" rtl="0" fontAlgn="t"/>
                      <a:r>
                        <a:rPr lang="de-DE" sz="1800" b="1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Stadtteil Gröpelingen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de-D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303999"/>
                  </a:ext>
                </a:extLst>
              </a:tr>
              <a:tr h="681900">
                <a:tc>
                  <a:txBody>
                    <a:bodyPr/>
                    <a:lstStyle/>
                    <a:p>
                      <a:pPr algn="ctr" rtl="0" fontAlgn="t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Angebotsart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Gebaute Kapazität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Soll-Belegung</a:t>
                      </a: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Ist-Belegung</a:t>
                      </a: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Auslastung*</a:t>
                      </a:r>
                    </a:p>
                  </a:txBody>
                  <a:tcPr marL="9525" marR="9525" marT="95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859952"/>
                  </a:ext>
                </a:extLst>
              </a:tr>
              <a:tr h="469829">
                <a:tc>
                  <a:txBody>
                    <a:bodyPr/>
                    <a:lstStyle/>
                    <a:p>
                      <a:pPr algn="ctr" rtl="0" fontAlgn="t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Krippe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425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418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348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-70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250145"/>
                  </a:ext>
                </a:extLst>
              </a:tr>
              <a:tr h="469829">
                <a:tc>
                  <a:txBody>
                    <a:bodyPr/>
                    <a:lstStyle/>
                    <a:p>
                      <a:pPr algn="ctr" rtl="0" fontAlgn="t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Elementar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1.414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1411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1.407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-4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759300"/>
                  </a:ext>
                </a:extLst>
              </a:tr>
              <a:tr h="469829">
                <a:tc>
                  <a:txBody>
                    <a:bodyPr/>
                    <a:lstStyle/>
                    <a:p>
                      <a:pPr algn="ctr" rtl="0" fontAlgn="t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Hort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-3</a:t>
                      </a:r>
                    </a:p>
                  </a:txBody>
                  <a:tcPr marL="9525" marR="9525" marT="95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034323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467544" y="5047784"/>
            <a:ext cx="790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aseline="0" dirty="0" smtClean="0"/>
              <a:t>*Auslastung = Soll-Belegung minus Ist-Belegung </a:t>
            </a:r>
            <a:r>
              <a:rPr lang="de-DE" sz="1200" baseline="0" smtClean="0"/>
              <a:t>(</a:t>
            </a:r>
            <a:r>
              <a:rPr lang="de-DE" sz="1200" baseline="0" smtClean="0"/>
              <a:t>negativer</a:t>
            </a:r>
            <a:r>
              <a:rPr lang="de-DE" sz="1200" baseline="0" smtClean="0"/>
              <a:t> </a:t>
            </a:r>
            <a:r>
              <a:rPr lang="de-DE" sz="1200" baseline="0" dirty="0" smtClean="0"/>
              <a:t>Wert = noch nicht mit Anmeldungen </a:t>
            </a:r>
            <a:r>
              <a:rPr lang="de-DE" sz="1200" baseline="0" smtClean="0"/>
              <a:t>hinterlegte Plätze)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7045733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2"/>
          <p:cNvSpPr>
            <a:spLocks noGrp="1"/>
          </p:cNvSpPr>
          <p:nvPr>
            <p:ph type="title"/>
          </p:nvPr>
        </p:nvSpPr>
        <p:spPr>
          <a:xfrm>
            <a:off x="621316" y="343891"/>
            <a:ext cx="7300913" cy="12069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altLang="de-DE" sz="2000" dirty="0" smtClean="0"/>
              <a:t>2. Projekte der Kita-Ausbauplanung im Stadtteil </a:t>
            </a:r>
            <a:r>
              <a:rPr lang="de-DE" altLang="de-DE" sz="2500" dirty="0" smtClean="0"/>
              <a:t/>
            </a:r>
            <a:br>
              <a:rPr lang="de-DE" altLang="de-DE" sz="2500" dirty="0" smtClean="0"/>
            </a:br>
            <a:r>
              <a:rPr lang="de-DE" altLang="de-DE" sz="1800" b="0" i="1" dirty="0" smtClean="0"/>
              <a:t>beschlossene</a:t>
            </a:r>
            <a:r>
              <a:rPr lang="de-DE" altLang="de-DE" sz="1800" b="0" dirty="0" smtClean="0"/>
              <a:t> Ausbauprojekte ab KGJ 2025/26 </a:t>
            </a:r>
            <a:br>
              <a:rPr lang="de-DE" altLang="de-DE" sz="1800" b="0" dirty="0" smtClean="0"/>
            </a:br>
            <a:r>
              <a:rPr lang="de-DE" altLang="de-DE" sz="1800" b="0" dirty="0"/>
              <a:t> </a:t>
            </a:r>
            <a:r>
              <a:rPr lang="de-DE" altLang="de-DE" sz="1800" b="0" dirty="0" smtClean="0"/>
              <a:t>     </a:t>
            </a:r>
            <a:br>
              <a:rPr lang="de-DE" altLang="de-DE" sz="1800" b="0" dirty="0" smtClean="0"/>
            </a:br>
            <a:endParaRPr lang="de-DE" altLang="de-DE" sz="2400" b="0" dirty="0" smtClean="0"/>
          </a:p>
        </p:txBody>
      </p:sp>
      <p:sp>
        <p:nvSpPr>
          <p:cNvPr id="9" name="Textfeld 5"/>
          <p:cNvSpPr txBox="1">
            <a:spLocks noChangeArrowheads="1"/>
          </p:cNvSpPr>
          <p:nvPr/>
        </p:nvSpPr>
        <p:spPr bwMode="auto">
          <a:xfrm>
            <a:off x="7454065" y="96887"/>
            <a:ext cx="161614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Gröpelingen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4</a:t>
            </a:fld>
            <a:endParaRPr lang="de-DE" alt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256976"/>
              </p:ext>
            </p:extLst>
          </p:nvPr>
        </p:nvGraphicFramePr>
        <p:xfrm>
          <a:off x="619647" y="1069438"/>
          <a:ext cx="8128817" cy="4445610"/>
        </p:xfrm>
        <a:graphic>
          <a:graphicData uri="http://schemas.openxmlformats.org/drawingml/2006/table">
            <a:tbl>
              <a:tblPr firstRow="1" lastRow="1" bandRow="1">
                <a:tableStyleId>{F5AB1C69-6EDB-4FF4-983F-18BD219EF322}</a:tableStyleId>
              </a:tblPr>
              <a:tblGrid>
                <a:gridCol w="498130">
                  <a:extLst>
                    <a:ext uri="{9D8B030D-6E8A-4147-A177-3AD203B41FA5}">
                      <a16:colId xmlns:a16="http://schemas.microsoft.com/office/drawing/2014/main" val="2225852217"/>
                    </a:ext>
                  </a:extLst>
                </a:gridCol>
                <a:gridCol w="2503022">
                  <a:extLst>
                    <a:ext uri="{9D8B030D-6E8A-4147-A177-3AD203B41FA5}">
                      <a16:colId xmlns:a16="http://schemas.microsoft.com/office/drawing/2014/main" val="1382952582"/>
                    </a:ext>
                  </a:extLst>
                </a:gridCol>
                <a:gridCol w="1452410">
                  <a:extLst>
                    <a:ext uri="{9D8B030D-6E8A-4147-A177-3AD203B41FA5}">
                      <a16:colId xmlns:a16="http://schemas.microsoft.com/office/drawing/2014/main" val="1167959760"/>
                    </a:ext>
                  </a:extLst>
                </a:gridCol>
                <a:gridCol w="1275909">
                  <a:extLst>
                    <a:ext uri="{9D8B030D-6E8A-4147-A177-3AD203B41FA5}">
                      <a16:colId xmlns:a16="http://schemas.microsoft.com/office/drawing/2014/main" val="1718482407"/>
                    </a:ext>
                  </a:extLst>
                </a:gridCol>
                <a:gridCol w="1176409">
                  <a:extLst>
                    <a:ext uri="{9D8B030D-6E8A-4147-A177-3AD203B41FA5}">
                      <a16:colId xmlns:a16="http://schemas.microsoft.com/office/drawing/2014/main" val="2218400929"/>
                    </a:ext>
                  </a:extLst>
                </a:gridCol>
                <a:gridCol w="1222937">
                  <a:extLst>
                    <a:ext uri="{9D8B030D-6E8A-4147-A177-3AD203B41FA5}">
                      <a16:colId xmlns:a16="http://schemas.microsoft.com/office/drawing/2014/main" val="1649513182"/>
                    </a:ext>
                  </a:extLst>
                </a:gridCol>
              </a:tblGrid>
              <a:tr h="706639">
                <a:tc rowSpan="7">
                  <a:txBody>
                    <a:bodyPr/>
                    <a:lstStyle/>
                    <a:p>
                      <a:pPr algn="ctr"/>
                      <a:r>
                        <a:rPr lang="de-DE" sz="16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Gröpelingen</a:t>
                      </a:r>
                    </a:p>
                  </a:txBody>
                  <a:tcPr marL="91459" marR="91459" marT="45732" marB="45732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Einrichtung</a:t>
                      </a: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err="1" smtClean="0">
                          <a:solidFill>
                            <a:schemeClr val="tx1"/>
                          </a:solidFill>
                        </a:rPr>
                        <a:t>voraussichtl</a:t>
                      </a:r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. Beginn</a:t>
                      </a:r>
                      <a:endParaRPr lang="de-DE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aseline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Krippe</a:t>
                      </a:r>
                      <a:endParaRPr lang="de-DE" sz="1600" dirty="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Elementar</a:t>
                      </a:r>
                      <a:endParaRPr lang="de-DE" sz="1600" dirty="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Insgesamt</a:t>
                      </a: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691678"/>
                  </a:ext>
                </a:extLst>
              </a:tr>
              <a:tr h="5995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err="1" smtClean="0">
                          <a:solidFill>
                            <a:schemeClr val="tx1"/>
                          </a:solidFill>
                        </a:rPr>
                        <a:t>KuFZ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Halmer Weg </a:t>
                      </a:r>
                    </a:p>
                    <a:p>
                      <a:pPr algn="l"/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(Ersatz-Neubau)  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2025/26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(-93)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1107219"/>
                  </a:ext>
                </a:extLst>
              </a:tr>
              <a:tr h="75727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err="1" smtClean="0">
                          <a:solidFill>
                            <a:schemeClr val="tx1"/>
                          </a:solidFill>
                        </a:rPr>
                        <a:t>KuFZ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Alter Heerweg </a:t>
                      </a:r>
                    </a:p>
                    <a:p>
                      <a:pPr algn="l"/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(Ersatz-Neubau </a:t>
                      </a:r>
                      <a:r>
                        <a:rPr lang="de-DE" sz="1400" baseline="0" dirty="0" err="1" smtClean="0">
                          <a:solidFill>
                            <a:schemeClr val="tx1"/>
                          </a:solidFill>
                        </a:rPr>
                        <a:t>KuFZ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Am Nonnenberg)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2025/26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 </a:t>
                      </a:r>
                    </a:p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(-10)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(-95)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802120"/>
                  </a:ext>
                </a:extLst>
              </a:tr>
              <a:tr h="53641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>
                          <a:solidFill>
                            <a:schemeClr val="tx1"/>
                          </a:solidFill>
                        </a:rPr>
                        <a:t>Kinderhaus </a:t>
                      </a:r>
                      <a:r>
                        <a:rPr lang="de-DE" sz="1400" dirty="0" err="1" smtClean="0">
                          <a:solidFill>
                            <a:schemeClr val="tx1"/>
                          </a:solidFill>
                        </a:rPr>
                        <a:t>Scheeßeler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</a:rPr>
                        <a:t> Straße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2026/27</a:t>
                      </a:r>
                      <a:r>
                        <a:rPr lang="de-DE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483144"/>
                  </a:ext>
                </a:extLst>
              </a:tr>
              <a:tr h="38268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err="1" smtClean="0">
                          <a:solidFill>
                            <a:schemeClr val="tx1"/>
                          </a:solidFill>
                        </a:rPr>
                        <a:t>KuFZ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tx1"/>
                          </a:solidFill>
                        </a:rPr>
                        <a:t>Marienwerderstraße</a:t>
                      </a:r>
                      <a:endParaRPr lang="de-DE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(Verstetigung </a:t>
                      </a:r>
                      <a:r>
                        <a:rPr lang="de-DE" sz="1400" baseline="0" dirty="0" err="1" smtClean="0">
                          <a:solidFill>
                            <a:schemeClr val="tx1"/>
                          </a:solidFill>
                        </a:rPr>
                        <a:t>Mobilbau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tx1"/>
                          </a:solidFill>
                        </a:rPr>
                        <a:t>na‘am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Park inkl. Erweiterung)  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2027/28 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398749"/>
                  </a:ext>
                </a:extLst>
              </a:tr>
              <a:tr h="38268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>
                          <a:solidFill>
                            <a:schemeClr val="tx1"/>
                          </a:solidFill>
                        </a:rPr>
                        <a:t>Neubau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II Kinderhaus Quirl </a:t>
                      </a:r>
                      <a:r>
                        <a:rPr lang="de-DE" sz="1400" baseline="0" dirty="0" err="1" smtClean="0">
                          <a:solidFill>
                            <a:schemeClr val="tx1"/>
                          </a:solidFill>
                        </a:rPr>
                        <a:t>Seewenjestraße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de-DE" sz="1400" baseline="0" dirty="0" smtClean="0">
                          <a:solidFill>
                            <a:schemeClr val="tx1"/>
                          </a:solidFill>
                        </a:rPr>
                        <a:t>(Umzug inkl. Erweiterung) 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2027/28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(-40)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105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83732"/>
                  </a:ext>
                </a:extLst>
              </a:tr>
              <a:tr h="382685">
                <a:tc vMerge="1">
                  <a:txBody>
                    <a:bodyPr/>
                    <a:lstStyle/>
                    <a:p>
                      <a:pPr algn="ctr"/>
                      <a:endParaRPr lang="de-DE" sz="1600" dirty="0" smtClean="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 marL="91459" marR="91459" marT="45732" marB="45732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e-DE" sz="1600" b="1" dirty="0" smtClean="0">
                          <a:solidFill>
                            <a:schemeClr val="tx1"/>
                          </a:solidFill>
                        </a:rPr>
                        <a:t>Gesamt</a:t>
                      </a:r>
                      <a:r>
                        <a:rPr lang="de-DE" sz="1600" b="1" baseline="0" dirty="0" smtClean="0">
                          <a:solidFill>
                            <a:schemeClr val="tx1"/>
                          </a:solidFill>
                        </a:rPr>
                        <a:t> Gröpelingen: </a:t>
                      </a:r>
                      <a:endParaRPr lang="de-DE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de-DE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 smtClean="0">
                          <a:solidFill>
                            <a:schemeClr val="tx1"/>
                          </a:solidFill>
                        </a:rPr>
                        <a:t>182</a:t>
                      </a:r>
                      <a:endParaRPr lang="de-DE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 smtClean="0">
                          <a:solidFill>
                            <a:schemeClr val="tx1"/>
                          </a:solidFill>
                        </a:rPr>
                        <a:t>267</a:t>
                      </a:r>
                      <a:endParaRPr lang="de-DE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9" marR="91459" marT="45732" marB="457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711568"/>
                  </a:ext>
                </a:extLst>
              </a:tr>
            </a:tbl>
          </a:graphicData>
        </a:graphic>
      </p:graphicFrame>
      <p:sp>
        <p:nvSpPr>
          <p:cNvPr id="10" name="Textfeld 8"/>
          <p:cNvSpPr txBox="1">
            <a:spLocks noChangeArrowheads="1"/>
          </p:cNvSpPr>
          <p:nvPr/>
        </p:nvSpPr>
        <p:spPr bwMode="auto">
          <a:xfrm>
            <a:off x="1189514" y="5591160"/>
            <a:ext cx="74805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aseline="0" dirty="0"/>
              <a:t>Insgesamt </a:t>
            </a:r>
            <a:r>
              <a:rPr lang="de-DE" altLang="de-DE" sz="1800" baseline="0" dirty="0" smtClean="0">
                <a:solidFill>
                  <a:srgbClr val="00B050"/>
                </a:solidFill>
              </a:rPr>
              <a:t> +8,5 Krippengruppen </a:t>
            </a:r>
            <a:r>
              <a:rPr lang="de-DE" altLang="de-DE" sz="1800" baseline="0" dirty="0" smtClean="0"/>
              <a:t>und </a:t>
            </a:r>
            <a:r>
              <a:rPr lang="de-DE" altLang="de-DE" sz="1800" baseline="0" dirty="0" smtClean="0">
                <a:solidFill>
                  <a:srgbClr val="00B050"/>
                </a:solidFill>
              </a:rPr>
              <a:t> +9 Elementargruppen </a:t>
            </a:r>
            <a:endParaRPr lang="de-DE" altLang="de-DE" sz="1800" dirty="0">
              <a:solidFill>
                <a:srgbClr val="00B050"/>
              </a:solidFill>
            </a:endParaRPr>
          </a:p>
        </p:txBody>
      </p:sp>
      <p:sp>
        <p:nvSpPr>
          <p:cNvPr id="11" name="Pfeil nach rechts 2"/>
          <p:cNvSpPr>
            <a:spLocks noChangeArrowheads="1"/>
          </p:cNvSpPr>
          <p:nvPr/>
        </p:nvSpPr>
        <p:spPr bwMode="auto">
          <a:xfrm>
            <a:off x="791583" y="5614082"/>
            <a:ext cx="363971" cy="323328"/>
          </a:xfrm>
          <a:prstGeom prst="rightArrow">
            <a:avLst>
              <a:gd name="adj1" fmla="val 50000"/>
              <a:gd name="adj2" fmla="val 4980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000"/>
          </a:p>
        </p:txBody>
      </p:sp>
      <p:sp>
        <p:nvSpPr>
          <p:cNvPr id="12" name="Textfeld 11"/>
          <p:cNvSpPr txBox="1"/>
          <p:nvPr/>
        </p:nvSpPr>
        <p:spPr>
          <a:xfrm>
            <a:off x="1287213" y="5937409"/>
            <a:ext cx="74168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altLang="de-DE" baseline="0" dirty="0" smtClean="0">
                <a:sym typeface="Wingdings" panose="05000000000000000000" pitchFamily="2" charset="2"/>
              </a:rPr>
              <a:t> </a:t>
            </a:r>
            <a:r>
              <a:rPr lang="de-DE" altLang="de-DE" sz="1600" baseline="0" dirty="0" smtClean="0">
                <a:sym typeface="Wingdings" panose="05000000000000000000" pitchFamily="2" charset="2"/>
              </a:rPr>
              <a:t>Weitere </a:t>
            </a:r>
            <a:r>
              <a:rPr lang="de-DE" altLang="de-DE" sz="1600" baseline="0" dirty="0">
                <a:sym typeface="Wingdings" panose="05000000000000000000" pitchFamily="2" charset="2"/>
              </a:rPr>
              <a:t>Optionen in Prüfung</a:t>
            </a:r>
            <a:endParaRPr lang="de-DE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1155110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5</a:t>
            </a:fld>
            <a:endParaRPr lang="de-DE" altLang="de-DE" dirty="0"/>
          </a:p>
        </p:txBody>
      </p:sp>
      <p:graphicFrame>
        <p:nvGraphicFramePr>
          <p:cNvPr id="5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912716"/>
              </p:ext>
            </p:extLst>
          </p:nvPr>
        </p:nvGraphicFramePr>
        <p:xfrm>
          <a:off x="652967" y="1692309"/>
          <a:ext cx="7914006" cy="2666120"/>
        </p:xfrm>
        <a:graphic>
          <a:graphicData uri="http://schemas.openxmlformats.org/drawingml/2006/table">
            <a:tbl>
              <a:tblPr/>
              <a:tblGrid>
                <a:gridCol w="1715385">
                  <a:extLst>
                    <a:ext uri="{9D8B030D-6E8A-4147-A177-3AD203B41FA5}">
                      <a16:colId xmlns:a16="http://schemas.microsoft.com/office/drawing/2014/main" val="3552630640"/>
                    </a:ext>
                  </a:extLst>
                </a:gridCol>
                <a:gridCol w="1930347">
                  <a:extLst>
                    <a:ext uri="{9D8B030D-6E8A-4147-A177-3AD203B41FA5}">
                      <a16:colId xmlns:a16="http://schemas.microsoft.com/office/drawing/2014/main" val="3270802436"/>
                    </a:ext>
                  </a:extLst>
                </a:gridCol>
                <a:gridCol w="1891666">
                  <a:extLst>
                    <a:ext uri="{9D8B030D-6E8A-4147-A177-3AD203B41FA5}">
                      <a16:colId xmlns:a16="http://schemas.microsoft.com/office/drawing/2014/main" val="3598504960"/>
                    </a:ext>
                  </a:extLst>
                </a:gridCol>
                <a:gridCol w="2376608">
                  <a:extLst>
                    <a:ext uri="{9D8B030D-6E8A-4147-A177-3AD203B41FA5}">
                      <a16:colId xmlns:a16="http://schemas.microsoft.com/office/drawing/2014/main" val="3155278521"/>
                    </a:ext>
                  </a:extLst>
                </a:gridCol>
              </a:tblGrid>
              <a:tr h="73724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Gröpelingen</a:t>
                      </a:r>
                      <a:endParaRPr lang="de-DE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de-DE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341395"/>
                  </a:ext>
                </a:extLst>
              </a:tr>
              <a:tr h="86397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Betreuungs-angebot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KGJ 2025/26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KGJ 2028/29</a:t>
                      </a:r>
                      <a:endParaRPr lang="de-DE" sz="1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Zielversorgungsquote </a:t>
                      </a:r>
                      <a:endParaRPr lang="de-DE" sz="1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8009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Krippe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42,5 %</a:t>
                      </a:r>
                      <a:endParaRPr lang="de-DE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baseline="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de-DE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51,7 %**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60 %</a:t>
                      </a:r>
                      <a:endParaRPr lang="de-DE" sz="18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149310"/>
                  </a:ext>
                </a:extLst>
              </a:tr>
              <a:tr h="560847"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Elementar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81,5 </a:t>
                      </a:r>
                      <a:r>
                        <a:rPr lang="de-DE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de-DE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95,7 </a:t>
                      </a:r>
                      <a:r>
                        <a:rPr lang="de-DE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de-DE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100 %</a:t>
                      </a:r>
                      <a:endParaRPr lang="de-DE" sz="18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42987"/>
                  </a:ext>
                </a:extLst>
              </a:tr>
            </a:tbl>
          </a:graphicData>
        </a:graphic>
      </p:graphicFrame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639763" y="1149350"/>
            <a:ext cx="7893050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de-DE" altLang="de-DE" sz="1800" baseline="0"/>
          </a:p>
        </p:txBody>
      </p:sp>
      <p:sp>
        <p:nvSpPr>
          <p:cNvPr id="7" name="Rechteck 6"/>
          <p:cNvSpPr/>
          <p:nvPr/>
        </p:nvSpPr>
        <p:spPr>
          <a:xfrm>
            <a:off x="5832794" y="3791943"/>
            <a:ext cx="123410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de-DE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>
              <a:defRPr/>
            </a:pPr>
            <a:endParaRPr lang="de-DE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652967" y="4515905"/>
            <a:ext cx="6827506" cy="53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None/>
            </a:pPr>
            <a:r>
              <a:rPr lang="de-DE" altLang="de-DE" sz="1000" baseline="0" dirty="0" smtClean="0"/>
              <a:t>**unter Vorbehalt: alle benannten Projekte gehen wie geplant in Betrieb und alle bestehenden Angebote werden wie geplant weiterbetrieben</a:t>
            </a:r>
          </a:p>
          <a:p>
            <a:pPr eaLnBrk="1" hangingPunct="1">
              <a:buNone/>
            </a:pPr>
            <a:r>
              <a:rPr lang="de-DE" altLang="de-DE" sz="1000" baseline="0" dirty="0" smtClean="0"/>
              <a:t>  </a:t>
            </a:r>
            <a:endParaRPr lang="de-DE" altLang="de-DE" sz="1000" baseline="0" dirty="0"/>
          </a:p>
          <a:p>
            <a:pPr eaLnBrk="1" hangingPunct="1">
              <a:buFontTx/>
              <a:buNone/>
            </a:pPr>
            <a:endParaRPr lang="de-DE" altLang="de-DE" sz="1000" baseline="0" dirty="0"/>
          </a:p>
        </p:txBody>
      </p:sp>
      <p:sp>
        <p:nvSpPr>
          <p:cNvPr id="10" name="Titel 2"/>
          <p:cNvSpPr txBox="1">
            <a:spLocks/>
          </p:cNvSpPr>
          <p:nvPr/>
        </p:nvSpPr>
        <p:spPr bwMode="auto">
          <a:xfrm>
            <a:off x="652967" y="467127"/>
            <a:ext cx="7300913" cy="1206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de-DE" altLang="de-DE" sz="2000" baseline="0" dirty="0"/>
              <a:t>4</a:t>
            </a:r>
            <a:r>
              <a:rPr lang="de-DE" altLang="de-DE" sz="2000" baseline="0" dirty="0" smtClean="0"/>
              <a:t>. Entwicklung der Versorgungsquoten*</a:t>
            </a:r>
          </a:p>
          <a:p>
            <a:pPr>
              <a:lnSpc>
                <a:spcPct val="100000"/>
              </a:lnSpc>
            </a:pPr>
            <a:r>
              <a:rPr lang="de-DE" altLang="de-DE" sz="2000" b="0" baseline="0" dirty="0" smtClean="0">
                <a:solidFill>
                  <a:schemeClr val="accent1"/>
                </a:solidFill>
              </a:rPr>
              <a:t/>
            </a:r>
            <a:br>
              <a:rPr lang="de-DE" altLang="de-DE" sz="2000" b="0" baseline="0" dirty="0" smtClean="0">
                <a:solidFill>
                  <a:schemeClr val="accent1"/>
                </a:solidFill>
              </a:rPr>
            </a:br>
            <a:endParaRPr lang="de-DE" altLang="de-DE" sz="2500" b="0" baseline="0" dirty="0" smtClean="0">
              <a:solidFill>
                <a:schemeClr val="accent1"/>
              </a:solidFill>
            </a:endParaRPr>
          </a:p>
        </p:txBody>
      </p:sp>
      <p:sp>
        <p:nvSpPr>
          <p:cNvPr id="11" name="Textfeld 5"/>
          <p:cNvSpPr txBox="1">
            <a:spLocks noChangeArrowheads="1"/>
          </p:cNvSpPr>
          <p:nvPr/>
        </p:nvSpPr>
        <p:spPr bwMode="auto">
          <a:xfrm>
            <a:off x="7454065" y="96887"/>
            <a:ext cx="161614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Gröpelingen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042619" y="4634075"/>
            <a:ext cx="123410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de-DE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>
              <a:defRPr/>
            </a:pPr>
            <a:endParaRPr lang="de-DE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2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11560" y="375301"/>
            <a:ext cx="7726313" cy="445335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de-DE" sz="2000" b="1" dirty="0" smtClean="0">
                <a:solidFill>
                  <a:srgbClr val="000000"/>
                </a:solidFill>
                <a:latin typeface="+mj-lt"/>
              </a:rPr>
              <a:t>4. Entwicklung der Versorgungsquoten</a:t>
            </a:r>
            <a:r>
              <a:rPr lang="de-DE" sz="2500" b="1" dirty="0" smtClean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indent="0" eaLnBrk="1" hangingPunct="1">
              <a:buNone/>
              <a:defRPr/>
            </a:pPr>
            <a:r>
              <a:rPr lang="de-DE" sz="1600" dirty="0" smtClean="0">
                <a:solidFill>
                  <a:srgbClr val="000000"/>
                </a:solidFill>
                <a:latin typeface="+mj-lt"/>
              </a:rPr>
              <a:t>Berechnung des Bedarfs</a:t>
            </a:r>
          </a:p>
          <a:p>
            <a:pPr marL="0" indent="0" eaLnBrk="1" hangingPunct="1">
              <a:buNone/>
              <a:defRPr/>
            </a:pPr>
            <a:endParaRPr lang="de-DE" sz="1600" b="1" dirty="0" smtClean="0">
              <a:solidFill>
                <a:srgbClr val="000000"/>
              </a:solidFill>
              <a:latin typeface="+mj-lt"/>
            </a:endParaRPr>
          </a:p>
          <a:p>
            <a:pPr marL="0" indent="0" eaLnBrk="1" hangingPunct="1">
              <a:buNone/>
              <a:defRPr/>
            </a:pPr>
            <a:endParaRPr lang="de-DE" sz="1600" b="1" dirty="0">
              <a:solidFill>
                <a:srgbClr val="000000"/>
              </a:solidFill>
              <a:latin typeface="+mj-lt"/>
            </a:endParaRPr>
          </a:p>
          <a:p>
            <a:pPr marL="0" indent="0" eaLnBrk="1" hangingPunct="1">
              <a:buNone/>
              <a:defRPr/>
            </a:pPr>
            <a:r>
              <a:rPr lang="de-DE" sz="2500" b="1" dirty="0" smtClean="0">
                <a:solidFill>
                  <a:srgbClr val="000000"/>
                </a:solidFill>
                <a:latin typeface="+mj-lt"/>
              </a:rPr>
              <a:t/>
            </a:r>
            <a:br>
              <a:rPr lang="de-DE" sz="2500" b="1" dirty="0" smtClean="0">
                <a:solidFill>
                  <a:srgbClr val="000000"/>
                </a:solidFill>
                <a:latin typeface="+mj-lt"/>
              </a:rPr>
            </a:b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8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432800" y="6453188"/>
            <a:ext cx="593725" cy="261937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C9EB5D-4034-453F-AE6B-BAB7E2CC52A9}" type="slidenum">
              <a:rPr kumimoji="0" lang="de-DE" altLang="de-DE" sz="1100" b="0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altLang="de-DE" sz="1100" b="0" i="0" u="none" strike="noStrike" kern="1200" cap="none" spc="0" normalizeH="0" baseline="0" noProof="0" dirty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feld 5"/>
          <p:cNvSpPr txBox="1">
            <a:spLocks noChangeArrowheads="1"/>
          </p:cNvSpPr>
          <p:nvPr/>
        </p:nvSpPr>
        <p:spPr bwMode="auto">
          <a:xfrm>
            <a:off x="7120234" y="92545"/>
            <a:ext cx="1906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8F8F8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Schwachhausen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rgbClr val="F8F8F8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feld 2"/>
          <p:cNvSpPr txBox="1">
            <a:spLocks noChangeArrowheads="1"/>
          </p:cNvSpPr>
          <p:nvPr/>
        </p:nvSpPr>
        <p:spPr bwMode="auto">
          <a:xfrm>
            <a:off x="611560" y="1052736"/>
            <a:ext cx="8810587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3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Anspruchsberechtigte Alterskohorte: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/>
            </a:r>
            <a:b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Angebotsart Krippe: 50 % der unter einjährigen, 100 % der einjährigen und 83,5 % der zweijährigen Kinder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Angebotsart Elementar: 16,5 % der zweijährigen, 100 % der drei-, vier- und fünfjährigen und 55 % der sechs-</a:t>
            </a:r>
            <a:b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jährigen Kinder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Berechnungsgrundlage der Versorgungsquote: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Versorgungsquote = Anzahl der betriebsbereiten Plätze / Anzahl der Kinder in der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anspruchs-</a:t>
            </a:r>
            <a:b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berechtigten </a:t>
            </a: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Alterskohorte x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Die Darlegung der Entwicklung der Versorgungsquoten erfolgt unter dem Vorbehalt, dass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alle </a:t>
            </a: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benannten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Projekte wie geplant </a:t>
            </a: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Betrieb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gehen und </a:t>
            </a: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alle bestehenden Angebote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 </a:t>
            </a:r>
            <a:r>
              <a:rPr kumimoji="0" lang="de-DE" alt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geplant </a:t>
            </a:r>
            <a:r>
              <a:rPr kumimoji="0" lang="de-DE" altLang="de-DE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weiterbetrieben werden.</a:t>
            </a:r>
            <a:endParaRPr kumimoji="0" lang="de-DE" altLang="de-DE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Textfeld 3"/>
          <p:cNvSpPr txBox="1"/>
          <p:nvPr/>
        </p:nvSpPr>
        <p:spPr>
          <a:xfrm rot="10800000" flipH="1" flipV="1">
            <a:off x="611560" y="3824668"/>
            <a:ext cx="7920880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Statistische Pauschalen von Erfahrungswerten des IQHBs (Institut für Qualitätsentwicklung im Land Bremen) </a:t>
            </a:r>
            <a:endParaRPr kumimoji="0" lang="de-DE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Kinder ab dem 1. Lebensjahr haben einen Rechtsanspruch, unter einem Jahr einen bedingten Rechtsanspruch.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Alles unter der Bedingung, dass die Bevölkerungsentwicklung, dem Trend, wie vom Statistischen Landesamt vorausberechnet, folgt.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3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7</a:t>
            </a:fld>
            <a:endParaRPr lang="de-DE" altLang="de-DE" dirty="0"/>
          </a:p>
        </p:txBody>
      </p:sp>
      <p:sp>
        <p:nvSpPr>
          <p:cNvPr id="5" name="Titel 2"/>
          <p:cNvSpPr txBox="1">
            <a:spLocks/>
          </p:cNvSpPr>
          <p:nvPr/>
        </p:nvSpPr>
        <p:spPr bwMode="auto">
          <a:xfrm>
            <a:off x="592138" y="692696"/>
            <a:ext cx="822801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2000" b="1" baseline="0" dirty="0" smtClean="0">
                <a:solidFill>
                  <a:schemeClr val="tx2"/>
                </a:solidFill>
              </a:rPr>
              <a:t>Kontaktinformationen</a:t>
            </a:r>
            <a:r>
              <a:rPr lang="de-DE" altLang="de-DE" sz="2000" baseline="0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1. </a:t>
            </a:r>
            <a:r>
              <a:rPr lang="de-DE" altLang="de-DE" sz="1800" baseline="0" dirty="0">
                <a:solidFill>
                  <a:schemeClr val="tx2"/>
                </a:solidFill>
              </a:rPr>
              <a:t>F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ür Einrichtungs- und Trägervertretungen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2000" b="1" baseline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Die</a:t>
            </a:r>
            <a:r>
              <a:rPr lang="de-DE" altLang="de-DE" sz="1800" b="1" baseline="0" dirty="0" smtClean="0">
                <a:solidFill>
                  <a:schemeClr val="tx2"/>
                </a:solidFill>
              </a:rPr>
              <a:t> 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Senatorin für Kinder und Bildung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err="1" smtClean="0">
                <a:solidFill>
                  <a:schemeClr val="tx2"/>
                </a:solidFill>
              </a:rPr>
              <a:t>Rembertiring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 8-10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28195 Bremen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>
              <a:solidFill>
                <a:schemeClr val="tx2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Fachliche Leitstelle (Kita-Service):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600" baseline="0" dirty="0" smtClean="0">
                <a:solidFill>
                  <a:schemeClr val="bg1">
                    <a:lumMod val="50000"/>
                  </a:schemeClr>
                </a:solidFill>
              </a:rPr>
              <a:t>(Kita-Planer, Vermittlungsportal, Kinder-ID, Kita-Portal)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 smtClean="0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/>
              <a:t>E-Mail: </a:t>
            </a:r>
            <a:r>
              <a:rPr lang="de-DE" altLang="de-DE" sz="1800" baseline="0" dirty="0" smtClean="0">
                <a:hlinkClick r:id="rId3"/>
              </a:rPr>
              <a:t>leitstelle.tagesbetreuung@kinder.bremen.de</a:t>
            </a:r>
            <a:endParaRPr lang="de-DE" altLang="de-DE" sz="1800" baseline="0" dirty="0" smtClean="0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/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1800" baseline="0" dirty="0" smtClean="0"/>
              <a:t>Referat 33 – Kindertagesbetreuung in der Stadtgemeinde Bremen 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de-DE" altLang="de-DE" sz="1800" baseline="0" dirty="0"/>
              <a:t> </a:t>
            </a:r>
            <a:r>
              <a:rPr lang="de-DE" altLang="de-DE" sz="1800" baseline="0" dirty="0" smtClean="0"/>
              <a:t>   (Region Bremen-West)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600" baseline="0" dirty="0" smtClean="0">
                <a:solidFill>
                  <a:schemeClr val="bg1">
                    <a:lumMod val="50000"/>
                  </a:schemeClr>
                </a:solidFill>
              </a:rPr>
              <a:t>(u.a. Angebotsveränderungen, neue Angebote)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E-Mail: </a:t>
            </a:r>
            <a:r>
              <a:rPr lang="de-DE" altLang="de-DE" sz="1800" baseline="0" dirty="0" smtClean="0">
                <a:solidFill>
                  <a:schemeClr val="tx2"/>
                </a:solidFill>
                <a:hlinkClick r:id="rId4"/>
              </a:rPr>
              <a:t>jessica.rum@kinder.bremen.de</a:t>
            </a:r>
            <a:endParaRPr lang="de-DE" altLang="de-DE" sz="1800" baseline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Telefon: 0421 361-83621  </a:t>
            </a:r>
            <a:endParaRPr lang="de-DE" altLang="de-DE" sz="1800" baseline="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2400" baseline="0" dirty="0">
              <a:solidFill>
                <a:schemeClr val="tx2"/>
              </a:solidFill>
            </a:endParaRPr>
          </a:p>
        </p:txBody>
      </p:sp>
      <p:sp>
        <p:nvSpPr>
          <p:cNvPr id="7" name="Textfeld 5"/>
          <p:cNvSpPr txBox="1">
            <a:spLocks noChangeArrowheads="1"/>
          </p:cNvSpPr>
          <p:nvPr/>
        </p:nvSpPr>
        <p:spPr bwMode="auto">
          <a:xfrm>
            <a:off x="7454065" y="96887"/>
            <a:ext cx="11599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Walle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50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8</a:t>
            </a:fld>
            <a:endParaRPr lang="de-DE" altLang="de-DE" dirty="0"/>
          </a:p>
        </p:txBody>
      </p:sp>
      <p:sp>
        <p:nvSpPr>
          <p:cNvPr id="5" name="Titel 2"/>
          <p:cNvSpPr txBox="1">
            <a:spLocks/>
          </p:cNvSpPr>
          <p:nvPr/>
        </p:nvSpPr>
        <p:spPr bwMode="auto">
          <a:xfrm>
            <a:off x="539552" y="692696"/>
            <a:ext cx="822801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2000" b="1" baseline="0" dirty="0" smtClean="0">
                <a:solidFill>
                  <a:schemeClr val="tx2"/>
                </a:solidFill>
              </a:rPr>
              <a:t>Kontaktinformationen</a:t>
            </a:r>
            <a:r>
              <a:rPr lang="de-DE" altLang="de-DE" sz="2000" baseline="0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>
                <a:solidFill>
                  <a:schemeClr val="tx2"/>
                </a:solidFill>
              </a:rPr>
              <a:t>2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. </a:t>
            </a:r>
            <a:r>
              <a:rPr lang="de-DE" altLang="de-DE" sz="1800" baseline="0" dirty="0">
                <a:solidFill>
                  <a:schemeClr val="tx2"/>
                </a:solidFill>
              </a:rPr>
              <a:t>F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ür Eltern und Familien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2000" b="1" baseline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Die</a:t>
            </a:r>
            <a:r>
              <a:rPr lang="de-DE" altLang="de-DE" sz="1800" b="1" baseline="0" dirty="0" smtClean="0">
                <a:solidFill>
                  <a:schemeClr val="tx2"/>
                </a:solidFill>
              </a:rPr>
              <a:t> 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Senatorin für Kinder und Bildung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err="1" smtClean="0">
                <a:solidFill>
                  <a:schemeClr val="tx2"/>
                </a:solidFill>
              </a:rPr>
              <a:t>Rembertiring</a:t>
            </a:r>
            <a:r>
              <a:rPr lang="de-DE" altLang="de-DE" sz="1800" baseline="0" dirty="0" smtClean="0">
                <a:solidFill>
                  <a:schemeClr val="tx2"/>
                </a:solidFill>
              </a:rPr>
              <a:t> 8-10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28195 Bremen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>
              <a:solidFill>
                <a:schemeClr val="tx2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1800" baseline="0" dirty="0" smtClean="0">
                <a:solidFill>
                  <a:schemeClr val="tx2"/>
                </a:solidFill>
              </a:rPr>
              <a:t>Kita-Portal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1800" baseline="0" dirty="0" smtClean="0"/>
              <a:t>Homepage: </a:t>
            </a:r>
            <a:r>
              <a:rPr lang="de-DE" altLang="de-DE" sz="1800" baseline="0" dirty="0">
                <a:hlinkClick r:id="rId3"/>
              </a:rPr>
              <a:t>https://</a:t>
            </a:r>
            <a:r>
              <a:rPr lang="de-DE" altLang="de-DE" sz="1800" baseline="0" dirty="0" smtClean="0">
                <a:hlinkClick r:id="rId3"/>
              </a:rPr>
              <a:t>kitaportal.bremen.de</a:t>
            </a:r>
            <a:r>
              <a:rPr lang="de-DE" altLang="de-DE" sz="1800" baseline="0" dirty="0" smtClean="0"/>
              <a:t> 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800" baseline="0" dirty="0"/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1800" baseline="0" dirty="0" smtClean="0"/>
              <a:t>Elternservice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de-DE" altLang="de-DE" sz="1800" baseline="0" dirty="0" smtClean="0"/>
              <a:t>E-Mail:</a:t>
            </a:r>
            <a:r>
              <a:rPr lang="de-DE" altLang="de-DE" sz="1800" baseline="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altLang="de-DE" sz="1800" baseline="0" dirty="0" smtClean="0">
                <a:solidFill>
                  <a:schemeClr val="bg1">
                    <a:lumMod val="50000"/>
                  </a:schemeClr>
                </a:solidFill>
                <a:hlinkClick r:id="rId4"/>
              </a:rPr>
              <a:t>tagesbetreuung@kinder.bremen.de</a:t>
            </a:r>
            <a:endParaRPr lang="de-DE" altLang="de-DE" sz="1800" baseline="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de-DE" altLang="de-DE" sz="1800" baseline="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1800" baseline="0" dirty="0" smtClean="0"/>
              <a:t>Kita-Hotline: 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de-DE" altLang="de-DE" sz="1800" baseline="0" dirty="0" smtClean="0"/>
              <a:t>Telefon: 0421 361-92000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de-DE" altLang="de-DE" sz="1800" baseline="0" dirty="0" smtClean="0"/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de-DE" altLang="de-DE" sz="1600" baseline="0" dirty="0" smtClean="0"/>
              <a:t>Sprechzeiten: 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de-DE" altLang="de-DE" sz="1600" baseline="0" dirty="0"/>
              <a:t>Montags &amp; Donnerstags	09:00 bis 11:00 Uhr</a:t>
            </a:r>
            <a:br>
              <a:rPr lang="de-DE" altLang="de-DE" sz="1600" baseline="0" dirty="0"/>
            </a:br>
            <a:r>
              <a:rPr lang="de-DE" altLang="de-DE" sz="1600" baseline="0" dirty="0" smtClean="0"/>
              <a:t>Dienstags </a:t>
            </a:r>
            <a:r>
              <a:rPr lang="de-DE" altLang="de-DE" sz="1600" baseline="0" dirty="0"/>
              <a:t>&amp; Mittwochs	13:30 bis 15:30 Uhr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de-DE" altLang="de-DE" sz="1800" baseline="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2400" baseline="0" dirty="0">
              <a:solidFill>
                <a:schemeClr val="tx2"/>
              </a:solidFill>
            </a:endParaRPr>
          </a:p>
        </p:txBody>
      </p:sp>
      <p:sp>
        <p:nvSpPr>
          <p:cNvPr id="7" name="Textfeld 5"/>
          <p:cNvSpPr txBox="1">
            <a:spLocks noChangeArrowheads="1"/>
          </p:cNvSpPr>
          <p:nvPr/>
        </p:nvSpPr>
        <p:spPr bwMode="auto">
          <a:xfrm>
            <a:off x="7454065" y="96887"/>
            <a:ext cx="11599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Stadtteil </a:t>
            </a:r>
            <a:r>
              <a:rPr lang="de-DE" altLang="de-DE" sz="1200" baseline="0" noProof="0" dirty="0" smtClean="0">
                <a:solidFill>
                  <a:schemeClr val="bg1">
                    <a:lumMod val="75000"/>
                  </a:schemeClr>
                </a:solidFill>
              </a:rPr>
              <a:t>Walle</a:t>
            </a:r>
            <a:endParaRPr kumimoji="0" lang="de-DE" altLang="de-DE" sz="1200" b="0" i="0" u="none" strike="noStrike" kern="1200" cap="none" spc="0" normalizeH="0" baseline="-2500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3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2.xml><?xml version="1.0" encoding="utf-8"?>
<a:theme xmlns:a="http://schemas.openxmlformats.org/drawingml/2006/main" name="3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– Beteiligungsverfahren SOP – Vahr</Template>
  <TotalTime>0</TotalTime>
  <Words>623</Words>
  <Application>Microsoft Office PowerPoint</Application>
  <PresentationFormat>Bildschirmpräsentation (4:3)</PresentationFormat>
  <Paragraphs>187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2_Standarddesign</vt:lpstr>
      <vt:lpstr>3_Standarddesign</vt:lpstr>
      <vt:lpstr>PowerPoint-Präsentation</vt:lpstr>
      <vt:lpstr>Inhalt</vt:lpstr>
      <vt:lpstr>1. Anmeldesituation und Platzangebot zum KGJ 2025/26  Platzangebot in Einrichtungen und Kindertagespflege  zum Stichtag 1. März 2025</vt:lpstr>
      <vt:lpstr>2. Projekte der Kita-Ausbauplanung im Stadtteil  beschlossene Ausbauprojekte ab KGJ 2025/26         </vt:lpstr>
      <vt:lpstr>PowerPoint-Präsentation</vt:lpstr>
      <vt:lpstr>PowerPoint-Präsentation</vt:lpstr>
      <vt:lpstr>PowerPoint-Präsentation</vt:lpstr>
      <vt:lpstr>PowerPoint-Präsentation</vt:lpstr>
    </vt:vector>
  </TitlesOfParts>
  <Company>SfB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Schulstandortplanung 2016 bis 2025</dc:title>
  <dc:creator>de Olano, Daniel (Bildung)</dc:creator>
  <cp:lastModifiedBy>Rum, Jessica (Bildung)</cp:lastModifiedBy>
  <cp:revision>378</cp:revision>
  <cp:lastPrinted>2025-06-30T05:41:59Z</cp:lastPrinted>
  <dcterms:created xsi:type="dcterms:W3CDTF">2016-05-23T10:37:16Z</dcterms:created>
  <dcterms:modified xsi:type="dcterms:W3CDTF">2025-06-30T06:33:51Z</dcterms:modified>
</cp:coreProperties>
</file>