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67" r:id="rId4"/>
    <p:sldId id="268" r:id="rId5"/>
    <p:sldId id="269" r:id="rId6"/>
    <p:sldId id="263" r:id="rId7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3" autoAdjust="0"/>
    <p:restoredTop sz="94675" autoAdjust="0"/>
  </p:normalViewPr>
  <p:slideViewPr>
    <p:cSldViewPr>
      <p:cViewPr>
        <p:scale>
          <a:sx n="95" d="100"/>
          <a:sy n="95" d="100"/>
        </p:scale>
        <p:origin x="-1476" y="-3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50" y="-9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DBA6E310-6D41-4EE6-B253-3436E6BA7930}" type="datetimeFigureOut">
              <a:rPr lang="de-DE" smtClean="0"/>
              <a:t>15.04.2016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60C78BBB-4B9A-43D5-ADF6-CAAB63BFB1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365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de-DE" altLang="de-DE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39C38D0-C946-4A63-A823-6EFA1C7970F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08988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AEF9DC-C500-4496-8141-36A2C76F7756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AEF9DC-C500-4496-8141-36A2C76F7756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AEF9DC-C500-4496-8141-36A2C76F7756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AEF9DC-C500-4496-8141-36A2C76F7756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eck 19"/>
          <p:cNvSpPr/>
          <p:nvPr userDrawn="1"/>
        </p:nvSpPr>
        <p:spPr>
          <a:xfrm>
            <a:off x="0" y="4581128"/>
            <a:ext cx="9144000" cy="227687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defTabSz="457200">
              <a:defRPr>
                <a:solidFill>
                  <a:schemeClr val="tx1"/>
                </a:solidFill>
                <a:latin typeface="Arial" charset="0"/>
              </a:defRPr>
            </a:lvl1pPr>
            <a:lvl2pPr marL="37931725" indent="-37474525" defTabSz="457200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de-DE" altLang="de-DE" sz="1800">
              <a:solidFill>
                <a:srgbClr val="FFFFFF"/>
              </a:solidFill>
              <a:latin typeface="Calibri" pitchFamily="-105" charset="0"/>
              <a:ea typeface="ＭＳ Ｐゴシック" pitchFamily="-105" charset="-128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defTabSz="457200">
              <a:defRPr>
                <a:solidFill>
                  <a:schemeClr val="tx1"/>
                </a:solidFill>
                <a:latin typeface="Arial" charset="0"/>
              </a:defRPr>
            </a:lvl1pPr>
            <a:lvl2pPr marL="37931725" indent="-37474525" defTabSz="457200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de-DE" altLang="de-DE" sz="1800">
              <a:solidFill>
                <a:srgbClr val="FFFFFF"/>
              </a:solidFill>
              <a:latin typeface="Calibri" pitchFamily="-105" charset="0"/>
              <a:ea typeface="ＭＳ Ｐゴシック" pitchFamily="-105" charset="-128"/>
            </a:endParaRP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381000" y="6578600"/>
            <a:ext cx="16684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000">
                <a:solidFill>
                  <a:schemeClr val="bg1"/>
                </a:solidFill>
              </a:rPr>
              <a:t>www.wirtschaft.bremen.de</a:t>
            </a:r>
          </a:p>
        </p:txBody>
      </p:sp>
      <p:sp>
        <p:nvSpPr>
          <p:cNvPr id="16400" name="Textfeld 55"/>
          <p:cNvSpPr txBox="1">
            <a:spLocks noChangeArrowheads="1"/>
          </p:cNvSpPr>
          <p:nvPr/>
        </p:nvSpPr>
        <p:spPr bwMode="auto">
          <a:xfrm>
            <a:off x="495300" y="4624388"/>
            <a:ext cx="8153400" cy="1646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charset="0"/>
              </a:defRPr>
            </a:lvl1pPr>
            <a:lvl2pPr marL="37931725" indent="-37474525" defTabSz="457200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de-DE" altLang="de-DE" sz="1600" b="1" baseline="0" dirty="0" smtClean="0">
                <a:solidFill>
                  <a:schemeClr val="bg1"/>
                </a:solidFill>
                <a:ea typeface="ＭＳ Ｐゴシック" pitchFamily="-105" charset="-128"/>
              </a:rPr>
              <a:t>Stadtteilbeirat Walle – Fachausschuss Überseestadt, Wirtschaft, Arbeit, </a:t>
            </a:r>
          </a:p>
          <a:p>
            <a:pPr>
              <a:lnSpc>
                <a:spcPct val="100000"/>
              </a:lnSpc>
            </a:pPr>
            <a:r>
              <a:rPr lang="de-DE" altLang="de-DE" sz="1600" b="1" baseline="0" dirty="0" smtClean="0">
                <a:solidFill>
                  <a:schemeClr val="bg1"/>
                </a:solidFill>
                <a:ea typeface="ＭＳ Ｐゴシック" pitchFamily="-105" charset="-128"/>
              </a:rPr>
              <a:t>Sitzung am 07</a:t>
            </a:r>
            <a:r>
              <a:rPr lang="de-DE" altLang="de-DE" sz="1600" b="1" dirty="0" smtClean="0">
                <a:solidFill>
                  <a:schemeClr val="bg1"/>
                </a:solidFill>
                <a:ea typeface="ＭＳ Ｐゴシック" pitchFamily="-105" charset="-128"/>
              </a:rPr>
              <a:t>.04.2016</a:t>
            </a:r>
          </a:p>
          <a:p>
            <a:pPr>
              <a:lnSpc>
                <a:spcPct val="150000"/>
              </a:lnSpc>
            </a:pPr>
            <a:r>
              <a:rPr lang="de-DE" altLang="de-DE" sz="2800" b="1" dirty="0" smtClean="0">
                <a:solidFill>
                  <a:schemeClr val="bg1"/>
                </a:solidFill>
                <a:ea typeface="ＭＳ Ｐゴシック" pitchFamily="-105" charset="-128"/>
              </a:rPr>
              <a:t>Entwicklung</a:t>
            </a:r>
            <a:r>
              <a:rPr lang="de-DE" altLang="de-DE" sz="2800" b="1" baseline="0" dirty="0" smtClean="0">
                <a:solidFill>
                  <a:schemeClr val="bg1"/>
                </a:solidFill>
                <a:ea typeface="ＭＳ Ｐゴシック" pitchFamily="-105" charset="-128"/>
              </a:rPr>
              <a:t> Schuppen 3</a:t>
            </a:r>
            <a:endParaRPr lang="de-DE" altLang="de-DE" sz="2800" b="1" dirty="0" smtClean="0">
              <a:solidFill>
                <a:schemeClr val="bg1"/>
              </a:solidFill>
              <a:ea typeface="ＭＳ Ｐゴシック" pitchFamily="-105" charset="-128"/>
            </a:endParaRPr>
          </a:p>
          <a:p>
            <a:pPr>
              <a:lnSpc>
                <a:spcPct val="150000"/>
              </a:lnSpc>
            </a:pPr>
            <a:r>
              <a:rPr lang="de-DE" altLang="de-DE" sz="1800" b="0" dirty="0" smtClean="0">
                <a:solidFill>
                  <a:schemeClr val="bg1"/>
                </a:solidFill>
                <a:ea typeface="ＭＳ Ｐゴシック" pitchFamily="-105" charset="-128"/>
              </a:rPr>
              <a:t>Dr. Dirk Kühling</a:t>
            </a:r>
            <a:endParaRPr lang="de-DE" altLang="de-DE" sz="1800" b="0" dirty="0">
              <a:solidFill>
                <a:schemeClr val="bg1"/>
              </a:solidFill>
              <a:ea typeface="ＭＳ Ｐゴシック" pitchFamily="-105" charset="-128"/>
            </a:endParaRPr>
          </a:p>
        </p:txBody>
      </p:sp>
      <p:pic>
        <p:nvPicPr>
          <p:cNvPr id="16402" name="Bild 15" descr="bremen_bremerh_neu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68288"/>
            <a:ext cx="1463675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04" name="Bild 7" descr="Der Senator für Wirtschaft_weiß.eps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6006802"/>
            <a:ext cx="34956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92"/>
            <a:ext cx="9144000" cy="45791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26829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7007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5pPr marL="801687" indent="0">
              <a:buNone/>
              <a:defRPr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</p:spTree>
    <p:extLst>
      <p:ext uri="{BB962C8B-B14F-4D97-AF65-F5344CB8AC3E}">
        <p14:creationId xmlns:p14="http://schemas.microsoft.com/office/powerpoint/2010/main" val="27395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3644531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6978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90640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86071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0055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776764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1463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851650" cy="85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cxnSp>
        <p:nvCxnSpPr>
          <p:cNvPr id="7" name="Gerade Verbindung 6"/>
          <p:cNvCxnSpPr/>
          <p:nvPr/>
        </p:nvCxnSpPr>
        <p:spPr>
          <a:xfrm>
            <a:off x="0" y="1219200"/>
            <a:ext cx="9144000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hteck 5"/>
          <p:cNvSpPr/>
          <p:nvPr userDrawn="1"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defTabSz="457200">
              <a:defRPr>
                <a:solidFill>
                  <a:schemeClr val="tx1"/>
                </a:solidFill>
                <a:latin typeface="Arial" charset="0"/>
              </a:defRPr>
            </a:lvl1pPr>
            <a:lvl2pPr marL="37931725" indent="-37474525" defTabSz="457200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de-DE" altLang="de-DE" sz="1800">
              <a:solidFill>
                <a:srgbClr val="FFFFFF"/>
              </a:solidFill>
              <a:latin typeface="Calibri" pitchFamily="-105" charset="0"/>
              <a:ea typeface="ＭＳ Ｐゴシック" pitchFamily="-105" charset="-128"/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381000" y="6578600"/>
            <a:ext cx="16684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000">
                <a:solidFill>
                  <a:schemeClr val="bg1"/>
                </a:solidFill>
              </a:rPr>
              <a:t>www.wirtschaft.bremen.de</a:t>
            </a:r>
          </a:p>
        </p:txBody>
      </p:sp>
      <p:pic>
        <p:nvPicPr>
          <p:cNvPr id="1041" name="Bild 15" descr="bremen_bremerh_neu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68288"/>
            <a:ext cx="1463675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4" name="Bild 9" descr="Der Senator für Wirtschaft.jpg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6021388"/>
            <a:ext cx="2597150" cy="43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Arial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268288" indent="-260350" algn="l" rtl="0" eaLnBrk="1" fontAlgn="base" hangingPunct="1">
        <a:spcBef>
          <a:spcPct val="20000"/>
        </a:spcBef>
        <a:spcAft>
          <a:spcPct val="0"/>
        </a:spcAft>
        <a:buClr>
          <a:srgbClr val="FF3300"/>
        </a:buClr>
        <a:buSzPct val="120000"/>
        <a:buFont typeface="Wingdings" pitchFamily="-105" charset="2"/>
        <a:buChar char="§"/>
        <a:defRPr sz="1600">
          <a:solidFill>
            <a:schemeClr val="tx1"/>
          </a:solidFill>
          <a:latin typeface="+mn-lt"/>
        </a:defRPr>
      </a:lvl2pPr>
      <a:lvl3pPr marL="531813" indent="-261938" algn="l" rtl="0" eaLnBrk="1" fontAlgn="base" hangingPunct="1">
        <a:spcBef>
          <a:spcPct val="20000"/>
        </a:spcBef>
        <a:spcAft>
          <a:spcPct val="0"/>
        </a:spcAft>
        <a:buClr>
          <a:srgbClr val="FF3300"/>
        </a:buClr>
        <a:buChar char="o"/>
        <a:defRPr sz="1600">
          <a:solidFill>
            <a:schemeClr val="tx1"/>
          </a:solidFill>
          <a:latin typeface="+mn-lt"/>
        </a:defRPr>
      </a:lvl3pPr>
      <a:lvl4pPr marL="800100" indent="-250825" algn="l" rtl="0" eaLnBrk="1" fontAlgn="base" hangingPunct="1">
        <a:spcBef>
          <a:spcPct val="20000"/>
        </a:spcBef>
        <a:spcAft>
          <a:spcPct val="0"/>
        </a:spcAft>
        <a:buClr>
          <a:srgbClr val="FF3300"/>
        </a:buClr>
        <a:buSzPct val="120000"/>
        <a:buChar char="•"/>
        <a:defRPr sz="1600">
          <a:solidFill>
            <a:schemeClr val="tx1"/>
          </a:solidFill>
          <a:latin typeface="+mn-lt"/>
        </a:defRPr>
      </a:lvl4pPr>
      <a:lvl5pPr marL="1092200" indent="-290513" algn="l" rtl="0" eaLnBrk="1" fontAlgn="base" hangingPunct="1">
        <a:spcBef>
          <a:spcPct val="20000"/>
        </a:spcBef>
        <a:spcAft>
          <a:spcPct val="0"/>
        </a:spcAft>
        <a:buClr>
          <a:srgbClr val="FF3300"/>
        </a:buClr>
        <a:buChar char="-"/>
        <a:defRPr sz="1600">
          <a:solidFill>
            <a:schemeClr val="tx1"/>
          </a:solidFill>
          <a:latin typeface="+mn-lt"/>
        </a:defRPr>
      </a:lvl5pPr>
      <a:lvl6pPr marL="1549400" indent="-290513" algn="l" rtl="0" eaLnBrk="1" fontAlgn="base" hangingPunct="1">
        <a:spcBef>
          <a:spcPct val="20000"/>
        </a:spcBef>
        <a:spcAft>
          <a:spcPct val="0"/>
        </a:spcAft>
        <a:buClr>
          <a:srgbClr val="FF3300"/>
        </a:buClr>
        <a:buChar char="-"/>
        <a:defRPr sz="1600">
          <a:solidFill>
            <a:schemeClr val="tx1"/>
          </a:solidFill>
          <a:latin typeface="+mn-lt"/>
        </a:defRPr>
      </a:lvl6pPr>
      <a:lvl7pPr marL="2006600" indent="-290513" algn="l" rtl="0" eaLnBrk="1" fontAlgn="base" hangingPunct="1">
        <a:spcBef>
          <a:spcPct val="20000"/>
        </a:spcBef>
        <a:spcAft>
          <a:spcPct val="0"/>
        </a:spcAft>
        <a:buClr>
          <a:srgbClr val="FF3300"/>
        </a:buClr>
        <a:buChar char="-"/>
        <a:defRPr sz="1600">
          <a:solidFill>
            <a:schemeClr val="tx1"/>
          </a:solidFill>
          <a:latin typeface="+mn-lt"/>
        </a:defRPr>
      </a:lvl7pPr>
      <a:lvl8pPr marL="2463800" indent="-290513" algn="l" rtl="0" eaLnBrk="1" fontAlgn="base" hangingPunct="1">
        <a:spcBef>
          <a:spcPct val="20000"/>
        </a:spcBef>
        <a:spcAft>
          <a:spcPct val="0"/>
        </a:spcAft>
        <a:buClr>
          <a:srgbClr val="FF3300"/>
        </a:buClr>
        <a:buChar char="-"/>
        <a:defRPr sz="1600">
          <a:solidFill>
            <a:schemeClr val="tx1"/>
          </a:solidFill>
          <a:latin typeface="+mn-lt"/>
        </a:defRPr>
      </a:lvl8pPr>
      <a:lvl9pPr marL="2921000" indent="-290513" algn="l" rtl="0" eaLnBrk="1" fontAlgn="base" hangingPunct="1">
        <a:spcBef>
          <a:spcPct val="20000"/>
        </a:spcBef>
        <a:spcAft>
          <a:spcPct val="0"/>
        </a:spcAft>
        <a:buClr>
          <a:srgbClr val="FF3300"/>
        </a:buClr>
        <a:buChar char="-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6804025" y="6597650"/>
            <a:ext cx="2133600" cy="207963"/>
          </a:xfrm>
          <a:prstGeom prst="rect">
            <a:avLst/>
          </a:prstGeom>
        </p:spPr>
        <p:txBody>
          <a:bodyPr/>
          <a:lstStyle/>
          <a:p>
            <a:fld id="{3BB3342D-D3D6-4678-9966-66DBE924B579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6" name="Datumsplatzhalter 4"/>
          <p:cNvSpPr>
            <a:spLocks noGrp="1"/>
          </p:cNvSpPr>
          <p:nvPr>
            <p:ph type="dt" sz="half" idx="4294967295"/>
          </p:nvPr>
        </p:nvSpPr>
        <p:spPr>
          <a:xfrm>
            <a:off x="4572000" y="6570663"/>
            <a:ext cx="1439863" cy="287337"/>
          </a:xfrm>
          <a:prstGeom prst="rect">
            <a:avLst/>
          </a:prstGeom>
        </p:spPr>
        <p:txBody>
          <a:bodyPr/>
          <a:lstStyle/>
          <a:p>
            <a:r>
              <a:rPr lang="de-DE" altLang="de-DE" smtClean="0"/>
              <a:t>02.11.2015</a:t>
            </a:r>
            <a:endParaRPr lang="de-DE" altLang="de-DE" dirty="0"/>
          </a:p>
        </p:txBody>
      </p:sp>
      <p:sp>
        <p:nvSpPr>
          <p:cNvPr id="7" name="Fußzeilenplatzhalter 5"/>
          <p:cNvSpPr>
            <a:spLocks noGrp="1"/>
          </p:cNvSpPr>
          <p:nvPr>
            <p:ph type="ftr" sz="quarter" idx="4294967295"/>
          </p:nvPr>
        </p:nvSpPr>
        <p:spPr>
          <a:xfrm>
            <a:off x="2976563" y="6570663"/>
            <a:ext cx="1595437" cy="279400"/>
          </a:xfrm>
          <a:prstGeom prst="rect">
            <a:avLst/>
          </a:prstGeom>
        </p:spPr>
        <p:txBody>
          <a:bodyPr/>
          <a:lstStyle/>
          <a:p>
            <a:r>
              <a:rPr lang="de-DE" altLang="de-DE" smtClean="0"/>
              <a:t>Dr. Kühling</a:t>
            </a:r>
            <a:endParaRPr lang="de-DE" altLang="de-DE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Entwicklung Schuppen 3</a:t>
            </a:r>
            <a:endParaRPr lang="de-DE" altLang="de-DE" dirty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endParaRPr lang="de-DE" sz="1600" b="0" dirty="0"/>
          </a:p>
          <a:p>
            <a:pPr marL="342900" indent="-342900">
              <a:buFont typeface="+mj-lt"/>
              <a:buAutoNum type="arabicPeriod" startAt="3"/>
            </a:pPr>
            <a:endParaRPr lang="de-DE" sz="1600" b="0" dirty="0"/>
          </a:p>
          <a:p>
            <a:endParaRPr lang="de-DE" sz="1600" b="0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19" name="Inhaltsplatzhalter 2"/>
          <p:cNvSpPr txBox="1">
            <a:spLocks/>
          </p:cNvSpPr>
          <p:nvPr/>
        </p:nvSpPr>
        <p:spPr bwMode="auto">
          <a:xfrm>
            <a:off x="467544" y="1484784"/>
            <a:ext cx="8229600" cy="3949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2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8288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120000"/>
              <a:buFont typeface="Wingdings" pitchFamily="-105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2pPr>
            <a:lvl3pPr marL="531813" indent="-261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o"/>
              <a:defRPr sz="1600">
                <a:solidFill>
                  <a:schemeClr val="tx1"/>
                </a:solidFill>
                <a:latin typeface="+mn-lt"/>
              </a:defRPr>
            </a:lvl3pPr>
            <a:lvl4pPr marL="800100" indent="-2508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120000"/>
              <a:buChar char="•"/>
              <a:defRPr sz="1600">
                <a:solidFill>
                  <a:schemeClr val="tx1"/>
                </a:solidFill>
                <a:latin typeface="+mn-lt"/>
              </a:defRPr>
            </a:lvl4pPr>
            <a:lvl5pPr marL="1092200" indent="-2905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1549400" indent="-2905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2006600" indent="-2905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2463800" indent="-2905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2921000" indent="-2905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2000" b="0" u="sng" kern="0" dirty="0" smtClean="0"/>
              <a:t>Planungsprozess bis heute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0" kern="0" dirty="0" smtClean="0"/>
              <a:t>Ausschreibung im Jahr 2014 </a:t>
            </a:r>
          </a:p>
          <a:p>
            <a:r>
              <a:rPr lang="de-DE" sz="2000" b="0" kern="0" dirty="0" smtClean="0">
                <a:sym typeface="Wingdings" panose="05000000000000000000" pitchFamily="2" charset="2"/>
              </a:rPr>
              <a:t> </a:t>
            </a:r>
            <a:r>
              <a:rPr lang="de-DE" sz="2000" b="0" kern="0" dirty="0" smtClean="0"/>
              <a:t>ohne annahmefähiges Angebot</a:t>
            </a:r>
            <a:endParaRPr lang="de-DE" sz="2200" b="0" kern="0" dirty="0" smtClean="0"/>
          </a:p>
          <a:p>
            <a:pPr marL="611188" lvl="1" indent="-342900">
              <a:buFont typeface="Arial" panose="020B0604020202020204" pitchFamily="34" charset="0"/>
              <a:buChar char="•"/>
            </a:pPr>
            <a:r>
              <a:rPr lang="de-DE" i="1" kern="0" dirty="0" smtClean="0"/>
              <a:t>Ursachenforschung:</a:t>
            </a:r>
          </a:p>
          <a:p>
            <a:pPr marL="611188" lvl="1" indent="-342900">
              <a:buFont typeface="Arial" panose="020B0604020202020204" pitchFamily="34" charset="0"/>
              <a:buChar char="•"/>
            </a:pPr>
            <a:r>
              <a:rPr lang="de-DE" i="1" kern="0" dirty="0" smtClean="0"/>
              <a:t>ERGEBNISSE: hohes Gesamtinvestitionsvolumen, hybrides Nutzungskonzept, komplexes Anforderungsprofil, etc.  </a:t>
            </a:r>
            <a:endParaRPr lang="de-DE" i="1" kern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0" kern="0" dirty="0" smtClean="0"/>
              <a:t>Ressortübergreifende Überprüfung des ursprünglichen städtebaulichen Konzepts</a:t>
            </a:r>
          </a:p>
          <a:p>
            <a:pPr marL="611188" lvl="1" indent="-342900">
              <a:buFont typeface="Arial" panose="020B0604020202020204" pitchFamily="34" charset="0"/>
              <a:buChar char="•"/>
            </a:pPr>
            <a:r>
              <a:rPr lang="de-DE" i="1" kern="0" dirty="0" smtClean="0"/>
              <a:t>Organisation Erschließung, Umgang mit Bestand, Nutzungsprogramm, etc.</a:t>
            </a:r>
          </a:p>
          <a:p>
            <a:pPr marL="611188" lvl="1" indent="-342900">
              <a:buFont typeface="Arial" panose="020B0604020202020204" pitchFamily="34" charset="0"/>
              <a:buChar char="•"/>
            </a:pPr>
            <a:r>
              <a:rPr lang="de-DE" i="1" kern="0" dirty="0" smtClean="0">
                <a:sym typeface="Wingdings" panose="05000000000000000000" pitchFamily="2" charset="2"/>
              </a:rPr>
              <a:t> Präzisierung des städtebaulichen Rahmenkonzeptes  </a:t>
            </a:r>
            <a:endParaRPr lang="de-DE" b="0" i="1" kern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0" kern="0" dirty="0" smtClean="0"/>
              <a:t>Mitte 2015: Verbindliches Kaufpreisangebot der „Überseestadt Schuppen 3 Grundbesitz GmbH</a:t>
            </a:r>
          </a:p>
          <a:p>
            <a:pPr marL="611188" lvl="1" indent="-342900">
              <a:buFont typeface="Arial" panose="020B0604020202020204" pitchFamily="34" charset="0"/>
              <a:buChar char="•"/>
            </a:pPr>
            <a:r>
              <a:rPr lang="de-DE" i="1" kern="0" dirty="0" smtClean="0"/>
              <a:t>…auf </a:t>
            </a:r>
            <a:r>
              <a:rPr lang="de-DE" i="1" kern="0" dirty="0"/>
              <a:t>Basis </a:t>
            </a:r>
            <a:r>
              <a:rPr lang="de-DE" i="1" kern="0" dirty="0" smtClean="0"/>
              <a:t>der ursprünglichen Ausschreibungsbedingungen </a:t>
            </a:r>
          </a:p>
          <a:p>
            <a:pPr marL="611188" lvl="1" indent="-342900">
              <a:buFont typeface="Arial" panose="020B0604020202020204" pitchFamily="34" charset="0"/>
              <a:buChar char="•"/>
            </a:pPr>
            <a:r>
              <a:rPr lang="de-DE" i="1" kern="0" dirty="0" smtClean="0"/>
              <a:t>…zum entsprechenden Verkehrswert  </a:t>
            </a:r>
          </a:p>
          <a:p>
            <a:pPr marL="611188" lvl="1" indent="-342900">
              <a:buFont typeface="Arial" panose="020B0604020202020204" pitchFamily="34" charset="0"/>
              <a:buChar char="•"/>
            </a:pPr>
            <a:r>
              <a:rPr lang="de-DE" i="1" kern="0" dirty="0" smtClean="0"/>
              <a:t>…Umsetzung zeitnah </a:t>
            </a:r>
            <a:endParaRPr lang="de-DE" i="1" kern="0" dirty="0"/>
          </a:p>
          <a:p>
            <a:pPr algn="ctr"/>
            <a:endParaRPr lang="de-DE" sz="2000" b="0" kern="0" dirty="0" smtClean="0"/>
          </a:p>
          <a:p>
            <a:pPr algn="ctr"/>
            <a:endParaRPr lang="de-DE" sz="2000" b="0" kern="0" dirty="0" smtClean="0"/>
          </a:p>
        </p:txBody>
      </p:sp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528" y="1316447"/>
            <a:ext cx="2396952" cy="1464481"/>
          </a:xfrm>
          <a:prstGeom prst="rect">
            <a:avLst/>
          </a:prstGeom>
        </p:spPr>
      </p:pic>
      <p:sp>
        <p:nvSpPr>
          <p:cNvPr id="9" name="Fußzeilenplatzhalter 3"/>
          <p:cNvSpPr txBox="1">
            <a:spLocks/>
          </p:cNvSpPr>
          <p:nvPr/>
        </p:nvSpPr>
        <p:spPr>
          <a:xfrm>
            <a:off x="2051720" y="6575840"/>
            <a:ext cx="6840760" cy="279400"/>
          </a:xfrm>
          <a:prstGeom prst="rect">
            <a:avLst/>
          </a:prstGeom>
          <a:solidFill>
            <a:srgbClr val="FF0000"/>
          </a:solidFill>
        </p:spPr>
        <p:txBody>
          <a:bodyPr/>
          <a:lstStyle>
            <a:defPPr>
              <a:defRPr lang="de-DE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12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o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120000"/>
              <a:buChar char="•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-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-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-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-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-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e-DE" altLang="de-DE" b="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6804025" y="6597650"/>
            <a:ext cx="2133600" cy="207963"/>
          </a:xfrm>
          <a:prstGeom prst="rect">
            <a:avLst/>
          </a:prstGeom>
        </p:spPr>
        <p:txBody>
          <a:bodyPr/>
          <a:lstStyle/>
          <a:p>
            <a:fld id="{3BB3342D-D3D6-4678-9966-66DBE924B579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6" name="Datumsplatzhalter 4"/>
          <p:cNvSpPr>
            <a:spLocks noGrp="1"/>
          </p:cNvSpPr>
          <p:nvPr>
            <p:ph type="dt" sz="half" idx="4294967295"/>
          </p:nvPr>
        </p:nvSpPr>
        <p:spPr>
          <a:xfrm>
            <a:off x="4572000" y="6570663"/>
            <a:ext cx="1439863" cy="287337"/>
          </a:xfrm>
          <a:prstGeom prst="rect">
            <a:avLst/>
          </a:prstGeom>
        </p:spPr>
        <p:txBody>
          <a:bodyPr/>
          <a:lstStyle/>
          <a:p>
            <a:r>
              <a:rPr lang="de-DE" altLang="de-DE" smtClean="0"/>
              <a:t>02.11.2015</a:t>
            </a:r>
            <a:endParaRPr lang="de-DE" altLang="de-DE" dirty="0"/>
          </a:p>
        </p:txBody>
      </p:sp>
      <p:sp>
        <p:nvSpPr>
          <p:cNvPr id="7" name="Fußzeilenplatzhalter 5"/>
          <p:cNvSpPr>
            <a:spLocks noGrp="1"/>
          </p:cNvSpPr>
          <p:nvPr>
            <p:ph type="ftr" sz="quarter" idx="4294967295"/>
          </p:nvPr>
        </p:nvSpPr>
        <p:spPr>
          <a:xfrm>
            <a:off x="2976563" y="6570663"/>
            <a:ext cx="1595437" cy="279400"/>
          </a:xfrm>
          <a:prstGeom prst="rect">
            <a:avLst/>
          </a:prstGeom>
        </p:spPr>
        <p:txBody>
          <a:bodyPr/>
          <a:lstStyle/>
          <a:p>
            <a:r>
              <a:rPr lang="de-DE" altLang="de-DE" smtClean="0"/>
              <a:t>Dr. Kühling</a:t>
            </a:r>
            <a:endParaRPr lang="de-DE" altLang="de-DE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Entwicklung Schuppen 3</a:t>
            </a:r>
            <a:endParaRPr lang="de-DE" altLang="de-DE" dirty="0"/>
          </a:p>
        </p:txBody>
      </p:sp>
      <p:sp>
        <p:nvSpPr>
          <p:cNvPr id="19" name="Inhaltsplatzhalter 2"/>
          <p:cNvSpPr txBox="1">
            <a:spLocks/>
          </p:cNvSpPr>
          <p:nvPr/>
        </p:nvSpPr>
        <p:spPr bwMode="auto">
          <a:xfrm>
            <a:off x="467544" y="1628800"/>
            <a:ext cx="8229600" cy="3949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2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8288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120000"/>
              <a:buFont typeface="Wingdings" pitchFamily="-105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2pPr>
            <a:lvl3pPr marL="531813" indent="-261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o"/>
              <a:defRPr sz="1600">
                <a:solidFill>
                  <a:schemeClr val="tx1"/>
                </a:solidFill>
                <a:latin typeface="+mn-lt"/>
              </a:defRPr>
            </a:lvl3pPr>
            <a:lvl4pPr marL="800100" indent="-2508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120000"/>
              <a:buChar char="•"/>
              <a:defRPr sz="1600">
                <a:solidFill>
                  <a:schemeClr val="tx1"/>
                </a:solidFill>
                <a:latin typeface="+mn-lt"/>
              </a:defRPr>
            </a:lvl4pPr>
            <a:lvl5pPr marL="1092200" indent="-2905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1549400" indent="-2905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2006600" indent="-2905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2463800" indent="-2905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2921000" indent="-2905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2000" b="0" u="sng" kern="0" dirty="0" smtClean="0"/>
              <a:t>Ausschreibungsfreie Vergabe: </a:t>
            </a:r>
          </a:p>
          <a:p>
            <a:endParaRPr lang="de-DE" sz="1000" b="0" u="sng" kern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0" kern="0" dirty="0" smtClean="0"/>
              <a:t>Rechtliche Grundlagen</a:t>
            </a:r>
          </a:p>
          <a:p>
            <a:pPr marL="611188" lvl="1" indent="-342900">
              <a:buFont typeface="Arial" panose="020B0604020202020204" pitchFamily="34" charset="0"/>
              <a:buChar char="•"/>
            </a:pPr>
            <a:r>
              <a:rPr lang="de-DE" i="1" kern="0" dirty="0"/>
              <a:t>RL zur Veräußerung von Liegenschaften in der ÜSS</a:t>
            </a:r>
          </a:p>
          <a:p>
            <a:pPr marL="611188" lvl="1" indent="-342900">
              <a:buFont typeface="Arial" panose="020B0604020202020204" pitchFamily="34" charset="0"/>
              <a:buChar char="•"/>
            </a:pPr>
            <a:r>
              <a:rPr lang="de-DE" i="1" kern="0" dirty="0"/>
              <a:t>RL zum Verkauf von Grundstücken FHB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0" kern="0" dirty="0" smtClean="0"/>
              <a:t>Ergebnis: Da erste Ausschreibung ohne Ergebnis</a:t>
            </a:r>
          </a:p>
          <a:p>
            <a:pPr marL="611188" lvl="1" indent="-342900">
              <a:buFont typeface="Arial" panose="020B0604020202020204" pitchFamily="34" charset="0"/>
              <a:buChar char="•"/>
            </a:pPr>
            <a:r>
              <a:rPr lang="de-DE" i="1" kern="0" dirty="0"/>
              <a:t>…ausschreibungsfreie Vergabe möglich</a:t>
            </a:r>
          </a:p>
          <a:p>
            <a:pPr marL="611188" lvl="1" indent="-342900">
              <a:buFont typeface="Arial" panose="020B0604020202020204" pitchFamily="34" charset="0"/>
              <a:buChar char="•"/>
            </a:pPr>
            <a:r>
              <a:rPr lang="de-DE" i="1" kern="0" dirty="0"/>
              <a:t>…wenn Verkehrswertempfehlung realisiert wird  </a:t>
            </a:r>
          </a:p>
          <a:p>
            <a:pPr marL="611188" lvl="1" indent="-342900">
              <a:buFont typeface="Arial" panose="020B0604020202020204" pitchFamily="34" charset="0"/>
              <a:buChar char="•"/>
            </a:pPr>
            <a:r>
              <a:rPr lang="de-DE" i="1" kern="0" dirty="0"/>
              <a:t>…Einhaltung der planungsrechtlichen Eckpunkte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0" kern="0" dirty="0" smtClean="0"/>
              <a:t>Bedingungen durch Kaufpreisangebot erfüllt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0" kern="0" dirty="0" smtClean="0"/>
              <a:t>Abstimmung des durch den Investors zu präzisierenden städtebaulichen Entwurfs (SWAH, SUBV, WFB)  </a:t>
            </a:r>
          </a:p>
          <a:p>
            <a:pPr marL="611188" lvl="1" indent="-342900">
              <a:buFont typeface="Arial" panose="020B0604020202020204" pitchFamily="34" charset="0"/>
              <a:buChar char="•"/>
            </a:pPr>
            <a:endParaRPr lang="de-DE" i="1" kern="0" dirty="0"/>
          </a:p>
          <a:p>
            <a:endParaRPr lang="de-DE" sz="2000" b="0" kern="0" dirty="0" smtClean="0"/>
          </a:p>
          <a:p>
            <a:pPr algn="ctr"/>
            <a:endParaRPr lang="de-DE" sz="2000" b="0" kern="0" dirty="0" smtClean="0"/>
          </a:p>
          <a:p>
            <a:endParaRPr lang="de-DE" sz="2000" b="0" kern="0" dirty="0" smtClean="0"/>
          </a:p>
          <a:p>
            <a:pPr algn="ctr"/>
            <a:endParaRPr lang="de-DE" sz="2000" b="0" kern="0" dirty="0" smtClean="0"/>
          </a:p>
          <a:p>
            <a:pPr algn="ctr"/>
            <a:endParaRPr lang="de-DE" sz="2000" b="0" kern="0" dirty="0" smtClean="0"/>
          </a:p>
        </p:txBody>
      </p:sp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528" y="1316447"/>
            <a:ext cx="2396952" cy="1464481"/>
          </a:xfrm>
          <a:prstGeom prst="rect">
            <a:avLst/>
          </a:prstGeom>
        </p:spPr>
      </p:pic>
      <p:sp>
        <p:nvSpPr>
          <p:cNvPr id="8" name="Fußzeilenplatzhalter 3"/>
          <p:cNvSpPr txBox="1">
            <a:spLocks/>
          </p:cNvSpPr>
          <p:nvPr/>
        </p:nvSpPr>
        <p:spPr>
          <a:xfrm>
            <a:off x="2051720" y="6575840"/>
            <a:ext cx="6840760" cy="279400"/>
          </a:xfrm>
          <a:prstGeom prst="rect">
            <a:avLst/>
          </a:prstGeom>
          <a:solidFill>
            <a:srgbClr val="FF0000"/>
          </a:solidFill>
        </p:spPr>
        <p:txBody>
          <a:bodyPr/>
          <a:lstStyle>
            <a:defPPr>
              <a:defRPr lang="de-DE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12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o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120000"/>
              <a:buChar char="•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-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-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-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-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-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e-DE" altLang="de-DE" b="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02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6804025" y="6597650"/>
            <a:ext cx="2133600" cy="207963"/>
          </a:xfrm>
          <a:prstGeom prst="rect">
            <a:avLst/>
          </a:prstGeom>
        </p:spPr>
        <p:txBody>
          <a:bodyPr/>
          <a:lstStyle/>
          <a:p>
            <a:fld id="{3BB3342D-D3D6-4678-9966-66DBE924B579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6" name="Datumsplatzhalter 4"/>
          <p:cNvSpPr>
            <a:spLocks noGrp="1"/>
          </p:cNvSpPr>
          <p:nvPr>
            <p:ph type="dt" sz="half" idx="4294967295"/>
          </p:nvPr>
        </p:nvSpPr>
        <p:spPr>
          <a:xfrm>
            <a:off x="4572000" y="6570663"/>
            <a:ext cx="1439863" cy="287337"/>
          </a:xfrm>
          <a:prstGeom prst="rect">
            <a:avLst/>
          </a:prstGeom>
        </p:spPr>
        <p:txBody>
          <a:bodyPr/>
          <a:lstStyle/>
          <a:p>
            <a:r>
              <a:rPr lang="de-DE" altLang="de-DE" smtClean="0"/>
              <a:t>02.11.2015</a:t>
            </a:r>
            <a:endParaRPr lang="de-DE" altLang="de-DE" dirty="0"/>
          </a:p>
        </p:txBody>
      </p:sp>
      <p:sp>
        <p:nvSpPr>
          <p:cNvPr id="7" name="Fußzeilenplatzhalter 5"/>
          <p:cNvSpPr>
            <a:spLocks noGrp="1"/>
          </p:cNvSpPr>
          <p:nvPr>
            <p:ph type="ftr" sz="quarter" idx="4294967295"/>
          </p:nvPr>
        </p:nvSpPr>
        <p:spPr>
          <a:xfrm>
            <a:off x="2976563" y="6570663"/>
            <a:ext cx="1595437" cy="279400"/>
          </a:xfrm>
          <a:prstGeom prst="rect">
            <a:avLst/>
          </a:prstGeom>
        </p:spPr>
        <p:txBody>
          <a:bodyPr/>
          <a:lstStyle/>
          <a:p>
            <a:r>
              <a:rPr lang="de-DE" altLang="de-DE" smtClean="0"/>
              <a:t>Dr. Kühling</a:t>
            </a:r>
            <a:endParaRPr lang="de-DE" altLang="de-DE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Entwicklung Schuppen 3</a:t>
            </a:r>
            <a:endParaRPr lang="de-DE" altLang="de-DE" dirty="0"/>
          </a:p>
        </p:txBody>
      </p:sp>
      <p:sp>
        <p:nvSpPr>
          <p:cNvPr id="19" name="Inhaltsplatzhalter 2"/>
          <p:cNvSpPr txBox="1">
            <a:spLocks/>
          </p:cNvSpPr>
          <p:nvPr/>
        </p:nvSpPr>
        <p:spPr bwMode="auto">
          <a:xfrm>
            <a:off x="323528" y="1484784"/>
            <a:ext cx="8496944" cy="3949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2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8288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120000"/>
              <a:buFont typeface="Wingdings" pitchFamily="-105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2pPr>
            <a:lvl3pPr marL="531813" indent="-261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o"/>
              <a:defRPr sz="1600">
                <a:solidFill>
                  <a:schemeClr val="tx1"/>
                </a:solidFill>
                <a:latin typeface="+mn-lt"/>
              </a:defRPr>
            </a:lvl3pPr>
            <a:lvl4pPr marL="800100" indent="-2508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120000"/>
              <a:buChar char="•"/>
              <a:defRPr sz="1600">
                <a:solidFill>
                  <a:schemeClr val="tx1"/>
                </a:solidFill>
                <a:latin typeface="+mn-lt"/>
              </a:defRPr>
            </a:lvl4pPr>
            <a:lvl5pPr marL="1092200" indent="-2905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1549400" indent="-2905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2006600" indent="-2905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2463800" indent="-2905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2921000" indent="-2905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2000" b="0" u="sng" kern="0" dirty="0" smtClean="0"/>
              <a:t>Präzisierung des Entwurfs auf Basis der </a:t>
            </a:r>
          </a:p>
          <a:p>
            <a:r>
              <a:rPr lang="de-DE" sz="2000" b="0" u="sng" kern="0" dirty="0" smtClean="0"/>
              <a:t>ursprünglichen städtebaulichen Eckpunkte und Ziele: </a:t>
            </a:r>
          </a:p>
          <a:p>
            <a:endParaRPr lang="de-DE" sz="1000" b="0" u="sng" kern="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de-DE" sz="2000" b="0" kern="0" dirty="0" smtClean="0"/>
              <a:t>Hybrides Nutzungsprogramm</a:t>
            </a:r>
            <a:endParaRPr lang="de-DE" sz="2200" b="0" kern="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de-DE" sz="2000" b="0" kern="0" dirty="0" smtClean="0"/>
              <a:t>Schwerpunkt Wohnen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de-DE" sz="2000" b="0" kern="0" dirty="0" smtClean="0"/>
              <a:t>25% Sozialwohnungsquote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de-DE" sz="2000" b="0" kern="0" dirty="0" smtClean="0"/>
              <a:t>Gewerblicher Anteil – davon 1000 qm Fläche für die Kreativwirtschaft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de-DE" sz="2000" b="0" kern="0" dirty="0"/>
              <a:t>Umgang mit Bestand </a:t>
            </a:r>
            <a:r>
              <a:rPr lang="de-DE" sz="2000" b="0" kern="0" dirty="0" smtClean="0"/>
              <a:t>(Erhalt der Fassadenkontur, tlw. Erhalt der  Kernsubstanz)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de-DE" sz="2000" b="0" kern="0" dirty="0" smtClean="0"/>
              <a:t>Blickbeziehung Europahafen / Wasser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de-DE" sz="2000" b="0" kern="0" dirty="0" smtClean="0"/>
              <a:t>Fußläufige Verbindungsachsen zum Wasser (</a:t>
            </a:r>
            <a:r>
              <a:rPr lang="de-DE" sz="2000" b="0" kern="0" dirty="0" err="1" smtClean="0"/>
              <a:t>Marcuskaje</a:t>
            </a:r>
            <a:r>
              <a:rPr lang="de-DE" sz="2000" b="0" kern="0" dirty="0"/>
              <a:t> </a:t>
            </a:r>
            <a:r>
              <a:rPr lang="de-DE" sz="2000" b="0" kern="0" dirty="0" smtClean="0"/>
              <a:t>und </a:t>
            </a:r>
            <a:r>
              <a:rPr lang="de-DE" sz="2000" b="0" kern="0" dirty="0" err="1" smtClean="0"/>
              <a:t>Hansator</a:t>
            </a:r>
            <a:r>
              <a:rPr lang="de-DE" sz="2000" b="0" kern="0" dirty="0" smtClean="0"/>
              <a:t>) 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de-DE" sz="2000" b="0" kern="0" dirty="0" smtClean="0"/>
              <a:t>Geschlossene Bebauung Richtung Konsul-Smidt-Straße</a:t>
            </a:r>
          </a:p>
          <a:p>
            <a:endParaRPr lang="de-DE" sz="2000" b="0" kern="0" dirty="0"/>
          </a:p>
          <a:p>
            <a:pPr marL="611188" lvl="1" indent="-342900">
              <a:buFont typeface="Arial" panose="020B0604020202020204" pitchFamily="34" charset="0"/>
              <a:buChar char="•"/>
            </a:pPr>
            <a:endParaRPr lang="de-DE" i="1" kern="0" dirty="0"/>
          </a:p>
          <a:p>
            <a:endParaRPr lang="de-DE" sz="2000" b="0" kern="0" dirty="0" smtClean="0"/>
          </a:p>
          <a:p>
            <a:pPr algn="ctr"/>
            <a:endParaRPr lang="de-DE" sz="2000" b="0" kern="0" dirty="0" smtClean="0"/>
          </a:p>
          <a:p>
            <a:endParaRPr lang="de-DE" sz="2000" b="0" kern="0" dirty="0" smtClean="0"/>
          </a:p>
          <a:p>
            <a:pPr algn="ctr"/>
            <a:endParaRPr lang="de-DE" sz="2000" b="0" kern="0" dirty="0" smtClean="0"/>
          </a:p>
          <a:p>
            <a:pPr algn="ctr"/>
            <a:endParaRPr lang="de-DE" sz="2000" b="0" kern="0" dirty="0" smtClean="0"/>
          </a:p>
        </p:txBody>
      </p:sp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528" y="1316447"/>
            <a:ext cx="2396952" cy="1464481"/>
          </a:xfrm>
          <a:prstGeom prst="rect">
            <a:avLst/>
          </a:prstGeom>
        </p:spPr>
      </p:pic>
      <p:sp>
        <p:nvSpPr>
          <p:cNvPr id="8" name="Fußzeilenplatzhalter 3"/>
          <p:cNvSpPr txBox="1">
            <a:spLocks/>
          </p:cNvSpPr>
          <p:nvPr/>
        </p:nvSpPr>
        <p:spPr>
          <a:xfrm>
            <a:off x="2051720" y="6575840"/>
            <a:ext cx="6840760" cy="279400"/>
          </a:xfrm>
          <a:prstGeom prst="rect">
            <a:avLst/>
          </a:prstGeom>
          <a:solidFill>
            <a:srgbClr val="FF0000"/>
          </a:solidFill>
        </p:spPr>
        <p:txBody>
          <a:bodyPr/>
          <a:lstStyle>
            <a:defPPr>
              <a:defRPr lang="de-DE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12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o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120000"/>
              <a:buChar char="•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-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-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-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-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-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e-DE" altLang="de-DE" b="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50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6804025" y="6597650"/>
            <a:ext cx="2133600" cy="207963"/>
          </a:xfrm>
          <a:prstGeom prst="rect">
            <a:avLst/>
          </a:prstGeom>
        </p:spPr>
        <p:txBody>
          <a:bodyPr/>
          <a:lstStyle/>
          <a:p>
            <a:fld id="{3BB3342D-D3D6-4678-9966-66DBE924B579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6" name="Datumsplatzhalter 4"/>
          <p:cNvSpPr>
            <a:spLocks noGrp="1"/>
          </p:cNvSpPr>
          <p:nvPr>
            <p:ph type="dt" sz="half" idx="4294967295"/>
          </p:nvPr>
        </p:nvSpPr>
        <p:spPr>
          <a:xfrm>
            <a:off x="4572000" y="6570663"/>
            <a:ext cx="1439863" cy="287337"/>
          </a:xfrm>
          <a:prstGeom prst="rect">
            <a:avLst/>
          </a:prstGeom>
        </p:spPr>
        <p:txBody>
          <a:bodyPr/>
          <a:lstStyle/>
          <a:p>
            <a:r>
              <a:rPr lang="de-DE" altLang="de-DE" smtClean="0"/>
              <a:t>02.11.2015</a:t>
            </a:r>
            <a:endParaRPr lang="de-DE" altLang="de-DE" dirty="0"/>
          </a:p>
        </p:txBody>
      </p:sp>
      <p:sp>
        <p:nvSpPr>
          <p:cNvPr id="7" name="Fußzeilenplatzhalter 5"/>
          <p:cNvSpPr>
            <a:spLocks noGrp="1"/>
          </p:cNvSpPr>
          <p:nvPr>
            <p:ph type="ftr" sz="quarter" idx="4294967295"/>
          </p:nvPr>
        </p:nvSpPr>
        <p:spPr>
          <a:xfrm>
            <a:off x="2976563" y="6570663"/>
            <a:ext cx="1595437" cy="279400"/>
          </a:xfrm>
          <a:prstGeom prst="rect">
            <a:avLst/>
          </a:prstGeom>
        </p:spPr>
        <p:txBody>
          <a:bodyPr/>
          <a:lstStyle/>
          <a:p>
            <a:r>
              <a:rPr lang="de-DE" altLang="de-DE" smtClean="0"/>
              <a:t>Dr. Kühling</a:t>
            </a:r>
            <a:endParaRPr lang="de-DE" altLang="de-DE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Entwicklung Schuppen 3</a:t>
            </a:r>
            <a:endParaRPr lang="de-DE" altLang="de-DE" dirty="0"/>
          </a:p>
        </p:txBody>
      </p:sp>
      <p:sp>
        <p:nvSpPr>
          <p:cNvPr id="19" name="Inhaltsplatzhalter 2"/>
          <p:cNvSpPr txBox="1">
            <a:spLocks/>
          </p:cNvSpPr>
          <p:nvPr/>
        </p:nvSpPr>
        <p:spPr bwMode="auto">
          <a:xfrm>
            <a:off x="323528" y="1783357"/>
            <a:ext cx="7848872" cy="3949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2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8288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120000"/>
              <a:buFont typeface="Wingdings" pitchFamily="-105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2pPr>
            <a:lvl3pPr marL="531813" indent="-261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o"/>
              <a:defRPr sz="1600">
                <a:solidFill>
                  <a:schemeClr val="tx1"/>
                </a:solidFill>
                <a:latin typeface="+mn-lt"/>
              </a:defRPr>
            </a:lvl3pPr>
            <a:lvl4pPr marL="800100" indent="-2508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120000"/>
              <a:buChar char="•"/>
              <a:defRPr sz="1600">
                <a:solidFill>
                  <a:schemeClr val="tx1"/>
                </a:solidFill>
                <a:latin typeface="+mn-lt"/>
              </a:defRPr>
            </a:lvl4pPr>
            <a:lvl5pPr marL="1092200" indent="-2905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1549400" indent="-2905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2006600" indent="-2905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2463800" indent="-2905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2921000" indent="-2905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2000" b="0" u="sng" kern="0" dirty="0" smtClean="0"/>
              <a:t>Einzelne Abweichungen </a:t>
            </a:r>
          </a:p>
          <a:p>
            <a:pPr marL="611188" lvl="1" indent="-342900">
              <a:buFont typeface="Arial" panose="020B0604020202020204" pitchFamily="34" charset="0"/>
              <a:buChar char="•"/>
            </a:pPr>
            <a:r>
              <a:rPr lang="de-DE" i="1" kern="0" dirty="0" smtClean="0"/>
              <a:t>…auf </a:t>
            </a:r>
            <a:r>
              <a:rPr lang="de-DE" i="1" kern="0" dirty="0"/>
              <a:t>städtebaulicher Detailebene </a:t>
            </a:r>
          </a:p>
          <a:p>
            <a:pPr marL="611188" lvl="1" indent="-342900">
              <a:buFont typeface="Arial" panose="020B0604020202020204" pitchFamily="34" charset="0"/>
              <a:buChar char="•"/>
            </a:pPr>
            <a:r>
              <a:rPr lang="de-DE" i="1" kern="0" dirty="0" smtClean="0"/>
              <a:t>…angesichts </a:t>
            </a:r>
            <a:r>
              <a:rPr lang="de-DE" i="1" kern="0" dirty="0"/>
              <a:t>mittlerweile </a:t>
            </a:r>
            <a:r>
              <a:rPr lang="de-DE" i="1" kern="0" dirty="0" smtClean="0"/>
              <a:t>veränderter </a:t>
            </a:r>
            <a:r>
              <a:rPr lang="de-DE" i="1" kern="0" dirty="0"/>
              <a:t>Rahmenbedingungen </a:t>
            </a:r>
          </a:p>
          <a:p>
            <a:endParaRPr lang="de-DE" sz="1000" b="0" u="sng" kern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0" kern="0" dirty="0"/>
              <a:t>Erhalt </a:t>
            </a:r>
            <a:r>
              <a:rPr lang="de-DE" sz="2000" b="0" kern="0" dirty="0" smtClean="0"/>
              <a:t>der Struktur von </a:t>
            </a:r>
            <a:r>
              <a:rPr lang="de-DE" sz="2000" b="0" kern="0" dirty="0"/>
              <a:t>Bauteil A anstatt Bauteil </a:t>
            </a:r>
            <a:r>
              <a:rPr lang="de-DE" sz="2000" b="0" kern="0" dirty="0" smtClean="0"/>
              <a:t>B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0" kern="0" dirty="0" smtClean="0"/>
              <a:t>Aufgeben der bisherigen Höhenstaffelung </a:t>
            </a:r>
            <a:r>
              <a:rPr lang="de-DE" sz="2000" b="0" kern="0" dirty="0" smtClean="0">
                <a:sym typeface="Wingdings" panose="05000000000000000000" pitchFamily="2" charset="2"/>
              </a:rPr>
              <a:t> </a:t>
            </a:r>
            <a:r>
              <a:rPr lang="de-DE" sz="2000" b="0" kern="0" dirty="0">
                <a:sym typeface="Wingdings" panose="05000000000000000000" pitchFamily="2" charset="2"/>
              </a:rPr>
              <a:t>b</a:t>
            </a:r>
            <a:r>
              <a:rPr lang="de-DE" sz="2000" b="0" kern="0" dirty="0" smtClean="0"/>
              <a:t>essere Flächenausnutzung </a:t>
            </a:r>
            <a:r>
              <a:rPr lang="de-DE" sz="2000" b="0" kern="0" dirty="0" smtClean="0">
                <a:sym typeface="Wingdings" panose="05000000000000000000" pitchFamily="2" charset="2"/>
              </a:rPr>
              <a:t> signifikant höhere BGF-Zahl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0" kern="0" dirty="0" smtClean="0">
                <a:sym typeface="Wingdings" panose="05000000000000000000" pitchFamily="2" charset="2"/>
              </a:rPr>
              <a:t>Deutlich höhere Anzahl an Wohneinheiten, als ursprünglich geplant </a:t>
            </a:r>
          </a:p>
          <a:p>
            <a:pPr marL="611188" lvl="1" indent="-342900">
              <a:buFont typeface="Arial" panose="020B0604020202020204" pitchFamily="34" charset="0"/>
              <a:buChar char="•"/>
            </a:pPr>
            <a:r>
              <a:rPr lang="de-DE" i="1" kern="0" dirty="0">
                <a:sym typeface="Wingdings" panose="05000000000000000000" pitchFamily="2" charset="2"/>
              </a:rPr>
              <a:t>Überseestadt mittlerweile Schwerpunkt des Sofortprogramms Wohnungsbau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0" kern="0" dirty="0" smtClean="0">
                <a:sym typeface="Wingdings" panose="05000000000000000000" pitchFamily="2" charset="2"/>
              </a:rPr>
              <a:t>Einzelhandel: Integration eines Nahversorgers </a:t>
            </a:r>
          </a:p>
          <a:p>
            <a:pPr marL="611188" lvl="1" indent="-342900">
              <a:buFont typeface="Arial" panose="020B0604020202020204" pitchFamily="34" charset="0"/>
              <a:buChar char="•"/>
            </a:pPr>
            <a:r>
              <a:rPr lang="de-DE" i="1" kern="0" dirty="0">
                <a:sym typeface="Wingdings" panose="05000000000000000000" pitchFamily="2" charset="2"/>
              </a:rPr>
              <a:t>Nach Abschluss des </a:t>
            </a:r>
            <a:r>
              <a:rPr lang="de-DE" i="1" kern="0" dirty="0" smtClean="0">
                <a:sym typeface="Wingdings" panose="05000000000000000000" pitchFamily="2" charset="2"/>
              </a:rPr>
              <a:t>Einzelhandelskonzept ÜSS, steht mittlerweile ein anderer </a:t>
            </a:r>
            <a:r>
              <a:rPr lang="de-DE" i="1" kern="0" dirty="0">
                <a:sym typeface="Wingdings" panose="05000000000000000000" pitchFamily="2" charset="2"/>
              </a:rPr>
              <a:t>Standort im Fokus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b="0" kern="0" dirty="0" smtClean="0"/>
          </a:p>
          <a:p>
            <a:endParaRPr lang="de-DE" sz="2000" b="0" kern="0" dirty="0"/>
          </a:p>
          <a:p>
            <a:pPr marL="611188" lvl="1" indent="-342900">
              <a:buFont typeface="Arial" panose="020B0604020202020204" pitchFamily="34" charset="0"/>
              <a:buChar char="•"/>
            </a:pPr>
            <a:endParaRPr lang="de-DE" i="1" kern="0" dirty="0"/>
          </a:p>
          <a:p>
            <a:endParaRPr lang="de-DE" sz="2000" b="0" kern="0" dirty="0" smtClean="0"/>
          </a:p>
          <a:p>
            <a:pPr algn="ctr"/>
            <a:endParaRPr lang="de-DE" sz="2000" b="0" kern="0" dirty="0" smtClean="0"/>
          </a:p>
          <a:p>
            <a:endParaRPr lang="de-DE" sz="2000" b="0" kern="0" dirty="0" smtClean="0"/>
          </a:p>
          <a:p>
            <a:pPr algn="ctr"/>
            <a:endParaRPr lang="de-DE" sz="2000" b="0" kern="0" dirty="0" smtClean="0"/>
          </a:p>
          <a:p>
            <a:pPr algn="ctr"/>
            <a:endParaRPr lang="de-DE" sz="2000" b="0" kern="0" dirty="0" smtClean="0"/>
          </a:p>
        </p:txBody>
      </p:sp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528" y="1316447"/>
            <a:ext cx="2396952" cy="1464481"/>
          </a:xfrm>
          <a:prstGeom prst="rect">
            <a:avLst/>
          </a:prstGeom>
        </p:spPr>
      </p:pic>
      <p:sp>
        <p:nvSpPr>
          <p:cNvPr id="8" name="Fußzeilenplatzhalter 3"/>
          <p:cNvSpPr txBox="1">
            <a:spLocks/>
          </p:cNvSpPr>
          <p:nvPr/>
        </p:nvSpPr>
        <p:spPr>
          <a:xfrm>
            <a:off x="2051720" y="6575840"/>
            <a:ext cx="6840760" cy="279400"/>
          </a:xfrm>
          <a:prstGeom prst="rect">
            <a:avLst/>
          </a:prstGeom>
          <a:solidFill>
            <a:srgbClr val="FF0000"/>
          </a:solidFill>
        </p:spPr>
        <p:txBody>
          <a:bodyPr/>
          <a:lstStyle>
            <a:defPPr>
              <a:defRPr lang="de-DE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12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o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120000"/>
              <a:buChar char="•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-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-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-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-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-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e-DE" altLang="de-DE" b="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2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Entwicklung Schuppen 3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de-DE" sz="2000" b="0" dirty="0" smtClean="0"/>
          </a:p>
          <a:p>
            <a:pPr algn="ctr"/>
            <a:endParaRPr lang="de-DE" sz="2000" b="0" dirty="0"/>
          </a:p>
          <a:p>
            <a:pPr algn="ctr"/>
            <a:endParaRPr lang="de-DE" sz="2000" b="0" dirty="0" smtClean="0"/>
          </a:p>
          <a:p>
            <a:pPr algn="ctr"/>
            <a:r>
              <a:rPr lang="de-DE" sz="2000" b="0" dirty="0" smtClean="0"/>
              <a:t>Vielen Dank für Ihre Aufmerksamkeit!</a:t>
            </a:r>
          </a:p>
          <a:p>
            <a:pPr algn="ctr"/>
            <a:endParaRPr lang="de-DE" sz="2000" b="0" dirty="0" smtClean="0"/>
          </a:p>
          <a:p>
            <a:pPr algn="ctr"/>
            <a:endParaRPr lang="de-DE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6804025" y="6597650"/>
            <a:ext cx="2133600" cy="207963"/>
          </a:xfrm>
          <a:prstGeom prst="rect">
            <a:avLst/>
          </a:prstGeom>
        </p:spPr>
        <p:txBody>
          <a:bodyPr/>
          <a:lstStyle/>
          <a:p>
            <a:fld id="{1E86ADDA-FA72-4D8D-ABC9-C5ED298112B7}" type="slidenum">
              <a:rPr lang="de-DE" altLang="de-DE" smtClean="0"/>
              <a:pPr/>
              <a:t>6</a:t>
            </a:fld>
            <a:endParaRPr lang="de-DE" alt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4294967295"/>
          </p:nvPr>
        </p:nvSpPr>
        <p:spPr>
          <a:xfrm>
            <a:off x="4572000" y="6570663"/>
            <a:ext cx="1439863" cy="287337"/>
          </a:xfrm>
          <a:prstGeom prst="rect">
            <a:avLst/>
          </a:prstGeom>
        </p:spPr>
        <p:txBody>
          <a:bodyPr/>
          <a:lstStyle/>
          <a:p>
            <a:r>
              <a:rPr lang="de-DE" altLang="de-DE" smtClean="0"/>
              <a:t>02.11.2015</a:t>
            </a:r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294967295"/>
          </p:nvPr>
        </p:nvSpPr>
        <p:spPr>
          <a:xfrm>
            <a:off x="2976563" y="6570663"/>
            <a:ext cx="1595437" cy="279400"/>
          </a:xfrm>
          <a:prstGeom prst="rect">
            <a:avLst/>
          </a:prstGeom>
        </p:spPr>
        <p:txBody>
          <a:bodyPr/>
          <a:lstStyle/>
          <a:p>
            <a:r>
              <a:rPr lang="de-DE" altLang="de-DE" smtClean="0"/>
              <a:t>Dr. Kühling</a:t>
            </a:r>
            <a:endParaRPr lang="de-DE" altLang="de-DE"/>
          </a:p>
        </p:txBody>
      </p:sp>
      <p:sp>
        <p:nvSpPr>
          <p:cNvPr id="7" name="Fußzeilenplatzhalter 3"/>
          <p:cNvSpPr txBox="1">
            <a:spLocks/>
          </p:cNvSpPr>
          <p:nvPr/>
        </p:nvSpPr>
        <p:spPr>
          <a:xfrm>
            <a:off x="2051720" y="6575840"/>
            <a:ext cx="6840760" cy="279400"/>
          </a:xfrm>
          <a:prstGeom prst="rect">
            <a:avLst/>
          </a:prstGeom>
          <a:solidFill>
            <a:srgbClr val="FF0000"/>
          </a:solidFill>
        </p:spPr>
        <p:txBody>
          <a:bodyPr/>
          <a:lstStyle>
            <a:defPPr>
              <a:defRPr lang="de-DE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12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o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120000"/>
              <a:buChar char="•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-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-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-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-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-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e-DE" altLang="de-DE" b="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55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AH_rot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WAH_rot</Template>
  <TotalTime>0</TotalTime>
  <Words>307</Words>
  <Application>Microsoft Office PowerPoint</Application>
  <PresentationFormat>Bildschirmpräsentation (4:3)</PresentationFormat>
  <Paragraphs>90</Paragraphs>
  <Slides>6</Slides>
  <Notes>4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WAH_rot</vt:lpstr>
      <vt:lpstr>PowerPoint-Präsentation</vt:lpstr>
      <vt:lpstr>Entwicklung Schuppen 3</vt:lpstr>
      <vt:lpstr>Entwicklung Schuppen 3</vt:lpstr>
      <vt:lpstr>Entwicklung Schuppen 3</vt:lpstr>
      <vt:lpstr>Entwicklung Schuppen 3</vt:lpstr>
      <vt:lpstr>Entwicklung Schuppen 3</vt:lpstr>
    </vt:vector>
  </TitlesOfParts>
  <Company>..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Haacke, Markus (Wirtschaft, Arbeit und Haefen)</dc:creator>
  <cp:lastModifiedBy>Pala, Ulrike (OA West)</cp:lastModifiedBy>
  <cp:revision>75</cp:revision>
  <cp:lastPrinted>2016-04-07T15:12:17Z</cp:lastPrinted>
  <dcterms:created xsi:type="dcterms:W3CDTF">2015-09-03T11:40:38Z</dcterms:created>
  <dcterms:modified xsi:type="dcterms:W3CDTF">2016-04-15T16:44:13Z</dcterms:modified>
</cp:coreProperties>
</file>