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33" r:id="rId3"/>
    <p:sldId id="257" r:id="rId4"/>
    <p:sldId id="393" r:id="rId5"/>
    <p:sldId id="388" r:id="rId6"/>
    <p:sldId id="386" r:id="rId7"/>
    <p:sldId id="356" r:id="rId8"/>
    <p:sldId id="343" r:id="rId9"/>
    <p:sldId id="374" r:id="rId10"/>
    <p:sldId id="376" r:id="rId11"/>
    <p:sldId id="392" r:id="rId12"/>
    <p:sldId id="384" r:id="rId13"/>
    <p:sldId id="385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0"/>
  </p:normalViewPr>
  <p:slideViewPr>
    <p:cSldViewPr>
      <p:cViewPr>
        <p:scale>
          <a:sx n="66" d="100"/>
          <a:sy n="66" d="100"/>
        </p:scale>
        <p:origin x="-221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9B854-F79D-4171-8E3F-BC4482E53A07}" type="datetimeFigureOut">
              <a:rPr lang="de-DE" smtClean="0"/>
              <a:t>15.04.2016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7B8B-278C-4C45-AEAF-2B15D665B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9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5C3EA-FAFC-4124-AF5E-F07F3A2BFDF1}" type="datetimeFigureOut">
              <a:rPr lang="de-DE" smtClean="0"/>
              <a:pPr/>
              <a:t>15.04.2016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C589D-023A-45A4-9146-F3AA1B93460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98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Gestaltung des Landschaftsraums; </a:t>
            </a:r>
            <a:r>
              <a:rPr lang="de-DE" dirty="0" err="1" smtClean="0"/>
              <a:t>Fährfahrte</a:t>
            </a:r>
            <a:r>
              <a:rPr lang="de-DE" baseline="0" dirty="0" smtClean="0"/>
              <a:t> mit Bedeutung für den Freizeitverkehr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D155-3FBB-6D47-A2A7-2A91878C3B28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Das städtebaulich prägende Element ist die bauliche Kontur des Schuppens und hier besonders die wasserseitige Fassade sowie die Kranbahn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Unterbrochen wird die Kontur des Schuppens durch zwei fußläufige Erschließungsachsen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Die beiden äußeren Bauteile A und C werden in 3 parallel zum Wasser verlaufende Gebäudeschichten neu gegliedert.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…o Der mittlere Teil des Schuppens bleibt als Bauteil B erhalten, 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Zwischen den Schuppen 1 und 3 entsteht ein Platz am Wasser, der einen wichtigen Zugang aus Walle zum Wasser bietet und eine spezielle Adresse in der Überseestadt markiert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D155-3FBB-6D47-A2A7-2A91878C3B28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Gestaltung des Landschaftsraums; </a:t>
            </a:r>
            <a:r>
              <a:rPr lang="de-DE" dirty="0" err="1" smtClean="0"/>
              <a:t>Fährfahrte</a:t>
            </a:r>
            <a:r>
              <a:rPr lang="de-DE" baseline="0" dirty="0" smtClean="0"/>
              <a:t> mit Bedeutung für den Freizeitverkehr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D155-3FBB-6D47-A2A7-2A91878C3B28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CF512-5F95-4380-825A-6E9F7A36B243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14B06-2FA6-4A9E-B2A2-E3186B546B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151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609EA3-2D1A-4F53-960E-F908AD6C1E40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39D8-CC06-4D0F-9652-F7285D76DD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293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55F4D-56CB-4F41-BD48-79D75028D9A8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C5CCD-94D8-4E56-9140-7261890134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05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537982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164190"/>
            <a:ext cx="82296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16" name="Bild 15" descr="leis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7" name="Bild 16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sp>
        <p:nvSpPr>
          <p:cNvPr id="19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236320" y="1339850"/>
            <a:ext cx="4248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611686" y="1339850"/>
            <a:ext cx="4248000" cy="467995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1" i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15980" y="1576917"/>
            <a:ext cx="4248000" cy="444293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4482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2026857"/>
            <a:ext cx="8229601" cy="2093587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nl-NL" dirty="0" smtClean="0"/>
              <a:t>Titel der </a:t>
            </a:r>
            <a:r>
              <a:rPr lang="nl-NL" dirty="0" err="1" smtClean="0"/>
              <a:t>Präsentation</a:t>
            </a:r>
            <a:r>
              <a:rPr lang="nl-NL" dirty="0" smtClean="0"/>
              <a:t/>
            </a:r>
            <a:br>
              <a:rPr lang="nl-NL" dirty="0" smtClean="0"/>
            </a:br>
            <a:endParaRPr lang="de-DE" dirty="0"/>
          </a:p>
        </p:txBody>
      </p:sp>
      <p:pic>
        <p:nvPicPr>
          <p:cNvPr id="12" name="Bild 11" descr="leis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3" name="Bild 12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4122204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Verfasser und Datum einfügen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94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537982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164190"/>
            <a:ext cx="82296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16" name="Bild 15" descr="leis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7" name="Bild 16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sp>
        <p:nvSpPr>
          <p:cNvPr id="19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236320" y="1339850"/>
            <a:ext cx="4248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611686" y="1339850"/>
            <a:ext cx="4248000" cy="467995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1" i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15980" y="1576917"/>
            <a:ext cx="4248000" cy="444293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2390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537982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17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164190"/>
            <a:ext cx="82296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18" name="Bild 17" descr="leis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9" name="Bild 18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sp>
        <p:nvSpPr>
          <p:cNvPr id="20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236320" y="1339850"/>
            <a:ext cx="8623366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36320" y="6143978"/>
            <a:ext cx="8623366" cy="65757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1" i="0" baseline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Bildunterschrift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0473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537982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8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164190"/>
            <a:ext cx="82296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9" name="Bild 8" descr="leis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0" name="Bild 9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sp>
        <p:nvSpPr>
          <p:cNvPr id="12" name="Textplatzhalt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36320" y="1339850"/>
            <a:ext cx="8623366" cy="467995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1" i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  <p:sp>
        <p:nvSpPr>
          <p:cNvPr id="13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36320" y="1576917"/>
            <a:ext cx="8627660" cy="444293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5675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537982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10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164190"/>
            <a:ext cx="82296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11" name="Bild 10" descr="leis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2" name="Bild 11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sp>
        <p:nvSpPr>
          <p:cNvPr id="13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236320" y="1339850"/>
            <a:ext cx="4248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8" name="Bildplatzhalt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611686" y="1339850"/>
            <a:ext cx="4248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786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537982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8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164190"/>
            <a:ext cx="82296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9" name="Bild 8" descr="leis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0" name="Bild 9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0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CF512-5F95-4380-825A-6E9F7A36B243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14B06-2FA6-4A9E-B2A2-E3186B546B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0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8EA4B-4C0B-4036-87F8-1BBDF7D7F232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AA30-41B1-4543-8241-B0964AA1FB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255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FE90-6517-8D41-9B5F-AAAF3DFE3FA2}" type="datetimeFigureOut">
              <a:rPr lang="de-DE" smtClean="0"/>
              <a:t>15.04.2016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CBD4-0C1B-344A-BDEF-9C6E3D8AC6D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41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64FC3-57F5-4394-8C7B-30D9AEE6F974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71121-E093-4233-8370-B0D14273B1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1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C5EFE-6618-4F39-B088-6381097CDA89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75E98-9DA6-4710-B8B1-DEA428A4FF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00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FB6E3D-3487-4C55-802B-FDAA01364276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7EF2-6AD2-4173-B93A-BC8E926B7F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91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874D6-0E58-419A-80F9-BF4ECCE2DA4E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9375-D7BD-4B19-8615-8978E98A72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67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60D8AB-2578-4E0D-832D-79BF28214561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4FCC9-AAC3-4E0A-A7F0-62BD3756E1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551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FD107-43CE-4383-AD5A-F67FE9B6251A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35A6D-AD7B-4287-8389-8C8A987FDCD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538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98F7-7C86-4E69-AA52-86452F13AAEE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88834-6860-4849-8CC0-0A34269DA35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060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25FF2A-1290-45EF-A5E1-4E42FFFB013D}" type="datetimeFigureOut">
              <a:rPr lang="de-DE" altLang="de-DE"/>
              <a:pPr/>
              <a:t>15.04.2016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E1EDBF-CC94-4E32-A695-F0FE5567FD5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32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Template 2</a:t>
            </a:r>
            <a:br>
              <a:rPr lang="nl-NL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88CE667-22E9-E04F-BA5F-3A0E6E19AFCC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15.04.2016</a:t>
            </a:fld>
            <a:endParaRPr lang="de-DE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3215E3-067F-AA4B-B295-0B10A3AD729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96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7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3" descr="leis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0" y="0"/>
            <a:ext cx="19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Bild 13" descr="logosenator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25" y="201613"/>
            <a:ext cx="192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4"/>
          <p:cNvSpPr txBox="1">
            <a:spLocks/>
          </p:cNvSpPr>
          <p:nvPr/>
        </p:nvSpPr>
        <p:spPr bwMode="auto">
          <a:xfrm>
            <a:off x="507494" y="2096304"/>
            <a:ext cx="828357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de-DE" sz="3200" b="1" dirty="0" smtClean="0">
                <a:cs typeface="Arial" charset="0"/>
              </a:rPr>
              <a:t>Schuppen 3 </a:t>
            </a:r>
            <a:br>
              <a:rPr lang="de-DE" sz="3200" b="1" dirty="0" smtClean="0">
                <a:cs typeface="Arial" charset="0"/>
              </a:rPr>
            </a:br>
            <a:r>
              <a:rPr lang="de-DE" sz="2800" dirty="0" smtClean="0">
                <a:cs typeface="Arial" charset="0"/>
              </a:rPr>
              <a:t>Fachausschuss Überseestadt 20.4.2016</a:t>
            </a:r>
            <a:r>
              <a:rPr lang="de-DE" sz="2800" baseline="30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9599" y="5714626"/>
            <a:ext cx="7567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de-DE" dirty="0">
                <a:latin typeface="+mn-lt"/>
              </a:rPr>
              <a:t>B</a:t>
            </a:r>
            <a:r>
              <a:rPr lang="de-DE" dirty="0" smtClean="0">
                <a:latin typeface="+mn-lt"/>
              </a:rPr>
              <a:t>ericht 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SUBV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6" y="620688"/>
            <a:ext cx="8074256" cy="570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6713" y="148630"/>
            <a:ext cx="8382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Schuppen 3 -</a:t>
            </a:r>
            <a:r>
              <a:rPr lang="de-DE" sz="2000" dirty="0">
                <a:latin typeface="Arial" charset="0"/>
              </a:rPr>
              <a:t> Befassung mit dem </a:t>
            </a:r>
            <a:r>
              <a:rPr lang="de-DE" sz="2000" dirty="0" smtClean="0">
                <a:latin typeface="Arial" charset="0"/>
              </a:rPr>
              <a:t>Bestand </a:t>
            </a:r>
          </a:p>
          <a:p>
            <a:pPr>
              <a:spcBef>
                <a:spcPct val="50000"/>
              </a:spcBef>
            </a:pPr>
            <a:r>
              <a:rPr lang="de-DE" sz="1800" dirty="0" smtClean="0">
                <a:latin typeface="Arial" charset="0"/>
              </a:rPr>
              <a:t>Aufbau der Tragkonstruktion und der Ausbaumaterialien</a:t>
            </a:r>
          </a:p>
          <a:p>
            <a:pPr>
              <a:spcBef>
                <a:spcPct val="50000"/>
              </a:spcBef>
            </a:pPr>
            <a:r>
              <a:rPr lang="de-DE" sz="1800" dirty="0" smtClean="0">
                <a:latin typeface="Arial" charset="0"/>
              </a:rPr>
              <a:t> 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eis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1450" y="131763"/>
            <a:ext cx="8528050" cy="979487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1600" dirty="0" smtClean="0">
                <a:latin typeface="Arial"/>
                <a:cs typeface="Arial"/>
              </a:rPr>
              <a:t/>
            </a:r>
            <a:br>
              <a:rPr lang="de-DE" sz="1600" dirty="0" smtClean="0">
                <a:latin typeface="Arial"/>
                <a:cs typeface="Arial"/>
              </a:rPr>
            </a:br>
            <a:endParaRPr lang="de-DE" sz="1600" dirty="0">
              <a:latin typeface="Arial"/>
              <a:cs typeface="Arial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190500" y="1274683"/>
            <a:ext cx="8528050" cy="47515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20000"/>
              </a:lnSpc>
              <a:buFont typeface="Lucida Grande"/>
              <a:buChar char="-"/>
            </a:pP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14" name="Bild 13" descr="logosenator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42" y="1264553"/>
            <a:ext cx="4922886" cy="50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6713" y="148630"/>
            <a:ext cx="8382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Schuppen 3 -</a:t>
            </a:r>
            <a:r>
              <a:rPr lang="de-DE" sz="2000" dirty="0">
                <a:latin typeface="Arial" charset="0"/>
              </a:rPr>
              <a:t> Befassung mit dem </a:t>
            </a:r>
            <a:r>
              <a:rPr lang="de-DE" sz="2000" dirty="0" smtClean="0">
                <a:latin typeface="Arial" charset="0"/>
              </a:rPr>
              <a:t>Bestand </a:t>
            </a:r>
          </a:p>
          <a:p>
            <a:pPr>
              <a:spcBef>
                <a:spcPct val="50000"/>
              </a:spcBef>
            </a:pPr>
            <a:r>
              <a:rPr lang="de-DE" sz="1800" dirty="0" smtClean="0">
                <a:latin typeface="Arial" charset="0"/>
              </a:rPr>
              <a:t>Blick in den Innenraum mit Tragstruktur</a:t>
            </a:r>
            <a:endParaRPr lang="de-DE" sz="1800" dirty="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50456"/>
            <a:ext cx="4624239" cy="28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-173220" y="62280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395537" y="2276872"/>
            <a:ext cx="8285326" cy="43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7" y="908720"/>
            <a:ext cx="828707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lvl="0" indent="-342900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50.000 bis 65.000 Bruttogeschoßfläche insgesamt (wie vorher)</a:t>
            </a:r>
          </a:p>
          <a:p>
            <a:pPr marL="342900" lvl="0" indent="-342900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Mischgebietscharakter, der Wohnungsanteil kann überwiegen</a:t>
            </a:r>
          </a:p>
          <a:p>
            <a:pPr marL="342900" lvl="0" indent="-342900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25% sozialgeförderten Wohnraum an der Gesamtwohnfläche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Herstellung von zwei fußläufigen Verbindungsachsen in Verlängerung der Straßen Marcuskaje und Überseetor zwischen Konsul-Smidt-Straße und Promenade.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Erhalt der Kernsubstanz des Bauteils A (abgeleitet aus der Kontur des Schuppens und dem  Nahversorgungskonzept)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Städtebauliche Befassung mit der wasserseitigen Kontur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Verabredung mit dem Investor über die Entwicklung eines tragfähigen städtebaulichen Konzeptes </a:t>
            </a:r>
          </a:p>
          <a:p>
            <a:pPr lvl="0">
              <a:spcAft>
                <a:spcPts val="600"/>
              </a:spcAft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6713" y="14863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Städtebauliche Ziele</a:t>
            </a:r>
            <a:endParaRPr lang="de-DE" sz="1800" dirty="0"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267744" y="6290910"/>
            <a:ext cx="389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Vielen Dank für die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10377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 descr="logosenator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25" y="201613"/>
            <a:ext cx="192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3" descr="leis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6713" y="370457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Schuppen 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Städtebauliche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Befassungen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/>
          </a:p>
          <a:p>
            <a:endParaRPr lang="de-DE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/>
          <a:srcRect l="10880" t="478" r="4199"/>
          <a:stretch/>
        </p:blipFill>
        <p:spPr bwMode="auto">
          <a:xfrm>
            <a:off x="76994" y="1618906"/>
            <a:ext cx="8413948" cy="435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3923928" y="3814994"/>
            <a:ext cx="1080120" cy="57606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 descr="logosenator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25" y="201613"/>
            <a:ext cx="192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3" descr="leis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6713" y="370457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Schuppen 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Städtebauliche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Befassungen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748883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Mehrfachbeauftragung in 2012/2013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Zusammenfassung der städtebaulichen Erkenntnis in einer Studie (Auftraggeber WfB)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Begleitung der Planungen durch Arbeitsgruppe bestehend aus SWHA, WfB, SUBV, bau- und wirtschaftspolitischen Sprechern SPD und Grüne, Beiratssprecher, Ortsamt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Grundstücksausschreibung und Aufstellungsbeschluss parallel Ende 2013 /Anfang 2014 mit Nennung wesentlicher städtebaulicher Parameter und Anforderungen an die Nutzung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Ergebnislose Ausschreibung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Vertiefung des Städtebaus (u.a. die Frage, welches Bauteil des Schuppens erhalten bleibt)</a:t>
            </a:r>
            <a:r>
              <a:rPr lang="de-DE" dirty="0"/>
              <a:t> </a:t>
            </a:r>
            <a:r>
              <a:rPr lang="de-DE" dirty="0" smtClean="0"/>
              <a:t>mit Untersuchung </a:t>
            </a:r>
            <a:r>
              <a:rPr lang="de-DE" dirty="0"/>
              <a:t>des Schuppens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Seit Ende 2015 Gespräche von Wirtschaft und Bau mit einem Investor über einen städtebaulichen Entwurf </a:t>
            </a:r>
            <a:endParaRPr lang="de-DE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964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 descr="P1010545.JPG"/>
          <p:cNvPicPr>
            <a:picLocks noChangeAspect="1"/>
          </p:cNvPicPr>
          <p:nvPr/>
        </p:nvPicPr>
        <p:blipFill rotWithShape="1">
          <a:blip r:embed="rId3"/>
          <a:srcRect t="16280" b="35807"/>
          <a:stretch/>
        </p:blipFill>
        <p:spPr bwMode="auto">
          <a:xfrm>
            <a:off x="395536" y="4389868"/>
            <a:ext cx="8287072" cy="22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116632"/>
            <a:ext cx="828707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Aufstellungsbeschluss und Ausschreibung</a:t>
            </a:r>
          </a:p>
          <a:p>
            <a:pPr marL="342900" lvl="0" indent="-342900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mindestens 25% sozialgeförderter Wohnraum</a:t>
            </a:r>
          </a:p>
          <a:p>
            <a:pPr marL="342900" lvl="0" indent="-342900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55.000 bis 65.000 m² BGF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Herstellung von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zwei fußläufigen Verbindungsachsen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in Verlängerung der Straßen Marcuskaje und Überseetor zwischen Konsul-Smidt-Straße und Promenade.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Erhalt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der wasserseitigen 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Fassade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Kontur des Schuppens 3. Gestaltprägend sind die Länge, die Höhe und die Materialität.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Dieses Element bzw. die Eigenschaften des Elementes werden erhalten oder in einer Neufassung aufgegriffen.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Erhalt des Schuppens 3 im mittleren Baufeld B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einschließlich des Verwaltungsgebäudes in seiner Kernsubstanz.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Neubau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einer 4- 5 geschossigen Straßenrandbebauung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entlang der Konsul-Smidt-Straße in den Baufeldern A und C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173220" y="62280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7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3296" y="350162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Aufstellungsbeschluss  - städtebauliches Bild </a:t>
            </a:r>
            <a:endParaRPr lang="de-DE" sz="2000" dirty="0"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173220" y="62280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5"/>
          <a:stretch/>
        </p:blipFill>
        <p:spPr bwMode="auto">
          <a:xfrm>
            <a:off x="497440" y="778020"/>
            <a:ext cx="6522834" cy="458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64088" y="824454"/>
            <a:ext cx="36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Rechteck 1"/>
          <p:cNvSpPr/>
          <p:nvPr/>
        </p:nvSpPr>
        <p:spPr>
          <a:xfrm>
            <a:off x="517409" y="5443190"/>
            <a:ext cx="8519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31.10.2013 	Der Beirat Walle tagt im Modellbauraum des 	Bauressorts, die 			Senatsbaudirektorin stellt das städtebauliche Konzept vor. </a:t>
            </a:r>
          </a:p>
          <a:p>
            <a:endParaRPr lang="de-DE" dirty="0"/>
          </a:p>
          <a:p>
            <a:r>
              <a:rPr lang="de-DE" dirty="0"/>
              <a:t>28.11.2013 	Aufstellungsbeschluss der Deputation zum BP 2455</a:t>
            </a:r>
          </a:p>
        </p:txBody>
      </p:sp>
    </p:spTree>
    <p:extLst>
      <p:ext uri="{BB962C8B-B14F-4D97-AF65-F5344CB8AC3E}">
        <p14:creationId xmlns:p14="http://schemas.microsoft.com/office/powerpoint/2010/main" val="10377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" y="1501987"/>
            <a:ext cx="7576922" cy="3721570"/>
          </a:xfrm>
          <a:prstGeom prst="rect">
            <a:avLst/>
          </a:prstGeom>
        </p:spPr>
      </p:pic>
      <p:pic>
        <p:nvPicPr>
          <p:cNvPr id="3" name="Bild 4" descr="logosenator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25" y="201613"/>
            <a:ext cx="192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3" descr="lei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5895" y="292646"/>
            <a:ext cx="81628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Wohnungsbau in der Überseestadt</a:t>
            </a:r>
            <a:endParaRPr lang="de-DE" sz="2000" dirty="0"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" y="5223557"/>
            <a:ext cx="4644008" cy="166182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5894" y="849449"/>
            <a:ext cx="836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Schuppen 3 als Wohnbaustein in der Überseestadt und als Teil des Sofortprogramms Wohnungsbau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4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eis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1450" y="131763"/>
            <a:ext cx="8528050" cy="979487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1600" dirty="0" smtClean="0">
                <a:latin typeface="Arial"/>
                <a:cs typeface="Arial"/>
              </a:rPr>
              <a:t/>
            </a:r>
            <a:br>
              <a:rPr lang="de-DE" sz="1600" dirty="0" smtClean="0">
                <a:latin typeface="Arial"/>
                <a:cs typeface="Arial"/>
              </a:rPr>
            </a:br>
            <a:endParaRPr lang="de-DE" sz="1600" dirty="0">
              <a:latin typeface="Arial"/>
              <a:cs typeface="Arial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190500" y="1274683"/>
            <a:ext cx="8528050" cy="47515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20000"/>
              </a:lnSpc>
              <a:buFont typeface="Lucida Grande"/>
              <a:buChar char="-"/>
            </a:pP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14" name="Bild 13" descr="logosenator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9" y="727226"/>
            <a:ext cx="8699499" cy="61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6713" y="148630"/>
            <a:ext cx="8382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Schuppen 3 –Befassung mit dem Bestand</a:t>
            </a:r>
          </a:p>
          <a:p>
            <a:pPr>
              <a:spcBef>
                <a:spcPct val="50000"/>
              </a:spcBef>
            </a:pPr>
            <a:r>
              <a:rPr lang="de-DE" sz="1800" dirty="0" smtClean="0">
                <a:latin typeface="Arial" charset="0"/>
              </a:rPr>
              <a:t>Städtebauliche Kontur bedingt durch Gleisanlagen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 descr="logosenator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25" y="201613"/>
            <a:ext cx="192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5" descr="leis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895540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2" y="148630"/>
            <a:ext cx="8382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Schuppen 3 -</a:t>
            </a:r>
            <a:r>
              <a:rPr lang="de-DE" sz="2000" dirty="0">
                <a:latin typeface="Arial" charset="0"/>
              </a:rPr>
              <a:t> Befassung mit dem </a:t>
            </a:r>
            <a:r>
              <a:rPr lang="de-DE" sz="2000" dirty="0" smtClean="0">
                <a:latin typeface="Arial" charset="0"/>
              </a:rPr>
              <a:t>Bestand </a:t>
            </a:r>
          </a:p>
          <a:p>
            <a:pPr>
              <a:spcBef>
                <a:spcPct val="50000"/>
              </a:spcBef>
            </a:pPr>
            <a:r>
              <a:rPr lang="de-DE" sz="1800" dirty="0" smtClean="0">
                <a:latin typeface="Arial" charset="0"/>
              </a:rPr>
              <a:t>Wasserseitige Fassade mit Toren und Ausfachung, Kranbahn und Laufgang  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38838"/>
            <a:ext cx="4190752" cy="365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4" descr="logosenator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25" y="201613"/>
            <a:ext cx="192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3" descr="lei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1268760"/>
            <a:ext cx="4541157" cy="489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6713" y="148630"/>
            <a:ext cx="8382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Schuppen 3 -</a:t>
            </a:r>
            <a:r>
              <a:rPr lang="de-DE" sz="2000" dirty="0">
                <a:latin typeface="Arial" charset="0"/>
              </a:rPr>
              <a:t> Befassung mit dem </a:t>
            </a:r>
            <a:r>
              <a:rPr lang="de-DE" sz="2000" dirty="0" smtClean="0">
                <a:latin typeface="Arial" charset="0"/>
              </a:rPr>
              <a:t>Bestand </a:t>
            </a:r>
          </a:p>
          <a:p>
            <a:pPr>
              <a:spcBef>
                <a:spcPct val="50000"/>
              </a:spcBef>
            </a:pPr>
            <a:r>
              <a:rPr lang="de-DE" sz="1800" dirty="0" smtClean="0">
                <a:latin typeface="Arial" charset="0"/>
              </a:rPr>
              <a:t>Bau der tragenden Stahlkonstruktion mit Trägerstruktur (Oberlichter)  </a:t>
            </a:r>
            <a:endParaRPr lang="de-DE" sz="1800" dirty="0"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66712" y="6168314"/>
            <a:ext cx="7517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Statik- tragende Stahlkonstruktion mit Trägerstruktur (Oberlichter)  </a:t>
            </a:r>
          </a:p>
        </p:txBody>
      </p:sp>
    </p:spTree>
    <p:extLst>
      <p:ext uri="{BB962C8B-B14F-4D97-AF65-F5344CB8AC3E}">
        <p14:creationId xmlns:p14="http://schemas.microsoft.com/office/powerpoint/2010/main" val="13021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Bildschirmpräsentation (4:3)</PresentationFormat>
  <Paragraphs>68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Larissa-Design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platz6</dc:creator>
  <cp:lastModifiedBy>Pala, Ulrike (OA West)</cp:lastModifiedBy>
  <cp:revision>160</cp:revision>
  <cp:lastPrinted>2016-04-07T14:09:40Z</cp:lastPrinted>
  <dcterms:created xsi:type="dcterms:W3CDTF">2013-07-08T14:45:16Z</dcterms:created>
  <dcterms:modified xsi:type="dcterms:W3CDTF">2016-04-15T16:46:11Z</dcterms:modified>
</cp:coreProperties>
</file>