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4"/>
  </p:notesMasterIdLst>
  <p:sldIdLst>
    <p:sldId id="256" r:id="rId3"/>
    <p:sldId id="257" r:id="rId4"/>
    <p:sldId id="277" r:id="rId5"/>
    <p:sldId id="275" r:id="rId6"/>
    <p:sldId id="260" r:id="rId7"/>
    <p:sldId id="261" r:id="rId8"/>
    <p:sldId id="262" r:id="rId9"/>
    <p:sldId id="263" r:id="rId10"/>
    <p:sldId id="264" r:id="rId11"/>
    <p:sldId id="265" r:id="rId12"/>
    <p:sldId id="266" r:id="rId13"/>
    <p:sldId id="267" r:id="rId14"/>
    <p:sldId id="278" r:id="rId15"/>
    <p:sldId id="268" r:id="rId16"/>
    <p:sldId id="269" r:id="rId17"/>
    <p:sldId id="270" r:id="rId18"/>
    <p:sldId id="271" r:id="rId19"/>
    <p:sldId id="272" r:id="rId20"/>
    <p:sldId id="273" r:id="rId21"/>
    <p:sldId id="279" r:id="rId22"/>
    <p:sldId id="274" r:id="rId23"/>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37"/>
  </p:normalViewPr>
  <p:slideViewPr>
    <p:cSldViewPr snapToGrid="0" showGuides="1">
      <p:cViewPr varScale="1">
        <p:scale>
          <a:sx n="105" d="100"/>
          <a:sy n="105" d="100"/>
        </p:scale>
        <p:origin x="840"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Arbeitsblat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0"/>
    </c:view3D>
    <c:floor>
      <c:thickness val="0"/>
    </c:floor>
    <c:sideWall>
      <c:thickness val="0"/>
    </c:sideWall>
    <c:backWall>
      <c:thickness val="0"/>
    </c:backWall>
    <c:plotArea>
      <c:layout>
        <c:manualLayout>
          <c:layoutTarget val="inner"/>
          <c:xMode val="edge"/>
          <c:yMode val="edge"/>
          <c:x val="0"/>
          <c:y val="0.12070864004132655"/>
          <c:w val="1"/>
          <c:h val="0.45163262795275599"/>
        </c:manualLayout>
      </c:layout>
      <c:pie3DChart>
        <c:varyColors val="1"/>
        <c:ser>
          <c:idx val="0"/>
          <c:order val="0"/>
          <c:tx>
            <c:strRef>
              <c:f>Tabelle1!$B$1</c:f>
              <c:strCache>
                <c:ptCount val="1"/>
                <c:pt idx="0">
                  <c:v>2.</c:v>
                </c:pt>
              </c:strCache>
            </c:strRef>
          </c:tx>
          <c:dPt>
            <c:idx val="0"/>
            <c:bubble3D val="0"/>
            <c:explosion val="33"/>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0C14-E14F-8CBF-0BD70EDFADC2}"/>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0C14-E14F-8CBF-0BD70EDFADC2}"/>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0C14-E14F-8CBF-0BD70EDFADC2}"/>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0C14-E14F-8CBF-0BD70EDFADC2}"/>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0C14-E14F-8CBF-0BD70EDFADC2}"/>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B-0C14-E14F-8CBF-0BD70EDFADC2}"/>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D-0C14-E14F-8CBF-0BD70EDFADC2}"/>
              </c:ext>
            </c:extLst>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F-0C14-E14F-8CBF-0BD70EDFADC2}"/>
              </c:ext>
            </c:extLst>
          </c:dPt>
          <c:dPt>
            <c:idx val="8"/>
            <c:bubble3D val="0"/>
            <c:spPr>
              <a:solidFill>
                <a:schemeClr val="accent3">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1-0C14-E14F-8CBF-0BD70EDFADC2}"/>
              </c:ext>
            </c:extLst>
          </c:dPt>
          <c:dPt>
            <c:idx val="9"/>
            <c:bubble3D val="0"/>
            <c:spPr>
              <a:solidFill>
                <a:schemeClr val="accent4">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3-0C14-E14F-8CBF-0BD70EDFADC2}"/>
              </c:ext>
            </c:extLst>
          </c:dPt>
          <c:dPt>
            <c:idx val="10"/>
            <c:bubble3D val="0"/>
            <c:spPr>
              <a:solidFill>
                <a:schemeClr val="accent5">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5-0C14-E14F-8CBF-0BD70EDFADC2}"/>
              </c:ext>
            </c:extLst>
          </c:dPt>
          <c:dPt>
            <c:idx val="11"/>
            <c:bubble3D val="0"/>
            <c:spPr>
              <a:solidFill>
                <a:schemeClr val="accent6">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7-0C14-E14F-8CBF-0BD70EDFADC2}"/>
              </c:ext>
            </c:extLst>
          </c:dPt>
          <c:dPt>
            <c:idx val="12"/>
            <c:bubble3D val="0"/>
            <c:spPr>
              <a:solidFill>
                <a:schemeClr val="accent1">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9-0C14-E14F-8CBF-0BD70EDFADC2}"/>
              </c:ext>
            </c:extLst>
          </c:dPt>
          <c:dPt>
            <c:idx val="13"/>
            <c:bubble3D val="0"/>
            <c:extLst>
              <c:ext xmlns:c16="http://schemas.microsoft.com/office/drawing/2014/chart" uri="{C3380CC4-5D6E-409C-BE32-E72D297353CC}">
                <c16:uniqueId val="{0000001A-0C14-E14F-8CBF-0BD70EDFADC2}"/>
              </c:ext>
            </c:extLst>
          </c:dPt>
          <c:dLbls>
            <c:dLbl>
              <c:idx val="0"/>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1"/>
                      </a:solidFill>
                      <a:latin typeface="+mn-lt"/>
                      <a:ea typeface="+mn-ea"/>
                      <a:cs typeface="+mn-cs"/>
                    </a:defRPr>
                  </a:pPr>
                  <a:endParaRPr lang="de-DE"/>
                </a:p>
              </c:txPr>
              <c:dLblPos val="outEnd"/>
              <c:showLegendKey val="0"/>
              <c:showVal val="1"/>
              <c:showCatName val="1"/>
              <c:showSerName val="0"/>
              <c:showPercent val="0"/>
              <c:showBubbleSize val="0"/>
              <c:extLst>
                <c:ext xmlns:c16="http://schemas.microsoft.com/office/drawing/2014/chart" uri="{C3380CC4-5D6E-409C-BE32-E72D297353CC}">
                  <c16:uniqueId val="{00000001-0C14-E14F-8CBF-0BD70EDFADC2}"/>
                </c:ext>
              </c:extLst>
            </c:dLbl>
            <c:dLbl>
              <c:idx val="1"/>
              <c:spPr>
                <a:noFill/>
                <a:ln>
                  <a:noFill/>
                </a:ln>
                <a:effectLst/>
              </c:spPr>
              <c:txPr>
                <a:bodyPr rot="0" spcFirstLastPara="1" vertOverflow="ellipsis" vert="horz" wrap="square" lIns="38100" tIns="19050" rIns="38100" bIns="19050" anchor="ctr" anchorCtr="1">
                  <a:noAutofit/>
                </a:bodyPr>
                <a:lstStyle/>
                <a:p>
                  <a:pPr>
                    <a:defRPr sz="1148" b="1" i="0" u="none" strike="noStrike" kern="1200" spc="0" baseline="0">
                      <a:solidFill>
                        <a:schemeClr val="accent2"/>
                      </a:solidFill>
                      <a:latin typeface="+mn-lt"/>
                      <a:ea typeface="+mn-ea"/>
                      <a:cs typeface="+mn-cs"/>
                    </a:defRPr>
                  </a:pPr>
                  <a:endParaRPr lang="de-DE"/>
                </a:p>
              </c:txPr>
              <c:dLblPos val="outEnd"/>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0C14-E14F-8CBF-0BD70EDFADC2}"/>
                </c:ext>
              </c:extLst>
            </c:dLbl>
            <c:dLbl>
              <c:idx val="2"/>
              <c:layout>
                <c:manualLayout>
                  <c:x val="4.446285198736695E-3"/>
                  <c:y val="3.3487928344942443E-2"/>
                </c:manualLayout>
              </c:layout>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3"/>
                      </a:solidFill>
                      <a:latin typeface="+mn-lt"/>
                      <a:ea typeface="+mn-ea"/>
                      <a:cs typeface="+mn-cs"/>
                    </a:defRPr>
                  </a:pPr>
                  <a:endParaRPr lang="de-DE"/>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C14-E14F-8CBF-0BD70EDFADC2}"/>
                </c:ext>
              </c:extLst>
            </c:dLbl>
            <c:dLbl>
              <c:idx val="3"/>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4"/>
                      </a:solidFill>
                      <a:latin typeface="+mn-lt"/>
                      <a:ea typeface="+mn-ea"/>
                      <a:cs typeface="+mn-cs"/>
                    </a:defRPr>
                  </a:pPr>
                  <a:endParaRPr lang="de-DE"/>
                </a:p>
              </c:txPr>
              <c:dLblPos val="outEnd"/>
              <c:showLegendKey val="0"/>
              <c:showVal val="1"/>
              <c:showCatName val="1"/>
              <c:showSerName val="0"/>
              <c:showPercent val="0"/>
              <c:showBubbleSize val="0"/>
              <c:extLst>
                <c:ext xmlns:c16="http://schemas.microsoft.com/office/drawing/2014/chart" uri="{C3380CC4-5D6E-409C-BE32-E72D297353CC}">
                  <c16:uniqueId val="{00000007-0C14-E14F-8CBF-0BD70EDFADC2}"/>
                </c:ext>
              </c:extLst>
            </c:dLbl>
            <c:dLbl>
              <c:idx val="4"/>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5"/>
                      </a:solidFill>
                      <a:latin typeface="+mn-lt"/>
                      <a:ea typeface="+mn-ea"/>
                      <a:cs typeface="+mn-cs"/>
                    </a:defRPr>
                  </a:pPr>
                  <a:endParaRPr lang="de-DE"/>
                </a:p>
              </c:txPr>
              <c:dLblPos val="outEnd"/>
              <c:showLegendKey val="0"/>
              <c:showVal val="1"/>
              <c:showCatName val="1"/>
              <c:showSerName val="0"/>
              <c:showPercent val="0"/>
              <c:showBubbleSize val="0"/>
              <c:extLst>
                <c:ext xmlns:c16="http://schemas.microsoft.com/office/drawing/2014/chart" uri="{C3380CC4-5D6E-409C-BE32-E72D297353CC}">
                  <c16:uniqueId val="{00000009-0C14-E14F-8CBF-0BD70EDFADC2}"/>
                </c:ext>
              </c:extLst>
            </c:dLbl>
            <c:dLbl>
              <c:idx val="5"/>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6"/>
                      </a:solidFill>
                      <a:latin typeface="+mn-lt"/>
                      <a:ea typeface="+mn-ea"/>
                      <a:cs typeface="+mn-cs"/>
                    </a:defRPr>
                  </a:pPr>
                  <a:endParaRPr lang="de-DE"/>
                </a:p>
              </c:txPr>
              <c:dLblPos val="outEnd"/>
              <c:showLegendKey val="0"/>
              <c:showVal val="1"/>
              <c:showCatName val="1"/>
              <c:showSerName val="0"/>
              <c:showPercent val="0"/>
              <c:showBubbleSize val="0"/>
              <c:extLst>
                <c:ext xmlns:c16="http://schemas.microsoft.com/office/drawing/2014/chart" uri="{C3380CC4-5D6E-409C-BE32-E72D297353CC}">
                  <c16:uniqueId val="{0000000B-0C14-E14F-8CBF-0BD70EDFADC2}"/>
                </c:ext>
              </c:extLst>
            </c:dLbl>
            <c:dLbl>
              <c:idx val="6"/>
              <c:layout>
                <c:manualLayout>
                  <c:x val="-5.5577981482214101E-3"/>
                  <c:y val="-2.6510956988867122E-2"/>
                </c:manualLayout>
              </c:layout>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1">
                          <a:lumMod val="60000"/>
                        </a:schemeClr>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15:layout>
                    <c:manualLayout>
                      <c:w val="0.21429612562844619"/>
                      <c:h val="4.7233200751980182E-2"/>
                    </c:manualLayout>
                  </c15:layout>
                </c:ext>
                <c:ext xmlns:c16="http://schemas.microsoft.com/office/drawing/2014/chart" uri="{C3380CC4-5D6E-409C-BE32-E72D297353CC}">
                  <c16:uniqueId val="{0000000D-0C14-E14F-8CBF-0BD70EDFADC2}"/>
                </c:ext>
              </c:extLst>
            </c:dLbl>
            <c:dLbl>
              <c:idx val="7"/>
              <c:layout>
                <c:manualLayout>
                  <c:x val="1.0246820176705409E-2"/>
                  <c:y val="-5.1907008074138485E-2"/>
                </c:manualLayout>
              </c:layout>
              <c:spPr>
                <a:noFill/>
                <a:ln>
                  <a:noFill/>
                </a:ln>
                <a:effectLst/>
              </c:spPr>
              <c:txPr>
                <a:bodyPr rot="0" spcFirstLastPara="1" vertOverflow="ellipsis" vert="horz" wrap="square" lIns="38100" tIns="19050" rIns="38100" bIns="19050" anchor="ctr" anchorCtr="1">
                  <a:noAutofit/>
                </a:bodyPr>
                <a:lstStyle/>
                <a:p>
                  <a:pPr>
                    <a:defRPr sz="1148" b="1" i="0" u="none" strike="noStrike" kern="1200" spc="0" baseline="0">
                      <a:solidFill>
                        <a:schemeClr val="accent2">
                          <a:lumMod val="60000"/>
                        </a:schemeClr>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15:layout>
                    <c:manualLayout>
                      <c:w val="0.13880555507902889"/>
                      <c:h val="7.7676771974655126E-2"/>
                    </c:manualLayout>
                  </c15:layout>
                </c:ext>
                <c:ext xmlns:c16="http://schemas.microsoft.com/office/drawing/2014/chart" uri="{C3380CC4-5D6E-409C-BE32-E72D297353CC}">
                  <c16:uniqueId val="{0000000F-0C14-E14F-8CBF-0BD70EDFADC2}"/>
                </c:ext>
              </c:extLst>
            </c:dLbl>
            <c:dLbl>
              <c:idx val="8"/>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3">
                          <a:lumMod val="60000"/>
                        </a:schemeClr>
                      </a:solidFill>
                      <a:latin typeface="+mn-lt"/>
                      <a:ea typeface="+mn-ea"/>
                      <a:cs typeface="+mn-cs"/>
                    </a:defRPr>
                  </a:pPr>
                  <a:endParaRPr lang="de-DE"/>
                </a:p>
              </c:txPr>
              <c:dLblPos val="outEnd"/>
              <c:showLegendKey val="0"/>
              <c:showVal val="1"/>
              <c:showCatName val="1"/>
              <c:showSerName val="0"/>
              <c:showPercent val="0"/>
              <c:showBubbleSize val="0"/>
              <c:extLst>
                <c:ext xmlns:c16="http://schemas.microsoft.com/office/drawing/2014/chart" uri="{C3380CC4-5D6E-409C-BE32-E72D297353CC}">
                  <c16:uniqueId val="{00000011-0C14-E14F-8CBF-0BD70EDFADC2}"/>
                </c:ext>
              </c:extLst>
            </c:dLbl>
            <c:dLbl>
              <c:idx val="9"/>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4">
                          <a:lumMod val="60000"/>
                        </a:schemeClr>
                      </a:solidFill>
                      <a:latin typeface="+mn-lt"/>
                      <a:ea typeface="+mn-ea"/>
                      <a:cs typeface="+mn-cs"/>
                    </a:defRPr>
                  </a:pPr>
                  <a:endParaRPr lang="de-DE"/>
                </a:p>
              </c:txPr>
              <c:dLblPos val="outEnd"/>
              <c:showLegendKey val="0"/>
              <c:showVal val="1"/>
              <c:showCatName val="1"/>
              <c:showSerName val="0"/>
              <c:showPercent val="0"/>
              <c:showBubbleSize val="0"/>
              <c:extLst>
                <c:ext xmlns:c16="http://schemas.microsoft.com/office/drawing/2014/chart" uri="{C3380CC4-5D6E-409C-BE32-E72D297353CC}">
                  <c16:uniqueId val="{00000013-0C14-E14F-8CBF-0BD70EDFADC2}"/>
                </c:ext>
              </c:extLst>
            </c:dLbl>
            <c:dLbl>
              <c:idx val="10"/>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5">
                          <a:lumMod val="60000"/>
                        </a:schemeClr>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0C14-E14F-8CBF-0BD70EDFADC2}"/>
                </c:ext>
              </c:extLst>
            </c:dLbl>
            <c:dLbl>
              <c:idx val="11"/>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6">
                          <a:lumMod val="60000"/>
                        </a:schemeClr>
                      </a:solidFill>
                      <a:latin typeface="+mn-lt"/>
                      <a:ea typeface="+mn-ea"/>
                      <a:cs typeface="+mn-cs"/>
                    </a:defRPr>
                  </a:pPr>
                  <a:endParaRPr lang="de-DE"/>
                </a:p>
              </c:txPr>
              <c:dLblPos val="outEnd"/>
              <c:showLegendKey val="0"/>
              <c:showVal val="1"/>
              <c:showCatName val="1"/>
              <c:showSerName val="0"/>
              <c:showPercent val="0"/>
              <c:showBubbleSize val="0"/>
              <c:extLst>
                <c:ext xmlns:c16="http://schemas.microsoft.com/office/drawing/2014/chart" uri="{C3380CC4-5D6E-409C-BE32-E72D297353CC}">
                  <c16:uniqueId val="{00000017-0C14-E14F-8CBF-0BD70EDFADC2}"/>
                </c:ext>
              </c:extLst>
            </c:dLbl>
            <c:dLbl>
              <c:idx val="12"/>
              <c:layout>
                <c:manualLayout>
                  <c:x val="-7.410475331227879E-3"/>
                  <c:y val="-6.0887142445349901E-2"/>
                </c:manualLayout>
              </c:layout>
              <c:spPr>
                <a:noFill/>
                <a:ln>
                  <a:noFill/>
                </a:ln>
                <a:effectLst/>
              </c:spPr>
              <c:txPr>
                <a:bodyPr rot="0" spcFirstLastPara="1" vertOverflow="ellipsis" vert="horz" wrap="square" lIns="38100" tIns="19050" rIns="38100" bIns="19050" anchor="ctr" anchorCtr="1">
                  <a:spAutoFit/>
                </a:bodyPr>
                <a:lstStyle/>
                <a:p>
                  <a:pPr>
                    <a:defRPr sz="1148" b="1" i="0" u="none" strike="noStrike" kern="1200" spc="0" baseline="0">
                      <a:solidFill>
                        <a:schemeClr val="accent1">
                          <a:lumMod val="80000"/>
                          <a:lumOff val="20000"/>
                        </a:schemeClr>
                      </a:solidFill>
                      <a:latin typeface="+mn-lt"/>
                      <a:ea typeface="+mn-ea"/>
                      <a:cs typeface="+mn-cs"/>
                    </a:defRPr>
                  </a:pPr>
                  <a:endParaRPr lang="de-DE"/>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9-0C14-E14F-8CBF-0BD70EDFADC2}"/>
                </c:ext>
              </c:extLst>
            </c:dLbl>
            <c:dLbl>
              <c:idx val="13"/>
              <c:delete val="1"/>
              <c:extLst>
                <c:ext xmlns:c15="http://schemas.microsoft.com/office/drawing/2012/chart" uri="{CE6537A1-D6FC-4f65-9D91-7224C49458BB}"/>
                <c:ext xmlns:c16="http://schemas.microsoft.com/office/drawing/2014/chart" uri="{C3380CC4-5D6E-409C-BE32-E72D297353CC}">
                  <c16:uniqueId val="{0000001A-0C14-E14F-8CBF-0BD70EDFADC2}"/>
                </c:ext>
              </c:extLst>
            </c:dLbl>
            <c:dLbl>
              <c:idx val="14"/>
              <c:layout>
                <c:manualLayout>
                  <c:x val="-1.1856760529964519E-2"/>
                  <c:y val="-1.9788321294738731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B-0C14-E14F-8CBF-0BD70EDFADC2}"/>
                </c:ext>
              </c:extLst>
            </c:dLbl>
            <c:dLbl>
              <c:idx val="15"/>
              <c:layout>
                <c:manualLayout>
                  <c:x val="5.9283802649822491E-2"/>
                  <c:y val="-1.0655249927936246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C-0C14-E14F-8CBF-0BD70EDFADC2}"/>
                </c:ext>
              </c:extLst>
            </c:dLbl>
            <c:spPr>
              <a:solidFill>
                <a:srgbClr val="FFFFFF"/>
              </a:solidFill>
              <a:ln>
                <a:solidFill>
                  <a:srgbClr val="000000">
                    <a:lumMod val="65000"/>
                    <a:lumOff val="35000"/>
                  </a:srgbClr>
                </a:solidFill>
              </a:ln>
              <a:effectLst/>
            </c:spPr>
            <c:dLblPos val="out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Tabelle1!$A$2:$A$17</c:f>
              <c:strCache>
                <c:ptCount val="16"/>
                <c:pt idx="0">
                  <c:v>Schulvermeidung</c:v>
                </c:pt>
                <c:pt idx="1">
                  <c:v>Sozial-emotionale Entwicklung </c:v>
                </c:pt>
                <c:pt idx="2">
                  <c:v>Gewaltprobleme</c:v>
                </c:pt>
                <c:pt idx="3">
                  <c:v>Mobbing</c:v>
                </c:pt>
                <c:pt idx="4">
                  <c:v>Assistenz</c:v>
                </c:pt>
                <c:pt idx="5">
                  <c:v>Krisen</c:v>
                </c:pt>
                <c:pt idx="6">
                  <c:v>Sonderpäd. Gutachten</c:v>
                </c:pt>
                <c:pt idx="7">
                  <c:v>Lese-Rechtschreibentwicklung incl. ZAP 10</c:v>
                </c:pt>
                <c:pt idx="8">
                  <c:v>Besondere Begabung</c:v>
                </c:pt>
                <c:pt idx="9">
                  <c:v>Rechenschwäche</c:v>
                </c:pt>
                <c:pt idx="10">
                  <c:v>Lern-Leistungsprobleme</c:v>
                </c:pt>
                <c:pt idx="11">
                  <c:v>Sprache</c:v>
                </c:pt>
                <c:pt idx="12">
                  <c:v>Schullaufbahn</c:v>
                </c:pt>
                <c:pt idx="13">
                  <c:v>Lehrerberatung</c:v>
                </c:pt>
                <c:pt idx="14">
                  <c:v>psy. Gutachten</c:v>
                </c:pt>
                <c:pt idx="15">
                  <c:v>Sucht</c:v>
                </c:pt>
              </c:strCache>
            </c:strRef>
          </c:cat>
          <c:val>
            <c:numRef>
              <c:f>Tabelle1!$B$2:$B$17</c:f>
              <c:numCache>
                <c:formatCode>General</c:formatCode>
                <c:ptCount val="16"/>
                <c:pt idx="0">
                  <c:v>1088</c:v>
                </c:pt>
                <c:pt idx="1">
                  <c:v>2216</c:v>
                </c:pt>
                <c:pt idx="2">
                  <c:v>141</c:v>
                </c:pt>
                <c:pt idx="3">
                  <c:v>41</c:v>
                </c:pt>
                <c:pt idx="4">
                  <c:v>698</c:v>
                </c:pt>
                <c:pt idx="5">
                  <c:v>31</c:v>
                </c:pt>
                <c:pt idx="6">
                  <c:v>186</c:v>
                </c:pt>
                <c:pt idx="7">
                  <c:v>1491</c:v>
                </c:pt>
                <c:pt idx="8">
                  <c:v>75</c:v>
                </c:pt>
                <c:pt idx="9">
                  <c:v>264</c:v>
                </c:pt>
                <c:pt idx="10">
                  <c:v>304</c:v>
                </c:pt>
                <c:pt idx="11">
                  <c:v>78</c:v>
                </c:pt>
                <c:pt idx="12">
                  <c:v>281</c:v>
                </c:pt>
                <c:pt idx="13">
                  <c:v>57</c:v>
                </c:pt>
                <c:pt idx="14">
                  <c:v>24</c:v>
                </c:pt>
                <c:pt idx="15">
                  <c:v>71</c:v>
                </c:pt>
              </c:numCache>
            </c:numRef>
          </c:val>
          <c:extLst>
            <c:ext xmlns:c16="http://schemas.microsoft.com/office/drawing/2014/chart" uri="{C3380CC4-5D6E-409C-BE32-E72D297353CC}">
              <c16:uniqueId val="{0000001D-0C14-E14F-8CBF-0BD70EDFADC2}"/>
            </c:ext>
          </c:extLst>
        </c:ser>
        <c:dLbls>
          <c:showLegendKey val="0"/>
          <c:showVal val="0"/>
          <c:showCatName val="0"/>
          <c:showSerName val="0"/>
          <c:showPercent val="0"/>
          <c:showBubbleSize val="0"/>
          <c:showLeaderLines val="0"/>
        </c:dLbls>
      </c:pie3DChart>
      <c:spPr>
        <a:noFill/>
        <a:ln w="21932">
          <a:noFill/>
        </a:ln>
      </c:spPr>
    </c:plotArea>
    <c:plotVisOnly val="1"/>
    <c:dispBlanksAs val="gap"/>
    <c:showDLblsOverMax val="0"/>
  </c:chart>
  <c:spPr>
    <a:noFill/>
    <a:ln>
      <a:noFill/>
    </a:ln>
    <a:effectLst/>
  </c:spPr>
  <c:txPr>
    <a:bodyPr/>
    <a:lstStyle/>
    <a:p>
      <a:pPr>
        <a:defRPr/>
      </a:pPr>
      <a:endParaRPr lang="de-DE"/>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5"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pPr algn="ctr"/>
            <a:r>
              <a:rPr lang="de-DE" sz="4400" b="0" strike="noStrike" spc="-1">
                <a:latin typeface="Arial"/>
              </a:rPr>
              <a:t>Folie mittels Klicken verschieben</a:t>
            </a:r>
          </a:p>
        </p:txBody>
      </p:sp>
      <p:sp>
        <p:nvSpPr>
          <p:cNvPr id="86"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de-DE" sz="2000" b="0" strike="noStrike" spc="-1">
                <a:latin typeface="Arial"/>
              </a:rPr>
              <a:t>Format der Notizen mittels Klicken bearbeiten</a:t>
            </a:r>
          </a:p>
        </p:txBody>
      </p:sp>
      <p:sp>
        <p:nvSpPr>
          <p:cNvPr id="87"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de-DE" sz="1400" b="0" strike="noStrike" spc="-1">
                <a:latin typeface="Times New Roman"/>
              </a:rPr>
              <a:t>&lt;Kopfzeile&gt;</a:t>
            </a:r>
          </a:p>
        </p:txBody>
      </p:sp>
      <p:sp>
        <p:nvSpPr>
          <p:cNvPr id="88" name="PlaceHolder 4"/>
          <p:cNvSpPr>
            <a:spLocks noGrp="1"/>
          </p:cNvSpPr>
          <p:nvPr>
            <p:ph type="dt" idx="5"/>
          </p:nvPr>
        </p:nvSpPr>
        <p:spPr>
          <a:xfrm>
            <a:off x="4278960" y="0"/>
            <a:ext cx="3280680" cy="534240"/>
          </a:xfrm>
          <a:prstGeom prst="rect">
            <a:avLst/>
          </a:prstGeom>
          <a:noFill/>
          <a:ln w="0">
            <a:noFill/>
          </a:ln>
        </p:spPr>
        <p:txBody>
          <a:bodyPr lIns="0" tIns="0" rIns="0" bIns="0" anchor="t">
            <a:noAutofit/>
          </a:bodyPr>
          <a:lstStyle>
            <a:lvl1pPr indent="0" algn="r">
              <a:buNone/>
              <a:defRPr lang="de-DE" sz="1400" b="0" strike="noStrike" spc="-1">
                <a:latin typeface="Times New Roman"/>
              </a:defRPr>
            </a:lvl1pPr>
          </a:lstStyle>
          <a:p>
            <a:pPr indent="0" algn="r">
              <a:buNone/>
            </a:pPr>
            <a:r>
              <a:rPr lang="de-DE" sz="1400" b="0" strike="noStrike" spc="-1">
                <a:latin typeface="Times New Roman"/>
              </a:rPr>
              <a:t>&lt;Datum/Uhrzeit&gt;</a:t>
            </a:r>
          </a:p>
        </p:txBody>
      </p:sp>
      <p:sp>
        <p:nvSpPr>
          <p:cNvPr id="89" name="PlaceHolder 5"/>
          <p:cNvSpPr>
            <a:spLocks noGrp="1"/>
          </p:cNvSpPr>
          <p:nvPr>
            <p:ph type="ftr" idx="6"/>
          </p:nvPr>
        </p:nvSpPr>
        <p:spPr>
          <a:xfrm>
            <a:off x="0" y="10157400"/>
            <a:ext cx="3280680" cy="534240"/>
          </a:xfrm>
          <a:prstGeom prst="rect">
            <a:avLst/>
          </a:prstGeom>
          <a:noFill/>
          <a:ln w="0">
            <a:noFill/>
          </a:ln>
        </p:spPr>
        <p:txBody>
          <a:bodyPr lIns="0" tIns="0" rIns="0" bIns="0" anchor="b">
            <a:noAutofit/>
          </a:bodyPr>
          <a:lstStyle>
            <a:lvl1pPr indent="0">
              <a:buNone/>
              <a:defRPr lang="de-DE" sz="1400" b="0" strike="noStrike" spc="-1">
                <a:latin typeface="Times New Roman"/>
              </a:defRPr>
            </a:lvl1pPr>
          </a:lstStyle>
          <a:p>
            <a:pPr indent="0">
              <a:buNone/>
            </a:pPr>
            <a:r>
              <a:rPr lang="de-DE" sz="1400" b="0" strike="noStrike" spc="-1">
                <a:latin typeface="Times New Roman"/>
              </a:rPr>
              <a:t>&lt;Fußzeile&gt;</a:t>
            </a:r>
          </a:p>
        </p:txBody>
      </p:sp>
      <p:sp>
        <p:nvSpPr>
          <p:cNvPr id="90" name="PlaceHolder 6"/>
          <p:cNvSpPr>
            <a:spLocks noGrp="1"/>
          </p:cNvSpPr>
          <p:nvPr>
            <p:ph type="sldNum" idx="7"/>
          </p:nvPr>
        </p:nvSpPr>
        <p:spPr>
          <a:xfrm>
            <a:off x="4278960" y="10157400"/>
            <a:ext cx="3280680" cy="534240"/>
          </a:xfrm>
          <a:prstGeom prst="rect">
            <a:avLst/>
          </a:prstGeom>
          <a:noFill/>
          <a:ln w="0">
            <a:noFill/>
          </a:ln>
        </p:spPr>
        <p:txBody>
          <a:bodyPr lIns="0" tIns="0" rIns="0" bIns="0" anchor="b">
            <a:noAutofit/>
          </a:bodyPr>
          <a:lstStyle>
            <a:lvl1pPr indent="0" algn="r">
              <a:buNone/>
              <a:defRPr lang="de-DE" sz="1400" b="0" strike="noStrike" spc="-1">
                <a:latin typeface="Times New Roman"/>
              </a:defRPr>
            </a:lvl1pPr>
          </a:lstStyle>
          <a:p>
            <a:pPr indent="0" algn="r">
              <a:buNone/>
            </a:pPr>
            <a:fld id="{FDC5475D-6077-4CCA-88FD-CBDF0E203325}" type="slidenum">
              <a:rPr lang="de-DE" sz="1400" b="0" strike="noStrike" spc="-1">
                <a:latin typeface="Times New Roman"/>
              </a:rPr>
              <a:t>‹Nr.›</a:t>
            </a:fld>
            <a:endParaRPr lang="de-DE"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PlaceHolder 1"/>
          <p:cNvSpPr>
            <a:spLocks noGrp="1" noRot="1" noChangeAspect="1"/>
          </p:cNvSpPr>
          <p:nvPr>
            <p:ph type="sldImg"/>
          </p:nvPr>
        </p:nvSpPr>
        <p:spPr>
          <a:xfrm>
            <a:off x="420688" y="1241425"/>
            <a:ext cx="5954712" cy="3349625"/>
          </a:xfrm>
          <a:prstGeom prst="rect">
            <a:avLst/>
          </a:prstGeom>
          <a:ln w="0">
            <a:noFill/>
          </a:ln>
        </p:spPr>
      </p:sp>
      <p:sp>
        <p:nvSpPr>
          <p:cNvPr id="487"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buNone/>
            </a:pPr>
            <a:endParaRPr lang="de-DE" sz="2000" b="0" strike="noStrike" spc="-1">
              <a:latin typeface="Arial"/>
            </a:endParaRPr>
          </a:p>
        </p:txBody>
      </p:sp>
      <p:sp>
        <p:nvSpPr>
          <p:cNvPr id="488" name="PlaceHolder 3"/>
          <p:cNvSpPr>
            <a:spLocks noGrp="1"/>
          </p:cNvSpPr>
          <p:nvPr>
            <p:ph type="sldNum" idx="27"/>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latin typeface="Times New Roman"/>
              </a:defRPr>
            </a:lvl1pPr>
          </a:lstStyle>
          <a:p>
            <a:pPr indent="0" algn="r">
              <a:lnSpc>
                <a:spcPct val="100000"/>
              </a:lnSpc>
              <a:buNone/>
              <a:tabLst>
                <a:tab pos="0" algn="l"/>
              </a:tabLst>
            </a:pPr>
            <a:fld id="{4A615FF5-5599-4D96-AECB-67556BDDD288}" type="slidenum">
              <a:rPr lang="de-DE" sz="1200" b="0" strike="noStrike" spc="-1">
                <a:latin typeface="Times New Roman"/>
              </a:rPr>
              <a:t>1</a:t>
            </a:fld>
            <a:endParaRPr lang="de-DE" sz="1200" b="0" strike="noStrike" spc="-1">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 name="PlaceHolder 1"/>
          <p:cNvSpPr>
            <a:spLocks noGrp="1" noRot="1" noChangeAspect="1"/>
          </p:cNvSpPr>
          <p:nvPr>
            <p:ph type="sldImg"/>
          </p:nvPr>
        </p:nvSpPr>
        <p:spPr>
          <a:xfrm>
            <a:off x="422280" y="1241280"/>
            <a:ext cx="5952240" cy="3349080"/>
          </a:xfrm>
          <a:prstGeom prst="rect">
            <a:avLst/>
          </a:prstGeom>
          <a:ln w="0">
            <a:noFill/>
          </a:ln>
        </p:spPr>
      </p:sp>
      <p:sp>
        <p:nvSpPr>
          <p:cNvPr id="514"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Überwiegend Schule, dann Eltern, dann selbst</a:t>
            </a:r>
          </a:p>
        </p:txBody>
      </p:sp>
      <p:sp>
        <p:nvSpPr>
          <p:cNvPr id="515" name="PlaceHolder 3"/>
          <p:cNvSpPr>
            <a:spLocks noGrp="1"/>
          </p:cNvSpPr>
          <p:nvPr>
            <p:ph type="sldNum" idx="36"/>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714746CA-7BFB-4317-A02C-E4700675DBD8}" type="slidenum">
              <a:rPr lang="de-DE" sz="1200" b="0" strike="noStrike" spc="-1">
                <a:solidFill>
                  <a:srgbClr val="000000"/>
                </a:solidFill>
                <a:latin typeface="Calibri"/>
                <a:ea typeface="+mn-ea"/>
              </a:rPr>
              <a:t>12</a:t>
            </a:fld>
            <a:endParaRPr lang="de-DE" sz="1200" b="0" strike="noStrike" spc="-1">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PlaceHolder 1"/>
          <p:cNvSpPr>
            <a:spLocks noGrp="1" noRot="1" noChangeAspect="1"/>
          </p:cNvSpPr>
          <p:nvPr>
            <p:ph type="sldImg"/>
          </p:nvPr>
        </p:nvSpPr>
        <p:spPr>
          <a:xfrm>
            <a:off x="422280" y="1241280"/>
            <a:ext cx="5952240" cy="3349080"/>
          </a:xfrm>
          <a:prstGeom prst="rect">
            <a:avLst/>
          </a:prstGeom>
          <a:ln w="0">
            <a:noFill/>
          </a:ln>
        </p:spPr>
      </p:sp>
      <p:sp>
        <p:nvSpPr>
          <p:cNvPr id="517"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Eingang per Telefon, Fax, Brief….</a:t>
            </a:r>
          </a:p>
        </p:txBody>
      </p:sp>
      <p:sp>
        <p:nvSpPr>
          <p:cNvPr id="518" name="PlaceHolder 3"/>
          <p:cNvSpPr>
            <a:spLocks noGrp="1"/>
          </p:cNvSpPr>
          <p:nvPr>
            <p:ph type="sldNum" idx="37"/>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237BBDCD-7540-4C58-BF82-074F030DB3FC}" type="slidenum">
              <a:rPr lang="de-DE" sz="1200" b="0" strike="noStrike" spc="-1">
                <a:solidFill>
                  <a:srgbClr val="000000"/>
                </a:solidFill>
                <a:latin typeface="Calibri"/>
                <a:ea typeface="+mn-ea"/>
              </a:rPr>
              <a:t>14</a:t>
            </a:fld>
            <a:endParaRPr lang="de-DE" sz="1200" b="0" strike="noStrike" spc="-1">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 name="PlaceHolder 1"/>
          <p:cNvSpPr>
            <a:spLocks noGrp="1" noRot="1" noChangeAspect="1"/>
          </p:cNvSpPr>
          <p:nvPr>
            <p:ph type="sldImg"/>
          </p:nvPr>
        </p:nvSpPr>
        <p:spPr>
          <a:xfrm>
            <a:off x="422280" y="1241280"/>
            <a:ext cx="5952240" cy="3349080"/>
          </a:xfrm>
          <a:prstGeom prst="rect">
            <a:avLst/>
          </a:prstGeom>
          <a:ln w="0">
            <a:noFill/>
          </a:ln>
        </p:spPr>
      </p:sp>
      <p:sp>
        <p:nvSpPr>
          <p:cNvPr id="520"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Bsp. Nennen, wenn sich explzit Fragen verbinden bspw. manifeste emotionale Probleme verbinden mit Schullaufbahnberatung</a:t>
            </a:r>
          </a:p>
          <a:p>
            <a:pPr marL="216000" indent="0">
              <a:lnSpc>
                <a:spcPct val="100000"/>
              </a:lnSpc>
              <a:buNone/>
              <a:tabLst>
                <a:tab pos="0" algn="l"/>
              </a:tabLst>
            </a:pPr>
            <a:r>
              <a:rPr lang="de-DE" sz="2000" b="0" strike="noStrike" spc="-1">
                <a:latin typeface="Arial"/>
              </a:rPr>
              <a:t>Classroommanagement</a:t>
            </a:r>
          </a:p>
          <a:p>
            <a:pPr marL="216000" indent="0">
              <a:lnSpc>
                <a:spcPct val="100000"/>
              </a:lnSpc>
              <a:buNone/>
              <a:tabLst>
                <a:tab pos="0" algn="l"/>
              </a:tabLst>
            </a:pPr>
            <a:r>
              <a:rPr lang="de-DE" sz="2000" b="0" strike="noStrike" spc="-1">
                <a:latin typeface="Arial"/>
              </a:rPr>
              <a:t>Unterschied wenn Poinitirung Unterschied Psycho und Pädagogik fokussiert, Psychos mehr individuelles Störungswissen und SoPäd, dass die noch mehr mit einschätzen, was in der Umsetzung, Dynamik im Klassenverband kennen, Berufsbiografie relevant, </a:t>
            </a:r>
          </a:p>
          <a:p>
            <a:pPr marL="216000" indent="0">
              <a:lnSpc>
                <a:spcPct val="100000"/>
              </a:lnSpc>
              <a:buNone/>
              <a:tabLst>
                <a:tab pos="0" algn="l"/>
              </a:tabLst>
            </a:pPr>
            <a:r>
              <a:rPr lang="de-DE" sz="2000" b="0" strike="noStrike" spc="-1">
                <a:latin typeface="Arial"/>
              </a:rPr>
              <a:t>Fast alle systemisch ausgebildtet, hat in Alltag wesentlicher Faktior</a:t>
            </a:r>
          </a:p>
        </p:txBody>
      </p:sp>
      <p:sp>
        <p:nvSpPr>
          <p:cNvPr id="521" name="PlaceHolder 3"/>
          <p:cNvSpPr>
            <a:spLocks noGrp="1"/>
          </p:cNvSpPr>
          <p:nvPr>
            <p:ph type="sldNum" idx="38"/>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70C11F32-05BC-4C8D-B3E6-037D64A5210A}" type="slidenum">
              <a:rPr lang="de-DE" sz="1200" b="0" strike="noStrike" spc="-1">
                <a:solidFill>
                  <a:srgbClr val="000000"/>
                </a:solidFill>
                <a:latin typeface="Calibri"/>
                <a:ea typeface="+mn-ea"/>
              </a:rPr>
              <a:t>15</a:t>
            </a:fld>
            <a:endParaRPr lang="de-DE" sz="1200" b="0" strike="noStrike" spc="-1">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PlaceHolder 1"/>
          <p:cNvSpPr>
            <a:spLocks noGrp="1" noRot="1" noChangeAspect="1"/>
          </p:cNvSpPr>
          <p:nvPr>
            <p:ph type="sldImg"/>
          </p:nvPr>
        </p:nvSpPr>
        <p:spPr>
          <a:xfrm>
            <a:off x="420688" y="1241425"/>
            <a:ext cx="5954712" cy="3349625"/>
          </a:xfrm>
          <a:prstGeom prst="rect">
            <a:avLst/>
          </a:prstGeom>
          <a:ln w="0">
            <a:noFill/>
          </a:ln>
        </p:spPr>
      </p:sp>
      <p:sp>
        <p:nvSpPr>
          <p:cNvPr id="523" name="PlaceHolder 2"/>
          <p:cNvSpPr>
            <a:spLocks noGrp="1"/>
          </p:cNvSpPr>
          <p:nvPr>
            <p:ph type="body"/>
          </p:nvPr>
        </p:nvSpPr>
        <p:spPr>
          <a:xfrm>
            <a:off x="679320" y="4776840"/>
            <a:ext cx="5438160" cy="3907800"/>
          </a:xfrm>
          <a:prstGeom prst="rect">
            <a:avLst/>
          </a:prstGeom>
          <a:noFill/>
          <a:ln w="0">
            <a:noFill/>
          </a:ln>
        </p:spPr>
        <p:txBody>
          <a:bodyPr lIns="0" tIns="0" rIns="0" bIns="0" numCol="1" spcCol="0" anchor="t">
            <a:noAutofit/>
          </a:bodyPr>
          <a:lstStyle/>
          <a:p>
            <a:pPr marL="216000" indent="0">
              <a:lnSpc>
                <a:spcPct val="100000"/>
              </a:lnSpc>
              <a:spcBef>
                <a:spcPts val="360"/>
              </a:spcBef>
              <a:buNone/>
              <a:tabLst>
                <a:tab pos="0" algn="l"/>
              </a:tabLst>
            </a:pPr>
            <a:r>
              <a:rPr lang="de-DE" sz="2000" b="0" strike="noStrike" spc="-1">
                <a:solidFill>
                  <a:schemeClr val="accent1">
                    <a:lumMod val="50000"/>
                  </a:schemeClr>
                </a:solidFill>
                <a:latin typeface="Arial"/>
              </a:rPr>
              <a:t>Individuelle Problemlage: Schule, Schüler/innen, Eltern, </a:t>
            </a:r>
            <a:endParaRPr lang="de-DE" sz="2000" b="0" strike="noStrike" spc="-1">
              <a:latin typeface="Arial"/>
            </a:endParaRPr>
          </a:p>
          <a:p>
            <a:pPr marL="216000" indent="0">
              <a:lnSpc>
                <a:spcPct val="100000"/>
              </a:lnSpc>
              <a:spcBef>
                <a:spcPts val="360"/>
              </a:spcBef>
              <a:buNone/>
              <a:tabLst>
                <a:tab pos="0" algn="l"/>
              </a:tabLst>
            </a:pPr>
            <a:r>
              <a:rPr lang="de-DE" sz="2000" b="0" strike="noStrike" spc="-1">
                <a:solidFill>
                  <a:schemeClr val="accent1">
                    <a:lumMod val="50000"/>
                  </a:schemeClr>
                </a:solidFill>
                <a:latin typeface="Arial"/>
              </a:rPr>
              <a:t>LIS Unter</a:t>
            </a:r>
            <a:endParaRPr lang="de-DE" sz="2000" b="0" strike="noStrike" spc="-1">
              <a:latin typeface="Arial"/>
            </a:endParaRPr>
          </a:p>
          <a:p>
            <a:pPr marL="216000" indent="0">
              <a:lnSpc>
                <a:spcPct val="100000"/>
              </a:lnSpc>
              <a:spcBef>
                <a:spcPts val="360"/>
              </a:spcBef>
              <a:buNone/>
              <a:tabLst>
                <a:tab pos="0" algn="l"/>
              </a:tabLst>
            </a:pPr>
            <a:r>
              <a:rPr lang="de-DE" sz="2000" b="0" strike="noStrike" spc="-1">
                <a:solidFill>
                  <a:schemeClr val="accent1">
                    <a:lumMod val="50000"/>
                  </a:schemeClr>
                </a:solidFill>
                <a:latin typeface="Arial"/>
              </a:rPr>
              <a:t>schiede zu schulpsychos sonstwo _ wir keine FoBIs…. Daher auch wenig Präventione</a:t>
            </a:r>
            <a:endParaRPr lang="de-DE" sz="2000" b="0" strike="noStrike" spc="-1">
              <a:latin typeface="Arial"/>
            </a:endParaRPr>
          </a:p>
          <a:p>
            <a:pPr marL="216000" indent="0">
              <a:lnSpc>
                <a:spcPct val="100000"/>
              </a:lnSpc>
              <a:spcBef>
                <a:spcPts val="360"/>
              </a:spcBef>
              <a:buNone/>
              <a:tabLst>
                <a:tab pos="0" algn="l"/>
              </a:tabLst>
            </a:pPr>
            <a:r>
              <a:rPr lang="de-DE" sz="2000" b="0" strike="noStrike" spc="-1">
                <a:solidFill>
                  <a:schemeClr val="accent1">
                    <a:lumMod val="50000"/>
                  </a:schemeClr>
                </a:solidFill>
                <a:latin typeface="Arial"/>
              </a:rPr>
              <a:t>Betonen Besonderheit in Bremen die kurzen Wege</a:t>
            </a:r>
            <a:endParaRPr lang="de-DE" sz="2000" b="0" strike="noStrike" spc="-1">
              <a:latin typeface="Arial"/>
            </a:endParaRPr>
          </a:p>
        </p:txBody>
      </p:sp>
      <p:sp>
        <p:nvSpPr>
          <p:cNvPr id="524" name="Foliennummernplatzhalter 3"/>
          <p:cNvSpPr/>
          <p:nvPr/>
        </p:nvSpPr>
        <p:spPr>
          <a:xfrm>
            <a:off x="3817800" y="10236240"/>
            <a:ext cx="2918520" cy="538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88797B2E-AF61-409A-8692-CEE3CA4602A0}" type="slidenum">
              <a:rPr lang="de-DE" sz="1200" b="0" strike="noStrike" spc="-1">
                <a:solidFill>
                  <a:srgbClr val="000000"/>
                </a:solidFill>
                <a:latin typeface="Arial"/>
                <a:ea typeface="+mn-ea"/>
              </a:rPr>
              <a:t>16</a:t>
            </a:fld>
            <a:endParaRPr lang="de-DE" sz="1200" b="0" strike="noStrike" spc="-1">
              <a:latin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 name="PlaceHolder 1"/>
          <p:cNvSpPr>
            <a:spLocks noGrp="1" noRot="1" noChangeAspect="1"/>
          </p:cNvSpPr>
          <p:nvPr>
            <p:ph type="sldImg"/>
          </p:nvPr>
        </p:nvSpPr>
        <p:spPr>
          <a:xfrm>
            <a:off x="422280" y="1241280"/>
            <a:ext cx="5952240" cy="3349080"/>
          </a:xfrm>
          <a:prstGeom prst="rect">
            <a:avLst/>
          </a:prstGeom>
          <a:ln w="0">
            <a:noFill/>
          </a:ln>
        </p:spPr>
      </p:sp>
      <p:sp>
        <p:nvSpPr>
          <p:cNvPr id="526"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Systemisches Grundverständnis – Kontextabhängig, Entwicklungsoffen, </a:t>
            </a:r>
            <a:r>
              <a:rPr lang="de-DE" sz="2000" b="1" strike="noStrike" spc="-1">
                <a:latin typeface="Arial"/>
              </a:rPr>
              <a:t>Erweiterung der Möglichkeiten</a:t>
            </a:r>
            <a:r>
              <a:rPr lang="de-DE" sz="2000" b="0" strike="noStrike" spc="-1">
                <a:latin typeface="Arial"/>
              </a:rPr>
              <a:t>, </a:t>
            </a:r>
          </a:p>
          <a:p>
            <a:pPr marL="216000" indent="0">
              <a:lnSpc>
                <a:spcPct val="100000"/>
              </a:lnSpc>
              <a:buNone/>
              <a:tabLst>
                <a:tab pos="0" algn="l"/>
              </a:tabLst>
            </a:pPr>
            <a:r>
              <a:rPr lang="de-DE" sz="2000" b="0" strike="noStrike" spc="-1">
                <a:latin typeface="Arial"/>
              </a:rPr>
              <a:t>Auftragsklärung</a:t>
            </a:r>
          </a:p>
          <a:p>
            <a:pPr marL="216000" indent="0">
              <a:lnSpc>
                <a:spcPct val="100000"/>
              </a:lnSpc>
              <a:buNone/>
              <a:tabLst>
                <a:tab pos="0" algn="l"/>
              </a:tabLst>
            </a:pPr>
            <a:endParaRPr lang="de-DE" sz="2000" b="0" strike="noStrike" spc="-1">
              <a:latin typeface="Arial"/>
            </a:endParaRPr>
          </a:p>
          <a:p>
            <a:pPr marL="216000" indent="0">
              <a:lnSpc>
                <a:spcPct val="100000"/>
              </a:lnSpc>
              <a:buNone/>
              <a:tabLst>
                <a:tab pos="0" algn="l"/>
              </a:tabLst>
            </a:pPr>
            <a:endParaRPr lang="de-DE" sz="2000" b="0" strike="noStrike" spc="-1">
              <a:latin typeface="Arial"/>
            </a:endParaRPr>
          </a:p>
          <a:p>
            <a:pPr marL="171360" indent="-171360">
              <a:lnSpc>
                <a:spcPct val="100000"/>
              </a:lnSpc>
              <a:buClr>
                <a:srgbClr val="000000"/>
              </a:buClr>
              <a:buFont typeface="StarSymbol"/>
              <a:buChar char="-"/>
              <a:tabLst>
                <a:tab pos="0" algn="l"/>
              </a:tabLst>
            </a:pPr>
            <a:r>
              <a:rPr lang="de-DE" sz="2000" b="0" strike="noStrike" spc="-1">
                <a:latin typeface="Arial"/>
              </a:rPr>
              <a:t>Was ist der Auftrag an ReBUZ, Rolle der MA, Profession, Fachlicher Schwerpunkt, Vorgehensweise</a:t>
            </a:r>
          </a:p>
        </p:txBody>
      </p:sp>
      <p:sp>
        <p:nvSpPr>
          <p:cNvPr id="527" name="PlaceHolder 3"/>
          <p:cNvSpPr>
            <a:spLocks noGrp="1"/>
          </p:cNvSpPr>
          <p:nvPr>
            <p:ph type="sldNum" idx="39"/>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defRPr>
            </a:lvl1pPr>
          </a:lstStyle>
          <a:p>
            <a:pPr indent="0" algn="r">
              <a:lnSpc>
                <a:spcPct val="100000"/>
              </a:lnSpc>
              <a:buNone/>
              <a:tabLst>
                <a:tab pos="0" algn="l"/>
              </a:tabLst>
            </a:pPr>
            <a:fld id="{517E0A7E-A455-4F37-937B-9EF2A0AEFE9E}" type="slidenum">
              <a:rPr lang="de-DE" sz="1200" b="0" strike="noStrike" spc="-1">
                <a:solidFill>
                  <a:srgbClr val="000000"/>
                </a:solidFill>
                <a:latin typeface="Calibri"/>
              </a:rPr>
              <a:t>17</a:t>
            </a:fld>
            <a:endParaRPr lang="de-DE" sz="1200" b="0" strike="noStrike" spc="-1">
              <a:latin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 name="PlaceHolder 1"/>
          <p:cNvSpPr>
            <a:spLocks noGrp="1" noRot="1" noChangeAspect="1"/>
          </p:cNvSpPr>
          <p:nvPr>
            <p:ph type="sldImg"/>
          </p:nvPr>
        </p:nvSpPr>
        <p:spPr>
          <a:xfrm>
            <a:off x="422280" y="1241280"/>
            <a:ext cx="5952240" cy="3349080"/>
          </a:xfrm>
          <a:prstGeom prst="rect">
            <a:avLst/>
          </a:prstGeom>
          <a:ln w="0">
            <a:noFill/>
          </a:ln>
        </p:spPr>
      </p:sp>
      <p:sp>
        <p:nvSpPr>
          <p:cNvPr id="529" name="PlaceHolder 2"/>
          <p:cNvSpPr>
            <a:spLocks noGrp="1"/>
          </p:cNvSpPr>
          <p:nvPr>
            <p:ph type="body"/>
          </p:nvPr>
        </p:nvSpPr>
        <p:spPr>
          <a:xfrm>
            <a:off x="679320" y="4776840"/>
            <a:ext cx="5438160" cy="3907800"/>
          </a:xfrm>
          <a:prstGeom prst="rect">
            <a:avLst/>
          </a:prstGeom>
          <a:noFill/>
          <a:ln w="0">
            <a:noFill/>
          </a:ln>
        </p:spPr>
        <p:txBody>
          <a:bodyPr lIns="0" tIns="0" rIns="0" bIns="0" numCol="1" spcCol="0" anchor="t">
            <a:noAutofit/>
          </a:bodyPr>
          <a:lstStyle/>
          <a:p>
            <a:pPr marL="216000" indent="0">
              <a:buNone/>
            </a:pPr>
            <a:endParaRPr lang="de-DE" sz="2000" b="0" strike="noStrike" spc="-1">
              <a:latin typeface="Arial"/>
            </a:endParaRPr>
          </a:p>
        </p:txBody>
      </p:sp>
      <p:sp>
        <p:nvSpPr>
          <p:cNvPr id="530" name="PlaceHolder 3"/>
          <p:cNvSpPr>
            <a:spLocks noGrp="1"/>
          </p:cNvSpPr>
          <p:nvPr>
            <p:ph type="sldNum" idx="40"/>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latin typeface="Times New Roman"/>
              </a:defRPr>
            </a:lvl1pPr>
          </a:lstStyle>
          <a:p>
            <a:pPr indent="0" algn="r">
              <a:lnSpc>
                <a:spcPct val="100000"/>
              </a:lnSpc>
              <a:buNone/>
              <a:tabLst>
                <a:tab pos="0" algn="l"/>
              </a:tabLst>
            </a:pPr>
            <a:fld id="{90C888E7-FFD7-4088-B547-77913352272D}" type="slidenum">
              <a:rPr lang="de-DE" sz="1200" b="0" strike="noStrike" spc="-1">
                <a:latin typeface="Times New Roman"/>
              </a:rPr>
              <a:t>18</a:t>
            </a:fld>
            <a:endParaRPr lang="de-DE" sz="1200" b="0" strike="noStrike" spc="-1">
              <a:latin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 name="PlaceHolder 1"/>
          <p:cNvSpPr>
            <a:spLocks noGrp="1" noRot="1" noChangeAspect="1"/>
          </p:cNvSpPr>
          <p:nvPr>
            <p:ph type="sldImg"/>
          </p:nvPr>
        </p:nvSpPr>
        <p:spPr>
          <a:xfrm>
            <a:off x="422280" y="1241280"/>
            <a:ext cx="5952240" cy="3349080"/>
          </a:xfrm>
          <a:prstGeom prst="rect">
            <a:avLst/>
          </a:prstGeom>
          <a:ln w="0">
            <a:noFill/>
          </a:ln>
        </p:spPr>
      </p:sp>
      <p:sp>
        <p:nvSpPr>
          <p:cNvPr id="532"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Was machen Psychologen, was machen Pädagogen? Wer macht was? Weg vom ursprünglichen Berufshintergrund hin zur Orientierung an Aufgabenfeldern</a:t>
            </a:r>
          </a:p>
          <a:p>
            <a:pPr marL="216000" indent="0">
              <a:lnSpc>
                <a:spcPct val="100000"/>
              </a:lnSpc>
              <a:buNone/>
              <a:tabLst>
                <a:tab pos="0" algn="l"/>
              </a:tabLst>
            </a:pPr>
            <a:r>
              <a:rPr lang="de-DE" sz="2000" b="0" strike="noStrike" spc="-1">
                <a:latin typeface="Arial"/>
              </a:rPr>
              <a:t>Weiterbildung Traum Systemische Weiterbildung</a:t>
            </a:r>
          </a:p>
        </p:txBody>
      </p:sp>
      <p:sp>
        <p:nvSpPr>
          <p:cNvPr id="533" name="PlaceHolder 3"/>
          <p:cNvSpPr>
            <a:spLocks noGrp="1"/>
          </p:cNvSpPr>
          <p:nvPr>
            <p:ph type="sldNum" idx="41"/>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3D86906B-CDA2-44BF-91DF-0636B36320E4}" type="slidenum">
              <a:rPr lang="de-DE" sz="1200" b="0" strike="noStrike" spc="-1">
                <a:solidFill>
                  <a:srgbClr val="000000"/>
                </a:solidFill>
                <a:latin typeface="Calibri"/>
                <a:ea typeface="+mn-ea"/>
              </a:rPr>
              <a:t>19</a:t>
            </a:fld>
            <a:endParaRPr lang="de-DE"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 name="PlaceHolder 1"/>
          <p:cNvSpPr>
            <a:spLocks noGrp="1" noRot="1" noChangeAspect="1"/>
          </p:cNvSpPr>
          <p:nvPr>
            <p:ph type="sldImg"/>
          </p:nvPr>
        </p:nvSpPr>
        <p:spPr>
          <a:xfrm>
            <a:off x="422280" y="1241280"/>
            <a:ext cx="5952240" cy="3349080"/>
          </a:xfrm>
          <a:prstGeom prst="rect">
            <a:avLst/>
          </a:prstGeom>
          <a:ln w="0">
            <a:noFill/>
          </a:ln>
        </p:spPr>
      </p:sp>
      <p:sp>
        <p:nvSpPr>
          <p:cNvPr id="490"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buNone/>
            </a:pPr>
            <a:endParaRPr lang="de-DE" sz="2000" b="0" strike="noStrike" spc="-1">
              <a:latin typeface="Arial"/>
            </a:endParaRPr>
          </a:p>
        </p:txBody>
      </p:sp>
      <p:sp>
        <p:nvSpPr>
          <p:cNvPr id="491" name="PlaceHolder 3"/>
          <p:cNvSpPr>
            <a:spLocks noGrp="1"/>
          </p:cNvSpPr>
          <p:nvPr>
            <p:ph type="sldNum" idx="28"/>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604D564D-6992-4392-9931-16FAF832EA4C}" type="slidenum">
              <a:rPr lang="de-DE" sz="1200" b="0" strike="noStrike" spc="-1">
                <a:solidFill>
                  <a:srgbClr val="000000"/>
                </a:solidFill>
                <a:latin typeface="Calibri"/>
                <a:ea typeface="+mn-ea"/>
              </a:rPr>
              <a:t>2</a:t>
            </a:fld>
            <a:endParaRPr lang="de-DE" sz="1200" b="0" strike="noStrike" spc="-1">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bwMode="auto">
          <a:xfrm>
            <a:off x="217488" y="812800"/>
            <a:ext cx="7124700" cy="40084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a:t>Schulsystem stark vereinfacht, Berufsschulen,</a:t>
            </a:r>
            <a:r>
              <a:rPr lang="de-DE" altLang="de-DE" baseline="0" dirty="0"/>
              <a:t> Werkschulen</a:t>
            </a:r>
            <a:endParaRPr lang="de-DE" altLang="de-DE" dirty="0"/>
          </a:p>
        </p:txBody>
      </p:sp>
      <p:sp>
        <p:nvSpPr>
          <p:cNvPr id="3482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45FCD6E7-5AB6-4DE2-BFC6-F92C9CCC603A}" type="slidenum">
              <a:rPr lang="de-DE" altLang="de-DE"/>
              <a:pPr/>
              <a:t>3</a:t>
            </a:fld>
            <a:endParaRPr lang="de-DE" altLang="de-DE"/>
          </a:p>
        </p:txBody>
      </p:sp>
    </p:spTree>
    <p:extLst>
      <p:ext uri="{BB962C8B-B14F-4D97-AF65-F5344CB8AC3E}">
        <p14:creationId xmlns:p14="http://schemas.microsoft.com/office/powerpoint/2010/main" val="1250217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bwMode="auto">
          <a:xfrm>
            <a:off x="217488" y="812800"/>
            <a:ext cx="7124700" cy="40084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sz="1200" b="1" dirty="0"/>
              <a:t>Zentren für unterstützende Pädagogik (</a:t>
            </a:r>
            <a:r>
              <a:rPr lang="de-DE" sz="1200" b="1" dirty="0" err="1"/>
              <a:t>ZuP</a:t>
            </a:r>
            <a:r>
              <a:rPr lang="de-DE" sz="1200" b="1" dirty="0"/>
              <a:t>)</a:t>
            </a:r>
          </a:p>
          <a:p>
            <a:r>
              <a:rPr lang="de-DE" sz="1200" dirty="0"/>
              <a:t>Die Einrichtung von Zentren für unterstützende Pädagogik sichert in der Umsetzung des inklusiven Unterrichtens den Erhalt der Fachlichkeit für die allumfassende Förderung und den fachgerechten Einsatz der benötigten Ressourcen. </a:t>
            </a:r>
          </a:p>
          <a:p>
            <a:r>
              <a:rPr lang="de-DE" sz="1200" dirty="0"/>
              <a:t>Seit 2012,</a:t>
            </a:r>
            <a:r>
              <a:rPr lang="de-DE" sz="1200" baseline="0" dirty="0"/>
              <a:t> manche im </a:t>
            </a:r>
            <a:r>
              <a:rPr lang="de-DE" sz="1200" baseline="0" dirty="0" err="1"/>
              <a:t>Verbung</a:t>
            </a:r>
            <a:r>
              <a:rPr lang="de-DE" sz="1200" baseline="0" dirty="0"/>
              <a:t>, v.a. Grundschulen</a:t>
            </a:r>
          </a:p>
          <a:p>
            <a:r>
              <a:rPr lang="de-DE" sz="1200" baseline="0" dirty="0" err="1"/>
              <a:t>Rebuz</a:t>
            </a:r>
            <a:r>
              <a:rPr lang="de-DE" sz="1200" baseline="0" dirty="0"/>
              <a:t> subsidiär, nachgeordnet, allerdings in </a:t>
            </a:r>
            <a:r>
              <a:rPr lang="de-DE" sz="1200" baseline="0" dirty="0" err="1"/>
              <a:t>realität</a:t>
            </a:r>
            <a:r>
              <a:rPr lang="de-DE" sz="1200" baseline="0" dirty="0"/>
              <a:t> oft keine Tätigkeit vorher, Ressourcen</a:t>
            </a:r>
            <a:endParaRPr lang="de-DE" sz="1200" dirty="0"/>
          </a:p>
        </p:txBody>
      </p:sp>
      <p:sp>
        <p:nvSpPr>
          <p:cNvPr id="3482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45FCD6E7-5AB6-4DE2-BFC6-F92C9CCC603A}" type="slidenum">
              <a:rPr lang="de-DE" altLang="de-DE"/>
              <a:pPr/>
              <a:t>4</a:t>
            </a:fld>
            <a:endParaRPr lang="de-DE" altLang="de-DE"/>
          </a:p>
        </p:txBody>
      </p:sp>
    </p:spTree>
    <p:extLst>
      <p:ext uri="{BB962C8B-B14F-4D97-AF65-F5344CB8AC3E}">
        <p14:creationId xmlns:p14="http://schemas.microsoft.com/office/powerpoint/2010/main" val="741957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 name="PlaceHolder 1"/>
          <p:cNvSpPr>
            <a:spLocks noGrp="1" noRot="1" noChangeAspect="1"/>
          </p:cNvSpPr>
          <p:nvPr>
            <p:ph type="sldImg"/>
          </p:nvPr>
        </p:nvSpPr>
        <p:spPr>
          <a:xfrm>
            <a:off x="422280" y="1241280"/>
            <a:ext cx="5952240" cy="3349080"/>
          </a:xfrm>
          <a:prstGeom prst="rect">
            <a:avLst/>
          </a:prstGeom>
          <a:ln w="0">
            <a:noFill/>
          </a:ln>
        </p:spPr>
      </p:sp>
      <p:sp>
        <p:nvSpPr>
          <p:cNvPr id="499"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Aus jedem ReBUZ aus verschiedenen Professionen, verschiedenen Professionen in jedem ReBUZ, Zusammensetzung Fachgruppen, Multiprofessionalität in der Leitsungesrunde</a:t>
            </a:r>
          </a:p>
          <a:p>
            <a:pPr marL="216000" indent="0">
              <a:lnSpc>
                <a:spcPct val="100000"/>
              </a:lnSpc>
              <a:buNone/>
              <a:tabLst>
                <a:tab pos="0" algn="l"/>
              </a:tabLst>
            </a:pPr>
            <a:r>
              <a:rPr lang="de-DE" sz="2000" b="0" strike="noStrike" spc="-1">
                <a:latin typeface="Arial"/>
              </a:rPr>
              <a:t>Fachgruppen = Aufgabenfelder= Beratung, Diagnostik, Unterstützung</a:t>
            </a:r>
          </a:p>
        </p:txBody>
      </p:sp>
      <p:sp>
        <p:nvSpPr>
          <p:cNvPr id="500" name="PlaceHolder 3"/>
          <p:cNvSpPr>
            <a:spLocks noGrp="1"/>
          </p:cNvSpPr>
          <p:nvPr>
            <p:ph type="sldNum" idx="31"/>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8CDB8145-D677-44B3-9B88-9CA3EF339374}" type="slidenum">
              <a:rPr lang="de-DE" sz="1200" b="0" strike="noStrike" spc="-1">
                <a:solidFill>
                  <a:srgbClr val="000000"/>
                </a:solidFill>
                <a:latin typeface="Calibri"/>
                <a:ea typeface="+mn-ea"/>
              </a:rPr>
              <a:t>6</a:t>
            </a:fld>
            <a:endParaRPr lang="de-DE"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 name="PlaceHolder 1"/>
          <p:cNvSpPr>
            <a:spLocks noGrp="1" noRot="1" noChangeAspect="1"/>
          </p:cNvSpPr>
          <p:nvPr>
            <p:ph type="sldImg"/>
          </p:nvPr>
        </p:nvSpPr>
        <p:spPr>
          <a:xfrm>
            <a:off x="422280" y="1241280"/>
            <a:ext cx="5952240" cy="3349080"/>
          </a:xfrm>
          <a:prstGeom prst="rect">
            <a:avLst/>
          </a:prstGeom>
          <a:ln w="0">
            <a:noFill/>
          </a:ln>
        </p:spPr>
      </p:sp>
      <p:sp>
        <p:nvSpPr>
          <p:cNvPr id="502"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Hier check Bastis Folie</a:t>
            </a:r>
          </a:p>
        </p:txBody>
      </p:sp>
      <p:sp>
        <p:nvSpPr>
          <p:cNvPr id="503" name="PlaceHolder 3"/>
          <p:cNvSpPr>
            <a:spLocks noGrp="1"/>
          </p:cNvSpPr>
          <p:nvPr>
            <p:ph type="sldNum" idx="32"/>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BA2FC8FD-B06E-4551-995B-B9519F69C694}" type="slidenum">
              <a:rPr lang="de-DE" sz="1200" b="0" strike="noStrike" spc="-1">
                <a:solidFill>
                  <a:srgbClr val="000000"/>
                </a:solidFill>
                <a:latin typeface="Calibri"/>
                <a:ea typeface="+mn-ea"/>
              </a:rPr>
              <a:t>7</a:t>
            </a:fld>
            <a:endParaRPr lang="de-DE"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 name="PlaceHolder 1"/>
          <p:cNvSpPr>
            <a:spLocks noGrp="1" noRot="1" noChangeAspect="1"/>
          </p:cNvSpPr>
          <p:nvPr>
            <p:ph type="sldImg"/>
          </p:nvPr>
        </p:nvSpPr>
        <p:spPr>
          <a:xfrm>
            <a:off x="422280" y="1241280"/>
            <a:ext cx="5952240" cy="3349080"/>
          </a:xfrm>
          <a:prstGeom prst="rect">
            <a:avLst/>
          </a:prstGeom>
          <a:ln w="0">
            <a:noFill/>
          </a:ln>
        </p:spPr>
      </p:sp>
      <p:sp>
        <p:nvSpPr>
          <p:cNvPr id="505"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Hierfür systemische ausbildung notwendig</a:t>
            </a:r>
          </a:p>
        </p:txBody>
      </p:sp>
      <p:sp>
        <p:nvSpPr>
          <p:cNvPr id="506" name="PlaceHolder 3"/>
          <p:cNvSpPr>
            <a:spLocks noGrp="1"/>
          </p:cNvSpPr>
          <p:nvPr>
            <p:ph type="sldNum" idx="33"/>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EB54700D-B107-4326-BB8D-AE1B769A2220}" type="slidenum">
              <a:rPr lang="de-DE" sz="1200" b="0" strike="noStrike" spc="-1">
                <a:solidFill>
                  <a:srgbClr val="000000"/>
                </a:solidFill>
                <a:latin typeface="Calibri"/>
                <a:ea typeface="+mn-ea"/>
              </a:rPr>
              <a:t>9</a:t>
            </a:fld>
            <a:endParaRPr lang="de-DE"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 name="PlaceHolder 1"/>
          <p:cNvSpPr>
            <a:spLocks noGrp="1" noRot="1" noChangeAspect="1"/>
          </p:cNvSpPr>
          <p:nvPr>
            <p:ph type="sldImg"/>
          </p:nvPr>
        </p:nvSpPr>
        <p:spPr>
          <a:xfrm>
            <a:off x="420688" y="1241425"/>
            <a:ext cx="5954712" cy="3349625"/>
          </a:xfrm>
          <a:prstGeom prst="rect">
            <a:avLst/>
          </a:prstGeom>
          <a:ln w="0">
            <a:noFill/>
          </a:ln>
        </p:spPr>
      </p:sp>
      <p:sp>
        <p:nvSpPr>
          <p:cNvPr id="508"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Multiprofessionell, Sonderpädagoge und Sozialpädagoge, weitere Professionen Kunsttherapie, 6 pro Region, 2 ersetzen 4 ergänzen</a:t>
            </a:r>
          </a:p>
          <a:p>
            <a:pPr marL="216000" indent="0">
              <a:lnSpc>
                <a:spcPct val="100000"/>
              </a:lnSpc>
              <a:buNone/>
              <a:tabLst>
                <a:tab pos="0" algn="l"/>
              </a:tabLst>
            </a:pPr>
            <a:r>
              <a:rPr lang="de-DE" sz="2000" b="0" strike="noStrike" spc="-1">
                <a:latin typeface="Arial"/>
              </a:rPr>
              <a:t>Eigentlich gehören hier doch auch die Schulmeiderprojekte hin</a:t>
            </a:r>
          </a:p>
          <a:p>
            <a:pPr marL="216000" indent="0">
              <a:lnSpc>
                <a:spcPct val="100000"/>
              </a:lnSpc>
              <a:buNone/>
              <a:tabLst>
                <a:tab pos="0" algn="l"/>
              </a:tabLst>
            </a:pPr>
            <a:r>
              <a:rPr lang="de-DE" sz="2000" b="0" strike="noStrike" spc="-1">
                <a:latin typeface="Arial"/>
              </a:rPr>
              <a:t>Finanziert soziales und Bildung gemsicht, Maädchen rebuz</a:t>
            </a:r>
          </a:p>
        </p:txBody>
      </p:sp>
      <p:sp>
        <p:nvSpPr>
          <p:cNvPr id="509" name="PlaceHolder 3"/>
          <p:cNvSpPr>
            <a:spLocks noGrp="1"/>
          </p:cNvSpPr>
          <p:nvPr>
            <p:ph type="sldNum" idx="34"/>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65589BED-B553-4734-B2AF-6734EA941649}" type="slidenum">
              <a:rPr lang="de-DE" sz="1200" b="0" strike="noStrike" spc="-1">
                <a:solidFill>
                  <a:srgbClr val="000000"/>
                </a:solidFill>
                <a:latin typeface="Calibri"/>
                <a:ea typeface="+mn-ea"/>
              </a:rPr>
              <a:t>10</a:t>
            </a:fld>
            <a:endParaRPr lang="de-DE" sz="1200" b="0" strike="noStrike" spc="-1">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 name="PlaceHolder 1"/>
          <p:cNvSpPr>
            <a:spLocks noGrp="1" noRot="1" noChangeAspect="1"/>
          </p:cNvSpPr>
          <p:nvPr>
            <p:ph type="sldImg"/>
          </p:nvPr>
        </p:nvSpPr>
        <p:spPr>
          <a:xfrm>
            <a:off x="422280" y="1241280"/>
            <a:ext cx="5952240" cy="3349080"/>
          </a:xfrm>
          <a:prstGeom prst="rect">
            <a:avLst/>
          </a:prstGeom>
          <a:ln w="0">
            <a:noFill/>
          </a:ln>
        </p:spPr>
      </p:sp>
      <p:sp>
        <p:nvSpPr>
          <p:cNvPr id="511" name="PlaceHolder 2"/>
          <p:cNvSpPr>
            <a:spLocks noGrp="1"/>
          </p:cNvSpPr>
          <p:nvPr>
            <p:ph type="body"/>
          </p:nvPr>
        </p:nvSpPr>
        <p:spPr>
          <a:xfrm>
            <a:off x="679320" y="4776840"/>
            <a:ext cx="5438160" cy="3907800"/>
          </a:xfrm>
          <a:prstGeom prst="rect">
            <a:avLst/>
          </a:prstGeom>
          <a:noFill/>
          <a:ln w="0">
            <a:noFill/>
          </a:ln>
        </p:spPr>
        <p:txBody>
          <a:bodyPr lIns="0" tIns="0" rIns="0" bIns="0" numCol="1" spcCol="0" anchor="t">
            <a:noAutofit/>
          </a:bodyPr>
          <a:lstStyle/>
          <a:p>
            <a:pPr marL="216000" indent="0">
              <a:buNone/>
            </a:pPr>
            <a:endParaRPr lang="de-DE" sz="2000" b="0" strike="noStrike" spc="-1">
              <a:latin typeface="Arial"/>
            </a:endParaRPr>
          </a:p>
        </p:txBody>
      </p:sp>
      <p:sp>
        <p:nvSpPr>
          <p:cNvPr id="512" name="PlaceHolder 3"/>
          <p:cNvSpPr>
            <a:spLocks noGrp="1"/>
          </p:cNvSpPr>
          <p:nvPr>
            <p:ph type="sldNum" idx="35"/>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defRPr>
            </a:lvl1pPr>
          </a:lstStyle>
          <a:p>
            <a:pPr indent="0" algn="r">
              <a:lnSpc>
                <a:spcPct val="100000"/>
              </a:lnSpc>
              <a:buNone/>
              <a:tabLst>
                <a:tab pos="0" algn="l"/>
              </a:tabLst>
            </a:pPr>
            <a:fld id="{E03A259E-8A56-4F46-8AD5-6E12B76BE8A1}" type="slidenum">
              <a:rPr lang="de-DE" sz="1200" b="0" strike="noStrike" spc="-1">
                <a:solidFill>
                  <a:srgbClr val="000000"/>
                </a:solidFill>
                <a:latin typeface="Calibri"/>
              </a:rPr>
              <a:t>11</a:t>
            </a:fld>
            <a:endParaRPr lang="de-D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cid:591263AE-5C4D-4F56-B86A-4598AC23DB61@localdomain" TargetMode="External"/><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A13B87B3-BEA9-49C6-B173-F0838F68EB23}" type="slidenum">
              <a:t>‹Nr.›</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6CAD6F0A-6A7F-43E7-9486-3647017F4D12}" type="slidenum">
              <a:t>‹Nr.›</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DBD9CCE9-874E-402A-9650-6B8ACFE74AAB}" type="slidenum">
              <a:t>‹Nr.›</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09408196-0789-4671-B3E3-AA4EB219073C}" type="slidenum">
              <a:t>‹Nr.›</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50"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de-DE" sz="3200" b="0" strike="noStrike" spc="-1">
              <a:latin typeface="Arial"/>
            </a:endParaRPr>
          </a:p>
        </p:txBody>
      </p:sp>
      <p:sp>
        <p:nvSpPr>
          <p:cNvPr id="4" name="PlaceHolder 3"/>
          <p:cNvSpPr>
            <a:spLocks noGrp="1"/>
          </p:cNvSpPr>
          <p:nvPr>
            <p:ph type="ftr" idx="4"/>
          </p:nvPr>
        </p:nvSpPr>
        <p:spPr/>
        <p:txBody>
          <a:bodyPr/>
          <a:lstStyle/>
          <a:p>
            <a:r>
              <a:t>Footer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52"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 name="PlaceHolder 3"/>
          <p:cNvSpPr>
            <a:spLocks noGrp="1"/>
          </p:cNvSpPr>
          <p:nvPr>
            <p:ph type="ftr" idx="4"/>
          </p:nvPr>
        </p:nvSpPr>
        <p:spPr/>
        <p:txBody>
          <a:bodyPr/>
          <a:lstStyle/>
          <a:p>
            <a:r>
              <a:t>Footer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5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5"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 name="PlaceHolder 4"/>
          <p:cNvSpPr>
            <a:spLocks noGrp="1"/>
          </p:cNvSpPr>
          <p:nvPr>
            <p:ph type="ftr" idx="4"/>
          </p:nvPr>
        </p:nvSpPr>
        <p:spPr/>
        <p:txBody>
          <a:bodyPr/>
          <a:lstStyle/>
          <a:p>
            <a:r>
              <a:t>Footer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3" name="PlaceHolder 2"/>
          <p:cNvSpPr>
            <a:spLocks noGrp="1"/>
          </p:cNvSpPr>
          <p:nvPr>
            <p:ph type="ftr" idx="4"/>
          </p:nvPr>
        </p:nvSpPr>
        <p:spPr/>
        <p:txBody>
          <a:bodyPr/>
          <a:lstStyle/>
          <a:p>
            <a:r>
              <a:t>Footer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7"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de-DE" sz="3200" b="0" strike="noStrike" spc="-1">
              <a:latin typeface="Arial"/>
            </a:endParaRPr>
          </a:p>
        </p:txBody>
      </p:sp>
      <p:sp>
        <p:nvSpPr>
          <p:cNvPr id="3" name="PlaceHolder 2"/>
          <p:cNvSpPr>
            <a:spLocks noGrp="1"/>
          </p:cNvSpPr>
          <p:nvPr>
            <p:ph type="ftr" idx="4"/>
          </p:nvPr>
        </p:nvSpPr>
        <p:spPr/>
        <p:txBody>
          <a:bodyPr/>
          <a:lstStyle/>
          <a:p>
            <a:r>
              <a:t>Footer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59"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0"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1"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4"/>
          </p:nvPr>
        </p:nvSpPr>
        <p:spPr/>
        <p:txBody>
          <a:bodyPr/>
          <a:lstStyle/>
          <a:p>
            <a:r>
              <a:t>Footer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de-DE"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99F1B5B0-B033-4213-B26B-314BB7D8528A}" type="slidenum">
              <a:t>‹Nr.›</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63"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5"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4"/>
          </p:nvPr>
        </p:nvSpPr>
        <p:spPr/>
        <p:txBody>
          <a:bodyPr/>
          <a:lstStyle/>
          <a:p>
            <a:r>
              <a:t>Footer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6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8"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9"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4"/>
          </p:nvPr>
        </p:nvSpPr>
        <p:spPr/>
        <p:txBody>
          <a:bodyPr/>
          <a:lstStyle/>
          <a:p>
            <a:r>
              <a:t>Footer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71"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2"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 name="PlaceHolder 4"/>
          <p:cNvSpPr>
            <a:spLocks noGrp="1"/>
          </p:cNvSpPr>
          <p:nvPr>
            <p:ph type="ftr" idx="4"/>
          </p:nvPr>
        </p:nvSpPr>
        <p:spPr/>
        <p:txBody>
          <a:bodyPr/>
          <a:lstStyle/>
          <a:p>
            <a:r>
              <a:t>Footer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7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6"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7"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 name="PlaceHolder 6"/>
          <p:cNvSpPr>
            <a:spLocks noGrp="1"/>
          </p:cNvSpPr>
          <p:nvPr>
            <p:ph type="ftr" idx="4"/>
          </p:nvPr>
        </p:nvSpPr>
        <p:spPr/>
        <p:txBody>
          <a:bodyPr/>
          <a:lstStyle/>
          <a:p>
            <a:r>
              <a:t>Footer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79"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0"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1"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2"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3"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4"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9" name="PlaceHolder 8"/>
          <p:cNvSpPr>
            <a:spLocks noGrp="1"/>
          </p:cNvSpPr>
          <p:nvPr>
            <p:ph type="ftr" idx="4"/>
          </p:nvPr>
        </p:nvSpPr>
        <p:spPr/>
        <p:txBody>
          <a:bodyPr/>
          <a:lstStyle/>
          <a:p>
            <a:r>
              <a:t>Footer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Leer">
    <p:spTree>
      <p:nvGrpSpPr>
        <p:cNvPr id="1" name=""/>
        <p:cNvGrpSpPr/>
        <p:nvPr/>
      </p:nvGrpSpPr>
      <p:grpSpPr>
        <a:xfrm>
          <a:off x="0" y="0"/>
          <a:ext cx="0" cy="0"/>
          <a:chOff x="0" y="0"/>
          <a:chExt cx="0" cy="0"/>
        </a:xfrm>
      </p:grpSpPr>
      <p:pic>
        <p:nvPicPr>
          <p:cNvPr id="2" name="Grafik 6" descr="cid:591263AE-5C4D-4F56-B86A-4598AC23DB61@localdomain"/>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060113" y="207963"/>
            <a:ext cx="72072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Gerader Verbinder 7"/>
          <p:cNvCxnSpPr/>
          <p:nvPr userDrawn="1"/>
        </p:nvCxnSpPr>
        <p:spPr>
          <a:xfrm>
            <a:off x="465138" y="6532563"/>
            <a:ext cx="11222037" cy="0"/>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 name="Gerader Verbinder 8"/>
          <p:cNvCxnSpPr/>
          <p:nvPr userDrawn="1"/>
        </p:nvCxnSpPr>
        <p:spPr>
          <a:xfrm>
            <a:off x="465138" y="492125"/>
            <a:ext cx="10594975" cy="17463"/>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 name="Fußzeilenplatzhalter 4"/>
          <p:cNvSpPr>
            <a:spLocks noGrp="1"/>
          </p:cNvSpPr>
          <p:nvPr>
            <p:ph type="ftr" sz="quarter" idx="10"/>
          </p:nvPr>
        </p:nvSpPr>
        <p:spPr>
          <a:xfrm>
            <a:off x="465138" y="6532563"/>
            <a:ext cx="11222037" cy="325437"/>
          </a:xfrm>
        </p:spPr>
        <p:txBody>
          <a:bodyPr/>
          <a:lstStyle>
            <a:lvl1pPr algn="l">
              <a:defRPr sz="1000"/>
            </a:lvl1pPr>
          </a:lstStyle>
          <a:p>
            <a:pPr>
              <a:defRPr/>
            </a:pPr>
            <a:r>
              <a:rPr lang="de-DE"/>
              <a:t>Regionales Beratungs- und Unterstützungszentrum ReBUZ West</a:t>
            </a:r>
            <a:endParaRPr lang="de-DE">
              <a:solidFill>
                <a:schemeClr val="accent1">
                  <a:lumMod val="75000"/>
                </a:schemeClr>
              </a:solidFill>
            </a:endParaRPr>
          </a:p>
        </p:txBody>
      </p:sp>
    </p:spTree>
    <p:extLst>
      <p:ext uri="{BB962C8B-B14F-4D97-AF65-F5344CB8AC3E}">
        <p14:creationId xmlns:p14="http://schemas.microsoft.com/office/powerpoint/2010/main" val="55262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BE32C432-82D7-4E06-ADCA-FDBD0CD12363}" type="slidenum">
              <a:t>‹Nr.›</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FAB4A9BF-CBF0-4E4D-83C8-2F7B980F2B76}" type="slidenum">
              <a:t>‹Nr.›</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5025EF6C-3C48-4B02-AD35-AE13740AF1B5}" type="slidenum">
              <a:t>‹Nr.›</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de-DE" sz="32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30CB7369-1E71-4FDB-ABDA-11B70E33F7E4}" type="slidenum">
              <a:t>‹Nr.›</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469ED4DF-D74C-498F-8447-259FCA631BA8}"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23D26067-3F63-4617-8F91-CC5CA103120A}"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C15F0FD5-9F08-4E02-B122-5E0905137ED9}"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hteck 7"/>
          <p:cNvSpPr/>
          <p:nvPr/>
        </p:nvSpPr>
        <p:spPr>
          <a:xfrm>
            <a:off x="0" y="6303960"/>
            <a:ext cx="12191400" cy="553320"/>
          </a:xfrm>
          <a:prstGeom prst="rect">
            <a:avLst/>
          </a:prstGeom>
          <a:solidFill>
            <a:schemeClr val="tx2">
              <a:lumMod val="40000"/>
              <a:lumOff val="60000"/>
            </a:schemeClr>
          </a:solidFill>
          <a:ln>
            <a:noFill/>
          </a:ln>
          <a:effectLst>
            <a:outerShdw blurRad="39960" dist="23040" dir="54000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8" name="Bild 8" descr="BUKO-PP 22.png"/>
          <p:cNvPicPr/>
          <p:nvPr/>
        </p:nvPicPr>
        <p:blipFill>
          <a:blip r:embed="rId14"/>
          <a:stretch/>
        </p:blipFill>
        <p:spPr>
          <a:xfrm>
            <a:off x="0" y="0"/>
            <a:ext cx="12205440" cy="718560"/>
          </a:xfrm>
          <a:prstGeom prst="rect">
            <a:avLst/>
          </a:prstGeom>
          <a:ln w="0">
            <a:noFill/>
          </a:ln>
        </p:spPr>
      </p:pic>
      <p:sp>
        <p:nvSpPr>
          <p:cNvPr id="2" name="PlaceHolder 1"/>
          <p:cNvSpPr>
            <a:spLocks noGrp="1"/>
          </p:cNvSpPr>
          <p:nvPr>
            <p:ph type="ftr" idx="1"/>
          </p:nvPr>
        </p:nvSpPr>
        <p:spPr>
          <a:xfrm>
            <a:off x="4165560" y="6384960"/>
            <a:ext cx="3859920" cy="36432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de-DE" sz="1200" b="0" strike="noStrike" spc="-1">
                <a:solidFill>
                  <a:srgbClr val="8B8B8B"/>
                </a:solidFill>
                <a:latin typeface="Calibri"/>
              </a:defRPr>
            </a:lvl1pPr>
          </a:lstStyle>
          <a:p>
            <a:pPr indent="0" algn="ctr">
              <a:lnSpc>
                <a:spcPct val="100000"/>
              </a:lnSpc>
              <a:buNone/>
              <a:tabLst>
                <a:tab pos="0" algn="l"/>
              </a:tabLst>
            </a:pPr>
            <a:r>
              <a:rPr lang="de-DE" sz="1200" b="0" strike="noStrike" spc="-1">
                <a:solidFill>
                  <a:srgbClr val="8B8B8B"/>
                </a:solidFill>
                <a:latin typeface="Calibri"/>
              </a:rPr>
              <a:t>&lt;Fußzeile&gt;</a:t>
            </a:r>
            <a:endParaRPr lang="de-DE" sz="1200" b="0" strike="noStrike" spc="-1">
              <a:latin typeface="Times New Roman"/>
            </a:endParaRPr>
          </a:p>
        </p:txBody>
      </p:sp>
      <p:sp>
        <p:nvSpPr>
          <p:cNvPr id="3" name="PlaceHolder 2"/>
          <p:cNvSpPr>
            <a:spLocks noGrp="1"/>
          </p:cNvSpPr>
          <p:nvPr>
            <p:ph type="sldNum" idx="2"/>
          </p:nvPr>
        </p:nvSpPr>
        <p:spPr>
          <a:xfrm>
            <a:off x="8737560" y="6384960"/>
            <a:ext cx="2844000" cy="364320"/>
          </a:xfrm>
          <a:prstGeom prst="rect">
            <a:avLst/>
          </a:prstGeom>
          <a:noFill/>
          <a:ln w="0">
            <a:noFill/>
          </a:ln>
        </p:spPr>
        <p:txBody>
          <a:bodyPr lIns="90000" tIns="45000" rIns="90000" bIns="45000" numCol="1" spcCol="0" anchor="ctr">
            <a:noAutofit/>
          </a:bodyPr>
          <a:lstStyle>
            <a:lvl1pPr indent="0" algn="r">
              <a:lnSpc>
                <a:spcPct val="100000"/>
              </a:lnSpc>
              <a:buNone/>
              <a:tabLst>
                <a:tab pos="0" algn="l"/>
              </a:tabLst>
              <a:defRPr lang="de-DE" sz="1200" b="0" strike="noStrike" spc="-1">
                <a:solidFill>
                  <a:srgbClr val="898989"/>
                </a:solidFill>
                <a:latin typeface="Calibri"/>
              </a:defRPr>
            </a:lvl1pPr>
          </a:lstStyle>
          <a:p>
            <a:pPr indent="0" algn="r">
              <a:lnSpc>
                <a:spcPct val="100000"/>
              </a:lnSpc>
              <a:buNone/>
              <a:tabLst>
                <a:tab pos="0" algn="l"/>
              </a:tabLst>
            </a:pPr>
            <a:fld id="{E26AFDA9-E26F-4959-A3D5-74CA5FEABE72}" type="slidenum">
              <a:rPr lang="de-DE" sz="1200" b="0" strike="noStrike" spc="-1">
                <a:solidFill>
                  <a:srgbClr val="898989"/>
                </a:solidFill>
                <a:latin typeface="Calibri"/>
              </a:rPr>
              <a:t>‹Nr.›</a:t>
            </a:fld>
            <a:endParaRPr lang="de-DE" sz="1200" b="0" strike="noStrike" spc="-1">
              <a:latin typeface="Times New Roman"/>
            </a:endParaRPr>
          </a:p>
        </p:txBody>
      </p:sp>
      <p:sp>
        <p:nvSpPr>
          <p:cNvPr id="4" name="PlaceHolder 3"/>
          <p:cNvSpPr>
            <a:spLocks noGrp="1"/>
          </p:cNvSpPr>
          <p:nvPr>
            <p:ph type="dt" idx="3"/>
          </p:nvPr>
        </p:nvSpPr>
        <p:spPr>
          <a:xfrm>
            <a:off x="609480" y="6384960"/>
            <a:ext cx="2844000" cy="364320"/>
          </a:xfrm>
          <a:prstGeom prst="rect">
            <a:avLst/>
          </a:prstGeom>
          <a:noFill/>
          <a:ln w="0">
            <a:noFill/>
          </a:ln>
        </p:spPr>
        <p:txBody>
          <a:bodyPr lIns="90000" tIns="45000" rIns="90000" bIns="45000" anchor="ctr">
            <a:noAutofit/>
          </a:bodyPr>
          <a:lstStyle>
            <a:lvl1pPr indent="0">
              <a:buNone/>
              <a:defRPr lang="de-DE" sz="1400" b="0" strike="noStrike" spc="-1">
                <a:latin typeface="Times New Roman"/>
              </a:defRPr>
            </a:lvl1pPr>
          </a:lstStyle>
          <a:p>
            <a:pPr indent="0">
              <a:buNone/>
            </a:pPr>
            <a:r>
              <a:rPr lang="de-DE" sz="1400" b="0" strike="noStrike" spc="-1">
                <a:latin typeface="Times New Roman"/>
              </a:rPr>
              <a:t>&lt;Datum/Uhrzeit&gt;</a:t>
            </a:r>
          </a:p>
        </p:txBody>
      </p:sp>
      <p:sp>
        <p:nvSpPr>
          <p:cNvPr id="5"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de-DE" sz="4400" b="0" strike="noStrike" spc="-1">
                <a:latin typeface="Arial"/>
              </a:rPr>
              <a:t>Format des Titeltextes durch Klicken bearbeiten</a:t>
            </a:r>
          </a:p>
        </p:txBody>
      </p:sp>
      <p:sp>
        <p:nvSpPr>
          <p:cNvPr id="6"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de-DE" sz="32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latin typeface="Arial"/>
              </a:rPr>
              <a:t>Dritte Gliederungsebene</a:t>
            </a:r>
          </a:p>
          <a:p>
            <a:pPr marL="1728000" lvl="3" indent="-216000">
              <a:spcBef>
                <a:spcPts val="567"/>
              </a:spcBef>
              <a:buClr>
                <a:srgbClr val="000000"/>
              </a:buClr>
              <a:buSzPct val="75000"/>
              <a:buFont typeface="Symbol" charset="2"/>
              <a:buChar char=""/>
            </a:pPr>
            <a:r>
              <a:rPr lang="de-DE" sz="2000" b="0" strike="noStrike" spc="-1">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3" name="Grafik 6" descr="cid:591263AE-5C4D-4F56-B86A-4598AC23DB61@localdomain"/>
          <p:cNvPicPr/>
          <p:nvPr/>
        </p:nvPicPr>
        <p:blipFill>
          <a:blip r:embed="rId15"/>
          <a:stretch/>
        </p:blipFill>
        <p:spPr>
          <a:xfrm>
            <a:off x="11060280" y="208080"/>
            <a:ext cx="720000" cy="386640"/>
          </a:xfrm>
          <a:prstGeom prst="rect">
            <a:avLst/>
          </a:prstGeom>
          <a:ln w="0">
            <a:noFill/>
          </a:ln>
        </p:spPr>
      </p:pic>
      <p:cxnSp>
        <p:nvCxnSpPr>
          <p:cNvPr id="44" name="Gerader Verbinder 7"/>
          <p:cNvCxnSpPr/>
          <p:nvPr/>
        </p:nvCxnSpPr>
        <p:spPr>
          <a:xfrm>
            <a:off x="465120" y="6532560"/>
            <a:ext cx="11222640" cy="720"/>
          </a:xfrm>
          <a:prstGeom prst="straightConnector1">
            <a:avLst/>
          </a:prstGeom>
          <a:ln w="0">
            <a:solidFill>
              <a:srgbClr val="9DC3E6"/>
            </a:solidFill>
          </a:ln>
        </p:spPr>
      </p:cxnSp>
      <p:cxnSp>
        <p:nvCxnSpPr>
          <p:cNvPr id="45" name="Gerader Verbinder 8"/>
          <p:cNvCxnSpPr/>
          <p:nvPr/>
        </p:nvCxnSpPr>
        <p:spPr>
          <a:xfrm>
            <a:off x="465120" y="492120"/>
            <a:ext cx="10595520" cy="18000"/>
          </a:xfrm>
          <a:prstGeom prst="straightConnector1">
            <a:avLst/>
          </a:prstGeom>
          <a:ln w="0">
            <a:solidFill>
              <a:srgbClr val="9DC3E6"/>
            </a:solidFill>
          </a:ln>
        </p:spPr>
      </p:cxnSp>
      <p:sp>
        <p:nvSpPr>
          <p:cNvPr id="46" name="PlaceHolder 1"/>
          <p:cNvSpPr>
            <a:spLocks noGrp="1"/>
          </p:cNvSpPr>
          <p:nvPr>
            <p:ph type="ftr" idx="4"/>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&lt;Fußzeile&gt;</a:t>
            </a:r>
            <a:endParaRPr lang="de-DE" sz="1000" b="0" strike="noStrike" spc="-1">
              <a:latin typeface="Times New Roman"/>
            </a:endParaRPr>
          </a:p>
        </p:txBody>
      </p:sp>
      <p:sp>
        <p:nvSpPr>
          <p:cNvPr id="47" name="PlaceHolder 2"/>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de-DE" sz="4400" b="0" strike="noStrike" spc="-1">
                <a:latin typeface="Arial"/>
              </a:rPr>
              <a:t>Format des Titeltextes durch Klicken bearbeiten</a:t>
            </a:r>
          </a:p>
        </p:txBody>
      </p:sp>
      <p:sp>
        <p:nvSpPr>
          <p:cNvPr id="48" name="PlaceHolder 3"/>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de-DE" sz="32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latin typeface="Arial"/>
              </a:rPr>
              <a:t>Dritte Gliederungsebene</a:t>
            </a:r>
          </a:p>
          <a:p>
            <a:pPr marL="1728000" lvl="3" indent="-216000">
              <a:spcBef>
                <a:spcPts val="567"/>
              </a:spcBef>
              <a:buClr>
                <a:srgbClr val="000000"/>
              </a:buClr>
              <a:buSzPct val="75000"/>
              <a:buFont typeface="Symbol" charset="2"/>
              <a:buChar char=""/>
            </a:pPr>
            <a:r>
              <a:rPr lang="de-DE" sz="2000" b="0" strike="noStrike" spc="-1">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5.xml"/><Relationship Id="rId4" Type="http://schemas.openxmlformats.org/officeDocument/2006/relationships/image" Target="cid:591263AE-5C4D-4F56-B86A-4598AC23DB61@localdomai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laceHolder 1"/>
          <p:cNvSpPr>
            <a:spLocks noGrp="1"/>
          </p:cNvSpPr>
          <p:nvPr>
            <p:ph/>
          </p:nvPr>
        </p:nvSpPr>
        <p:spPr>
          <a:xfrm>
            <a:off x="979560" y="1379520"/>
            <a:ext cx="10232280" cy="4592880"/>
          </a:xfrm>
          <a:prstGeom prst="rect">
            <a:avLst/>
          </a:prstGeom>
          <a:noFill/>
          <a:ln w="0">
            <a:noFill/>
          </a:ln>
        </p:spPr>
        <p:txBody>
          <a:bodyPr lIns="90000" tIns="45000" rIns="90000" bIns="45000" numCol="1" spcCol="0" anchor="t">
            <a:noAutofit/>
          </a:bodyPr>
          <a:lstStyle/>
          <a:p>
            <a:pPr indent="0">
              <a:lnSpc>
                <a:spcPct val="100000"/>
              </a:lnSpc>
              <a:spcBef>
                <a:spcPts val="720"/>
              </a:spcBef>
              <a:buNone/>
              <a:tabLst>
                <a:tab pos="0" algn="l"/>
              </a:tabLst>
            </a:pPr>
            <a:r>
              <a:rPr lang="de-DE" sz="3600" b="0" strike="noStrike" spc="-1" dirty="0">
                <a:solidFill>
                  <a:srgbClr val="595959"/>
                </a:solidFill>
                <a:latin typeface="Arial"/>
              </a:rPr>
              <a:t>Die Arbeitsfelder der </a:t>
            </a:r>
            <a:r>
              <a:rPr lang="de-DE" sz="3600" b="1" strike="noStrike" spc="-1" dirty="0">
                <a:solidFill>
                  <a:srgbClr val="595959"/>
                </a:solidFill>
                <a:latin typeface="Arial"/>
              </a:rPr>
              <a:t>Re</a:t>
            </a:r>
            <a:r>
              <a:rPr lang="de-DE" sz="3600" b="0" strike="noStrike" spc="-1" dirty="0">
                <a:solidFill>
                  <a:srgbClr val="595959"/>
                </a:solidFill>
                <a:latin typeface="Arial"/>
              </a:rPr>
              <a:t>gionalen </a:t>
            </a:r>
            <a:r>
              <a:rPr lang="de-DE" sz="3600" b="1" strike="noStrike" spc="-1" dirty="0">
                <a:solidFill>
                  <a:srgbClr val="595959"/>
                </a:solidFill>
                <a:latin typeface="Arial"/>
              </a:rPr>
              <a:t>B</a:t>
            </a:r>
            <a:r>
              <a:rPr lang="de-DE" sz="3600" b="0" strike="noStrike" spc="-1" dirty="0">
                <a:solidFill>
                  <a:srgbClr val="595959"/>
                </a:solidFill>
                <a:latin typeface="Arial"/>
              </a:rPr>
              <a:t>eratungs- und </a:t>
            </a:r>
            <a:r>
              <a:rPr lang="de-DE" sz="3600" b="1" strike="noStrike" spc="-1" dirty="0">
                <a:solidFill>
                  <a:srgbClr val="595959"/>
                </a:solidFill>
                <a:latin typeface="Arial"/>
              </a:rPr>
              <a:t>U</a:t>
            </a:r>
            <a:r>
              <a:rPr lang="de-DE" sz="3600" b="0" strike="noStrike" spc="-1" dirty="0">
                <a:solidFill>
                  <a:srgbClr val="595959"/>
                </a:solidFill>
                <a:latin typeface="Arial"/>
              </a:rPr>
              <a:t>nterstützungs</a:t>
            </a:r>
            <a:r>
              <a:rPr lang="de-DE" sz="3600" b="1" strike="noStrike" spc="-1" dirty="0">
                <a:solidFill>
                  <a:srgbClr val="595959"/>
                </a:solidFill>
                <a:latin typeface="Arial"/>
              </a:rPr>
              <a:t>z</a:t>
            </a:r>
            <a:r>
              <a:rPr lang="de-DE" sz="3600" b="0" strike="noStrike" spc="-1" dirty="0">
                <a:solidFill>
                  <a:srgbClr val="595959"/>
                </a:solidFill>
                <a:latin typeface="Arial"/>
              </a:rPr>
              <a:t>entren in Bremen</a:t>
            </a:r>
            <a:endParaRPr lang="de-DE" sz="3600" b="0" strike="noStrike" spc="-1" dirty="0">
              <a:latin typeface="Arial"/>
            </a:endParaRPr>
          </a:p>
          <a:p>
            <a:pPr indent="0">
              <a:lnSpc>
                <a:spcPct val="100000"/>
              </a:lnSpc>
              <a:spcBef>
                <a:spcPts val="720"/>
              </a:spcBef>
              <a:buNone/>
              <a:tabLst>
                <a:tab pos="0" algn="l"/>
              </a:tabLst>
            </a:pPr>
            <a:endParaRPr lang="de-DE" sz="3600" b="0" strike="noStrike" spc="-1" dirty="0">
              <a:latin typeface="Arial"/>
            </a:endParaRPr>
          </a:p>
          <a:p>
            <a:pPr indent="0">
              <a:lnSpc>
                <a:spcPct val="100000"/>
              </a:lnSpc>
              <a:spcBef>
                <a:spcPts val="360"/>
              </a:spcBef>
              <a:buNone/>
              <a:tabLst>
                <a:tab pos="0" algn="l"/>
              </a:tabLst>
            </a:pPr>
            <a:endParaRPr lang="de-DE" sz="1800" b="0" strike="noStrike" spc="-1" dirty="0">
              <a:latin typeface="Arial"/>
            </a:endParaRPr>
          </a:p>
          <a:p>
            <a:pPr indent="0" algn="r">
              <a:lnSpc>
                <a:spcPct val="100000"/>
              </a:lnSpc>
              <a:spcBef>
                <a:spcPts val="400"/>
              </a:spcBef>
              <a:buNone/>
              <a:tabLst>
                <a:tab pos="0" algn="l"/>
              </a:tabLst>
            </a:pPr>
            <a:endParaRPr lang="de-DE" sz="2000" b="0" strike="noStrike" spc="-1" dirty="0">
              <a:latin typeface="Arial"/>
            </a:endParaRPr>
          </a:p>
          <a:p>
            <a:pPr indent="0" algn="r">
              <a:lnSpc>
                <a:spcPct val="100000"/>
              </a:lnSpc>
              <a:spcBef>
                <a:spcPts val="400"/>
              </a:spcBef>
              <a:buNone/>
              <a:tabLst>
                <a:tab pos="0" algn="l"/>
              </a:tabLst>
            </a:pPr>
            <a:r>
              <a:rPr lang="de-DE" sz="2000" b="1" strike="noStrike" spc="-1" dirty="0">
                <a:solidFill>
                  <a:srgbClr val="595959"/>
                </a:solidFill>
                <a:latin typeface="Arial"/>
              </a:rPr>
              <a:t>Ingo Matthias</a:t>
            </a:r>
            <a:endParaRPr lang="de-DE" sz="2000" b="0" strike="noStrike" spc="-1" dirty="0">
              <a:latin typeface="Arial"/>
            </a:endParaRPr>
          </a:p>
          <a:p>
            <a:pPr indent="0" algn="r">
              <a:lnSpc>
                <a:spcPct val="100000"/>
              </a:lnSpc>
              <a:spcBef>
                <a:spcPts val="400"/>
              </a:spcBef>
              <a:buNone/>
              <a:tabLst>
                <a:tab pos="0" algn="l"/>
              </a:tabLst>
            </a:pPr>
            <a:r>
              <a:rPr lang="de-DE" sz="2000" b="0" strike="noStrike" spc="-1" dirty="0">
                <a:solidFill>
                  <a:srgbClr val="595959"/>
                </a:solidFill>
                <a:latin typeface="Arial"/>
              </a:rPr>
              <a:t>Leitung ReBUZ West </a:t>
            </a:r>
            <a:endParaRPr lang="de-DE" sz="2000" b="0" strike="noStrike" spc="-1" dirty="0">
              <a:latin typeface="Arial"/>
            </a:endParaRPr>
          </a:p>
          <a:p>
            <a:pPr indent="0">
              <a:lnSpc>
                <a:spcPct val="100000"/>
              </a:lnSpc>
              <a:spcBef>
                <a:spcPts val="360"/>
              </a:spcBef>
              <a:buNone/>
              <a:tabLst>
                <a:tab pos="0" algn="l"/>
              </a:tabLst>
            </a:pPr>
            <a:endParaRPr lang="de-DE" sz="1800" b="0" strike="noStrike" spc="-1" dirty="0">
              <a:latin typeface="Arial"/>
            </a:endParaRPr>
          </a:p>
          <a:p>
            <a:pPr indent="0">
              <a:lnSpc>
                <a:spcPct val="100000"/>
              </a:lnSpc>
              <a:spcBef>
                <a:spcPts val="360"/>
              </a:spcBef>
              <a:buNone/>
              <a:tabLst>
                <a:tab pos="0" algn="l"/>
              </a:tabLst>
            </a:pPr>
            <a:endParaRPr lang="de-DE" sz="1800" b="0" strike="noStrike" spc="-1" dirty="0">
              <a:latin typeface="Arial"/>
            </a:endParaRPr>
          </a:p>
        </p:txBody>
      </p:sp>
      <p:pic>
        <p:nvPicPr>
          <p:cNvPr id="92" name="Picture 2"/>
          <p:cNvPicPr/>
          <p:nvPr/>
        </p:nvPicPr>
        <p:blipFill>
          <a:blip r:embed="rId3"/>
          <a:stretch/>
        </p:blipFill>
        <p:spPr>
          <a:xfrm>
            <a:off x="432360" y="4946760"/>
            <a:ext cx="1759320" cy="983160"/>
          </a:xfrm>
          <a:prstGeom prst="rect">
            <a:avLst/>
          </a:prstGeom>
          <a:ln w="0">
            <a:noFill/>
          </a:ln>
        </p:spPr>
      </p:pic>
      <p:sp>
        <p:nvSpPr>
          <p:cNvPr id="93" name="PlaceHolder 2"/>
          <p:cNvSpPr>
            <a:spLocks noGrp="1"/>
          </p:cNvSpPr>
          <p:nvPr>
            <p:ph type="ftr" idx="8"/>
          </p:nvPr>
        </p:nvSpPr>
        <p:spPr>
          <a:xfrm>
            <a:off x="4165560" y="6384960"/>
            <a:ext cx="3859920" cy="36432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de-DE" sz="1200" b="0" strike="noStrike" spc="-1">
                <a:solidFill>
                  <a:srgbClr val="8B8B8B"/>
                </a:solidFill>
                <a:latin typeface="Calibri"/>
              </a:defRPr>
            </a:lvl1pPr>
          </a:lstStyle>
          <a:p>
            <a:pPr indent="0" algn="ctr">
              <a:lnSpc>
                <a:spcPct val="100000"/>
              </a:lnSpc>
              <a:buNone/>
              <a:tabLst>
                <a:tab pos="0" algn="l"/>
              </a:tabLst>
            </a:pPr>
            <a:r>
              <a:rPr lang="de-DE" sz="1200" b="0" strike="noStrike" spc="-1">
                <a:solidFill>
                  <a:srgbClr val="8B8B8B"/>
                </a:solidFill>
                <a:latin typeface="Calibri"/>
              </a:rPr>
              <a:t>Regionales Beratungs- und Unterstützungszentrum ReBUZ West</a:t>
            </a:r>
            <a:endParaRPr lang="de-DE" sz="1200" b="0" strike="noStrike" spc="-1">
              <a:latin typeface="Times New Roman"/>
            </a:endParaRPr>
          </a:p>
        </p:txBody>
      </p:sp>
    </p:spTree>
  </p:cSld>
  <p:clrMapOvr>
    <a:masterClrMapping/>
  </p:clrMapOvr>
  <p:transition>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Abgerundetes Rechteck 21"/>
          <p:cNvSpPr/>
          <p:nvPr/>
        </p:nvSpPr>
        <p:spPr>
          <a:xfrm>
            <a:off x="351000" y="2730600"/>
            <a:ext cx="1893600" cy="1195200"/>
          </a:xfrm>
          <a:prstGeom prst="roundRect">
            <a:avLst>
              <a:gd name="adj" fmla="val 16667"/>
            </a:avLst>
          </a:prstGeom>
          <a:solidFill>
            <a:srgbClr val="F0A09E"/>
          </a:solidFill>
          <a:ln>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Schulunter-stützende</a:t>
            </a:r>
            <a:endParaRPr lang="de-DE" sz="2000" b="0" strike="noStrike" spc="-1">
              <a:latin typeface="Arial"/>
            </a:endParaRPr>
          </a:p>
          <a:p>
            <a:pPr algn="ctr">
              <a:lnSpc>
                <a:spcPct val="100000"/>
              </a:lnSpc>
            </a:pPr>
            <a:r>
              <a:rPr lang="de-DE" sz="2000" b="1" strike="noStrike" spc="-1">
                <a:solidFill>
                  <a:srgbClr val="595959"/>
                </a:solidFill>
                <a:latin typeface="Calibri"/>
                <a:ea typeface="DejaVu Sans"/>
              </a:rPr>
              <a:t>Maßnahmen</a:t>
            </a:r>
            <a:endParaRPr lang="de-DE" sz="2000" b="0" strike="noStrike" spc="-1">
              <a:latin typeface="Arial"/>
            </a:endParaRPr>
          </a:p>
        </p:txBody>
      </p:sp>
      <p:sp>
        <p:nvSpPr>
          <p:cNvPr id="323" name="Rectangle 2"/>
          <p:cNvSpPr/>
          <p:nvPr/>
        </p:nvSpPr>
        <p:spPr>
          <a:xfrm>
            <a:off x="5915520" y="645480"/>
            <a:ext cx="4135320" cy="1769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50000"/>
              </a:lnSpc>
            </a:pPr>
            <a:r>
              <a:rPr lang="de-DE" sz="2000" b="0" strike="noStrike" spc="-1" dirty="0">
                <a:solidFill>
                  <a:srgbClr val="404040"/>
                </a:solidFill>
                <a:latin typeface="Wingdings"/>
                <a:ea typeface="DejaVu Sans"/>
              </a:rPr>
              <a:t></a:t>
            </a:r>
            <a:r>
              <a:rPr lang="de-DE" sz="2000" b="0" strike="noStrike" spc="-1" dirty="0">
                <a:solidFill>
                  <a:srgbClr val="404040"/>
                </a:solidFill>
                <a:latin typeface="Calibri"/>
                <a:ea typeface="DejaVu Sans"/>
              </a:rPr>
              <a:t> </a:t>
            </a:r>
            <a:r>
              <a:rPr lang="de-DE" sz="2000" spc="-1" dirty="0">
                <a:solidFill>
                  <a:srgbClr val="404040"/>
                </a:solidFill>
                <a:latin typeface="Calibri"/>
                <a:ea typeface="DejaVu Sans"/>
              </a:rPr>
              <a:t>t</a:t>
            </a:r>
            <a:r>
              <a:rPr lang="de-DE" sz="2000" b="0" strike="noStrike" spc="-1" dirty="0">
                <a:solidFill>
                  <a:srgbClr val="404040"/>
                </a:solidFill>
                <a:latin typeface="Calibri"/>
                <a:ea typeface="DejaVu Sans"/>
              </a:rPr>
              <a:t>emporäre Lerngruppen</a:t>
            </a:r>
            <a:endParaRPr lang="de-DE" sz="2000" b="0" strike="noStrike" spc="-1" dirty="0">
              <a:latin typeface="Arial"/>
            </a:endParaRPr>
          </a:p>
          <a:p>
            <a:pPr>
              <a:lnSpc>
                <a:spcPct val="150000"/>
              </a:lnSpc>
            </a:pPr>
            <a:r>
              <a:rPr lang="de-DE" sz="2000" b="0" strike="noStrike" spc="-1" dirty="0">
                <a:solidFill>
                  <a:srgbClr val="404040"/>
                </a:solidFill>
                <a:latin typeface="Wingdings"/>
                <a:ea typeface="DejaVu Sans"/>
              </a:rPr>
              <a:t></a:t>
            </a:r>
            <a:r>
              <a:rPr lang="de-DE" sz="2000" b="0" strike="noStrike" spc="-1" dirty="0">
                <a:solidFill>
                  <a:srgbClr val="404040"/>
                </a:solidFill>
                <a:latin typeface="Calibri"/>
                <a:ea typeface="DejaVu Sans"/>
              </a:rPr>
              <a:t> Familienklassen</a:t>
            </a:r>
            <a:endParaRPr lang="de-DE" sz="2000" b="0" strike="noStrike" spc="-1" dirty="0">
              <a:latin typeface="Arial"/>
            </a:endParaRPr>
          </a:p>
          <a:p>
            <a:pPr>
              <a:lnSpc>
                <a:spcPct val="150000"/>
              </a:lnSpc>
            </a:pPr>
            <a:r>
              <a:rPr lang="de-DE" sz="2000" b="0" strike="noStrike" spc="-1" dirty="0">
                <a:solidFill>
                  <a:srgbClr val="404040"/>
                </a:solidFill>
                <a:latin typeface="Wingdings"/>
                <a:ea typeface="DejaVu Sans"/>
              </a:rPr>
              <a:t></a:t>
            </a:r>
            <a:r>
              <a:rPr lang="de-DE" sz="2000" b="0" strike="noStrike" spc="-1" dirty="0">
                <a:solidFill>
                  <a:srgbClr val="404040"/>
                </a:solidFill>
                <a:latin typeface="Calibri"/>
                <a:ea typeface="DejaVu Sans"/>
              </a:rPr>
              <a:t> individuelle Unterstützung</a:t>
            </a:r>
            <a:endParaRPr lang="de-DE" sz="2000" b="0" strike="noStrike" spc="-1" dirty="0">
              <a:latin typeface="Arial"/>
            </a:endParaRPr>
          </a:p>
          <a:p>
            <a:pPr>
              <a:lnSpc>
                <a:spcPct val="150000"/>
              </a:lnSpc>
            </a:pPr>
            <a:r>
              <a:rPr lang="de-DE" sz="2000" b="0" strike="noStrike" spc="-1" dirty="0">
                <a:solidFill>
                  <a:srgbClr val="404040"/>
                </a:solidFill>
                <a:latin typeface="Wingdings"/>
                <a:ea typeface="DejaVu Sans"/>
              </a:rPr>
              <a:t></a:t>
            </a:r>
            <a:r>
              <a:rPr lang="de-DE" sz="2000" b="0" strike="noStrike" spc="-1" dirty="0">
                <a:solidFill>
                  <a:srgbClr val="404040"/>
                </a:solidFill>
                <a:latin typeface="Calibri"/>
                <a:ea typeface="DejaVu Sans"/>
              </a:rPr>
              <a:t> …</a:t>
            </a:r>
            <a:endParaRPr lang="de-DE" sz="2000" b="0" strike="noStrike" spc="-1" dirty="0">
              <a:latin typeface="Arial"/>
            </a:endParaRPr>
          </a:p>
        </p:txBody>
      </p:sp>
      <p:sp>
        <p:nvSpPr>
          <p:cNvPr id="324" name="Abgerundetes Rechteck 34"/>
          <p:cNvSpPr/>
          <p:nvPr/>
        </p:nvSpPr>
        <p:spPr>
          <a:xfrm>
            <a:off x="3817080" y="2770920"/>
            <a:ext cx="1893600" cy="1195200"/>
          </a:xfrm>
          <a:prstGeom prst="roundRect">
            <a:avLst>
              <a:gd name="adj" fmla="val 16667"/>
            </a:avLst>
          </a:prstGeom>
          <a:solidFill>
            <a:srgbClr val="FFCCCC"/>
          </a:solidFill>
          <a:ln>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262626"/>
                </a:solidFill>
                <a:latin typeface="Calibri"/>
                <a:ea typeface="DejaVu Sans"/>
              </a:rPr>
              <a:t>Schul-ersetzend</a:t>
            </a:r>
            <a:endParaRPr lang="de-DE" sz="2000" b="0" strike="noStrike" spc="-1">
              <a:latin typeface="Arial"/>
            </a:endParaRPr>
          </a:p>
        </p:txBody>
      </p:sp>
      <p:sp>
        <p:nvSpPr>
          <p:cNvPr id="325" name="Abgerundetes Rechteck 35"/>
          <p:cNvSpPr/>
          <p:nvPr/>
        </p:nvSpPr>
        <p:spPr>
          <a:xfrm>
            <a:off x="3817080" y="901080"/>
            <a:ext cx="1893600" cy="1195200"/>
          </a:xfrm>
          <a:prstGeom prst="roundRect">
            <a:avLst>
              <a:gd name="adj" fmla="val 16667"/>
            </a:avLst>
          </a:prstGeom>
          <a:solidFill>
            <a:srgbClr val="FFCCCC"/>
          </a:solidFill>
          <a:ln>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404040"/>
                </a:solidFill>
                <a:latin typeface="Calibri"/>
                <a:ea typeface="DejaVu Sans"/>
              </a:rPr>
              <a:t>Schul-ergänzend</a:t>
            </a:r>
            <a:endParaRPr lang="de-DE" sz="2000" b="0" strike="noStrike" spc="-1">
              <a:latin typeface="Arial"/>
            </a:endParaRPr>
          </a:p>
        </p:txBody>
      </p:sp>
      <p:cxnSp>
        <p:nvCxnSpPr>
          <p:cNvPr id="326" name="Gerade Verbindung 4"/>
          <p:cNvCxnSpPr/>
          <p:nvPr/>
        </p:nvCxnSpPr>
        <p:spPr>
          <a:xfrm flipV="1">
            <a:off x="2433600" y="1668960"/>
            <a:ext cx="1152000" cy="1062360"/>
          </a:xfrm>
          <a:prstGeom prst="straightConnector1">
            <a:avLst/>
          </a:prstGeom>
          <a:ln w="0">
            <a:solidFill>
              <a:srgbClr val="5B9BD5"/>
            </a:solidFill>
          </a:ln>
        </p:spPr>
      </p:cxnSp>
      <p:cxnSp>
        <p:nvCxnSpPr>
          <p:cNvPr id="327" name="Gerade Verbindung 36"/>
          <p:cNvCxnSpPr/>
          <p:nvPr/>
        </p:nvCxnSpPr>
        <p:spPr>
          <a:xfrm>
            <a:off x="2398320" y="3295800"/>
            <a:ext cx="1187280" cy="720"/>
          </a:xfrm>
          <a:prstGeom prst="straightConnector1">
            <a:avLst/>
          </a:prstGeom>
          <a:ln w="0">
            <a:solidFill>
              <a:srgbClr val="5B9BD5"/>
            </a:solidFill>
          </a:ln>
        </p:spPr>
      </p:cxnSp>
      <p:sp>
        <p:nvSpPr>
          <p:cNvPr id="328" name="Textfeld 37"/>
          <p:cNvSpPr/>
          <p:nvPr/>
        </p:nvSpPr>
        <p:spPr>
          <a:xfrm>
            <a:off x="304920" y="559800"/>
            <a:ext cx="3370320" cy="5767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ctr">
            <a:spAutoFit/>
          </a:bodyPr>
          <a:lstStyle/>
          <a:p>
            <a:pPr>
              <a:lnSpc>
                <a:spcPct val="100000"/>
              </a:lnSpc>
            </a:pPr>
            <a:r>
              <a:rPr lang="de-DE" sz="3200" b="0" strike="noStrike" spc="-1">
                <a:solidFill>
                  <a:schemeClr val="accent1">
                    <a:lumMod val="50000"/>
                  </a:schemeClr>
                </a:solidFill>
                <a:latin typeface="Calibri"/>
                <a:ea typeface="DejaVu Sans"/>
              </a:rPr>
              <a:t>Schulunterstützung</a:t>
            </a:r>
            <a:endParaRPr lang="de-DE" sz="3200" b="0" strike="noStrike" spc="-1">
              <a:latin typeface="Arial"/>
            </a:endParaRPr>
          </a:p>
        </p:txBody>
      </p:sp>
      <p:sp>
        <p:nvSpPr>
          <p:cNvPr id="329" name="Rectangle 2"/>
          <p:cNvSpPr/>
          <p:nvPr/>
        </p:nvSpPr>
        <p:spPr>
          <a:xfrm>
            <a:off x="5915520" y="2696400"/>
            <a:ext cx="4543200" cy="1769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50000"/>
              </a:lnSpc>
            </a:pPr>
            <a:r>
              <a:rPr lang="de-DE" sz="2000" b="0" strike="noStrike" spc="-1">
                <a:solidFill>
                  <a:srgbClr val="404040"/>
                </a:solidFill>
                <a:latin typeface="Wingdings"/>
                <a:ea typeface="DejaVu Sans"/>
              </a:rPr>
              <a:t></a:t>
            </a:r>
            <a:r>
              <a:rPr lang="de-DE" sz="2000" b="0" strike="noStrike" spc="-1">
                <a:solidFill>
                  <a:srgbClr val="404040"/>
                </a:solidFill>
                <a:latin typeface="Calibri"/>
                <a:ea typeface="DejaVu Sans"/>
              </a:rPr>
              <a:t> Beschulung außerhalb Stammschule</a:t>
            </a:r>
            <a:endParaRPr lang="de-DE" sz="2000" b="0" strike="noStrike" spc="-1">
              <a:latin typeface="Arial"/>
            </a:endParaRPr>
          </a:p>
          <a:p>
            <a:pPr>
              <a:lnSpc>
                <a:spcPct val="150000"/>
              </a:lnSpc>
            </a:pPr>
            <a:r>
              <a:rPr lang="de-DE" sz="2000" b="0" strike="noStrike" spc="-1">
                <a:solidFill>
                  <a:srgbClr val="404040"/>
                </a:solidFill>
                <a:latin typeface="Wingdings"/>
                <a:ea typeface="DejaVu Sans"/>
              </a:rPr>
              <a:t></a:t>
            </a:r>
            <a:r>
              <a:rPr lang="de-DE" sz="2000" b="0" strike="noStrike" spc="-1">
                <a:solidFill>
                  <a:srgbClr val="404040"/>
                </a:solidFill>
                <a:latin typeface="Calibri"/>
                <a:ea typeface="DejaVu Sans"/>
              </a:rPr>
              <a:t> Temporär (6-24 Monate)</a:t>
            </a:r>
            <a:endParaRPr lang="de-DE" sz="2000" b="0" strike="noStrike" spc="-1">
              <a:latin typeface="Arial"/>
            </a:endParaRPr>
          </a:p>
          <a:p>
            <a:pPr>
              <a:lnSpc>
                <a:spcPct val="150000"/>
              </a:lnSpc>
            </a:pPr>
            <a:r>
              <a:rPr lang="de-DE" sz="2000" b="0" strike="noStrike" spc="-1">
                <a:solidFill>
                  <a:srgbClr val="404040"/>
                </a:solidFill>
                <a:latin typeface="Wingdings"/>
                <a:ea typeface="DejaVu Sans"/>
              </a:rPr>
              <a:t></a:t>
            </a:r>
            <a:r>
              <a:rPr lang="de-DE" sz="2000" b="0" strike="noStrike" spc="-1">
                <a:solidFill>
                  <a:srgbClr val="404040"/>
                </a:solidFill>
                <a:latin typeface="Calibri"/>
                <a:ea typeface="DejaVu Sans"/>
              </a:rPr>
              <a:t> Spezielles Aufnahmeverfahren</a:t>
            </a:r>
            <a:endParaRPr lang="de-DE" sz="2000" b="0" strike="noStrike" spc="-1">
              <a:latin typeface="Arial"/>
            </a:endParaRPr>
          </a:p>
          <a:p>
            <a:pPr>
              <a:lnSpc>
                <a:spcPct val="150000"/>
              </a:lnSpc>
            </a:pPr>
            <a:r>
              <a:rPr lang="de-DE" sz="2000" b="0" strike="noStrike" spc="-1">
                <a:solidFill>
                  <a:srgbClr val="404040"/>
                </a:solidFill>
                <a:latin typeface="Wingdings"/>
                <a:ea typeface="DejaVu Sans"/>
              </a:rPr>
              <a:t></a:t>
            </a:r>
            <a:r>
              <a:rPr lang="de-DE" sz="2000" b="0" strike="noStrike" spc="-1">
                <a:solidFill>
                  <a:srgbClr val="404040"/>
                </a:solidFill>
                <a:latin typeface="Calibri"/>
                <a:ea typeface="DejaVu Sans"/>
              </a:rPr>
              <a:t> …</a:t>
            </a:r>
            <a:endParaRPr lang="de-DE" sz="2000" b="0" strike="noStrike" spc="-1">
              <a:latin typeface="Arial"/>
            </a:endParaRPr>
          </a:p>
        </p:txBody>
      </p:sp>
      <p:cxnSp>
        <p:nvCxnSpPr>
          <p:cNvPr id="330" name="Gerade Verbindung 14"/>
          <p:cNvCxnSpPr/>
          <p:nvPr/>
        </p:nvCxnSpPr>
        <p:spPr>
          <a:xfrm>
            <a:off x="2398320" y="4055040"/>
            <a:ext cx="1062720" cy="1330200"/>
          </a:xfrm>
          <a:prstGeom prst="straightConnector1">
            <a:avLst/>
          </a:prstGeom>
          <a:ln w="0">
            <a:solidFill>
              <a:srgbClr val="5B9BD5"/>
            </a:solidFill>
          </a:ln>
        </p:spPr>
      </p:cxnSp>
      <p:sp>
        <p:nvSpPr>
          <p:cNvPr id="331" name="Abgerundetes Rechteck 19"/>
          <p:cNvSpPr/>
          <p:nvPr/>
        </p:nvSpPr>
        <p:spPr>
          <a:xfrm>
            <a:off x="3817080" y="4786920"/>
            <a:ext cx="1893600" cy="1195200"/>
          </a:xfrm>
          <a:prstGeom prst="roundRect">
            <a:avLst>
              <a:gd name="adj" fmla="val 16667"/>
            </a:avLst>
          </a:prstGeom>
          <a:solidFill>
            <a:srgbClr val="FFCCCC"/>
          </a:solidFill>
          <a:ln>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262626"/>
                </a:solidFill>
                <a:latin typeface="Calibri"/>
                <a:ea typeface="DejaVu Sans"/>
              </a:rPr>
              <a:t>Schulmeider-projekte</a:t>
            </a:r>
            <a:endParaRPr lang="de-DE" sz="2000" b="0" strike="noStrike" spc="-1">
              <a:latin typeface="Arial"/>
            </a:endParaRPr>
          </a:p>
        </p:txBody>
      </p:sp>
      <p:sp>
        <p:nvSpPr>
          <p:cNvPr id="332" name="Rectangle 2"/>
          <p:cNvSpPr/>
          <p:nvPr/>
        </p:nvSpPr>
        <p:spPr>
          <a:xfrm>
            <a:off x="5915520" y="4712760"/>
            <a:ext cx="5870160" cy="1769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343080" indent="-343080">
              <a:lnSpc>
                <a:spcPct val="150000"/>
              </a:lnSpc>
              <a:buClr>
                <a:srgbClr val="404040"/>
              </a:buClr>
              <a:buFont typeface="Wingdings" charset="2"/>
              <a:buChar char=""/>
            </a:pPr>
            <a:r>
              <a:rPr lang="de-DE" sz="2000" b="0" strike="noStrike" spc="-1">
                <a:solidFill>
                  <a:srgbClr val="404040"/>
                </a:solidFill>
                <a:latin typeface="Calibri"/>
                <a:ea typeface="DejaVu Sans"/>
              </a:rPr>
              <a:t>Bauernhof, Fahrradwerkstadt…..</a:t>
            </a:r>
            <a:endParaRPr lang="de-DE" sz="2000" b="0" strike="noStrike" spc="-1">
              <a:latin typeface="Arial"/>
            </a:endParaRPr>
          </a:p>
          <a:p>
            <a:pPr marL="343080" indent="-343080">
              <a:lnSpc>
                <a:spcPct val="150000"/>
              </a:lnSpc>
              <a:buClr>
                <a:srgbClr val="404040"/>
              </a:buClr>
              <a:buFont typeface="Wingdings" charset="2"/>
              <a:buChar char=""/>
            </a:pPr>
            <a:r>
              <a:rPr lang="de-DE" sz="2000" b="0" strike="noStrike" spc="-1">
                <a:solidFill>
                  <a:srgbClr val="404040"/>
                </a:solidFill>
                <a:latin typeface="Calibri"/>
                <a:ea typeface="DejaVu Sans"/>
              </a:rPr>
              <a:t>Beschulung außerhalb Stammschule</a:t>
            </a:r>
            <a:endParaRPr lang="de-DE" sz="2000" b="0" strike="noStrike" spc="-1">
              <a:latin typeface="Arial"/>
            </a:endParaRPr>
          </a:p>
          <a:p>
            <a:pPr marL="343080" indent="-343080">
              <a:lnSpc>
                <a:spcPct val="150000"/>
              </a:lnSpc>
              <a:buClr>
                <a:srgbClr val="404040"/>
              </a:buClr>
              <a:buFont typeface="Wingdings" charset="2"/>
              <a:buChar char=""/>
            </a:pPr>
            <a:r>
              <a:rPr lang="de-DE" sz="2000" b="0" strike="noStrike" spc="-1">
                <a:solidFill>
                  <a:srgbClr val="404040"/>
                </a:solidFill>
                <a:latin typeface="Calibri"/>
                <a:ea typeface="DejaVu Sans"/>
              </a:rPr>
              <a:t>Temporär (nicht festgelegt, Abschluss mgl.)</a:t>
            </a:r>
            <a:endParaRPr lang="de-DE" sz="2000" b="0" strike="noStrike" spc="-1">
              <a:latin typeface="Arial"/>
            </a:endParaRPr>
          </a:p>
          <a:p>
            <a:pPr marL="343080" indent="-343080">
              <a:lnSpc>
                <a:spcPct val="150000"/>
              </a:lnSpc>
              <a:buClr>
                <a:srgbClr val="404040"/>
              </a:buClr>
              <a:buFont typeface="Wingdings" charset="2"/>
              <a:buChar char=""/>
            </a:pPr>
            <a:r>
              <a:rPr lang="de-DE" sz="2000" b="0" strike="noStrike" spc="-1">
                <a:solidFill>
                  <a:srgbClr val="404040"/>
                </a:solidFill>
                <a:latin typeface="Calibri"/>
                <a:ea typeface="DejaVu Sans"/>
              </a:rPr>
              <a:t>Teilweise in Koop. mit AfSD …</a:t>
            </a:r>
            <a:endParaRPr lang="de-DE" sz="2000" b="0" strike="noStrike" spc="-1">
              <a:latin typeface="Arial"/>
            </a:endParaRPr>
          </a:p>
        </p:txBody>
      </p:sp>
      <p:sp>
        <p:nvSpPr>
          <p:cNvPr id="333" name="PlaceHolder 1"/>
          <p:cNvSpPr>
            <a:spLocks noGrp="1"/>
          </p:cNvSpPr>
          <p:nvPr>
            <p:ph type="ftr" idx="17"/>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326"/>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3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327"/>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324"/>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3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330"/>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331"/>
                                        </p:tgtEl>
                                        <p:attrNameLst>
                                          <p:attrName>style.visibility</p:attrName>
                                        </p:attrNameLst>
                                      </p:cBhvr>
                                      <p:to>
                                        <p:strVal val="visible"/>
                                      </p:to>
                                    </p:set>
                                  </p:childTnLst>
                                </p:cTn>
                              </p:par>
                              <p:par>
                                <p:cTn id="25" presetID="1" presetClass="entr" fill="hold" nodeType="withEffect">
                                  <p:stCondLst>
                                    <p:cond delay="0"/>
                                  </p:stCondLst>
                                  <p:childTnLst>
                                    <p:set>
                                      <p:cBhvr>
                                        <p:cTn id="26" dur="1" fill="hold">
                                          <p:stCondLst>
                                            <p:cond delay="0"/>
                                          </p:stCondLst>
                                        </p:cTn>
                                        <p:tgtEl>
                                          <p:spTgt spid="3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4" name="Gruppieren 2"/>
          <p:cNvGrpSpPr/>
          <p:nvPr/>
        </p:nvGrpSpPr>
        <p:grpSpPr>
          <a:xfrm>
            <a:off x="2416320" y="2349360"/>
            <a:ext cx="2196360" cy="2471400"/>
            <a:chOff x="2416320" y="2349360"/>
            <a:chExt cx="2196360" cy="2471400"/>
          </a:xfrm>
        </p:grpSpPr>
        <p:grpSp>
          <p:nvGrpSpPr>
            <p:cNvPr id="335" name="Gruppieren 3"/>
            <p:cNvGrpSpPr/>
            <p:nvPr/>
          </p:nvGrpSpPr>
          <p:grpSpPr>
            <a:xfrm>
              <a:off x="3294720" y="2349360"/>
              <a:ext cx="548640" cy="960480"/>
              <a:chOff x="3294720" y="2349360"/>
              <a:chExt cx="548640" cy="960480"/>
            </a:xfrm>
          </p:grpSpPr>
          <p:sp>
            <p:nvSpPr>
              <p:cNvPr id="336" name="Auf der gleichen Seite des Rechtecks liegende Ecken abrunden 22"/>
              <p:cNvSpPr/>
              <p:nvPr/>
            </p:nvSpPr>
            <p:spPr>
              <a:xfrm>
                <a:off x="3321720" y="270864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37" name="Ellipse 23"/>
              <p:cNvSpPr/>
              <p:nvPr/>
            </p:nvSpPr>
            <p:spPr>
              <a:xfrm>
                <a:off x="3294720" y="234936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38" name="Gruppieren 4"/>
            <p:cNvGrpSpPr/>
            <p:nvPr/>
          </p:nvGrpSpPr>
          <p:grpSpPr>
            <a:xfrm>
              <a:off x="3531600" y="3196800"/>
              <a:ext cx="548640" cy="960480"/>
              <a:chOff x="3531600" y="3196800"/>
              <a:chExt cx="548640" cy="960480"/>
            </a:xfrm>
          </p:grpSpPr>
          <p:sp>
            <p:nvSpPr>
              <p:cNvPr id="339" name="Auf der gleichen Seite des Rechtecks liegende Ecken abrunden 20"/>
              <p:cNvSpPr/>
              <p:nvPr/>
            </p:nvSpPr>
            <p:spPr>
              <a:xfrm>
                <a:off x="3558960" y="355608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40" name="Ellipse 21"/>
              <p:cNvSpPr/>
              <p:nvPr/>
            </p:nvSpPr>
            <p:spPr>
              <a:xfrm>
                <a:off x="3531600" y="319680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41" name="Gruppieren 5"/>
            <p:cNvGrpSpPr/>
            <p:nvPr/>
          </p:nvGrpSpPr>
          <p:grpSpPr>
            <a:xfrm>
              <a:off x="2718000" y="3521160"/>
              <a:ext cx="548640" cy="960480"/>
              <a:chOff x="2718000" y="3521160"/>
              <a:chExt cx="548640" cy="960480"/>
            </a:xfrm>
          </p:grpSpPr>
          <p:sp>
            <p:nvSpPr>
              <p:cNvPr id="342" name="Auf der gleichen Seite des Rechtecks liegende Ecken abrunden 18"/>
              <p:cNvSpPr/>
              <p:nvPr/>
            </p:nvSpPr>
            <p:spPr>
              <a:xfrm>
                <a:off x="2745360" y="388044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43" name="Ellipse 19"/>
              <p:cNvSpPr/>
              <p:nvPr/>
            </p:nvSpPr>
            <p:spPr>
              <a:xfrm>
                <a:off x="2718000" y="352116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44" name="Gruppieren 6"/>
            <p:cNvGrpSpPr/>
            <p:nvPr/>
          </p:nvGrpSpPr>
          <p:grpSpPr>
            <a:xfrm>
              <a:off x="3250440" y="3860280"/>
              <a:ext cx="548640" cy="960480"/>
              <a:chOff x="3250440" y="3860280"/>
              <a:chExt cx="548640" cy="960480"/>
            </a:xfrm>
          </p:grpSpPr>
          <p:sp>
            <p:nvSpPr>
              <p:cNvPr id="345" name="Auf der gleichen Seite des Rechtecks liegende Ecken abrunden 16"/>
              <p:cNvSpPr/>
              <p:nvPr/>
            </p:nvSpPr>
            <p:spPr>
              <a:xfrm>
                <a:off x="3277800" y="421956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46" name="Ellipse 17"/>
              <p:cNvSpPr/>
              <p:nvPr/>
            </p:nvSpPr>
            <p:spPr>
              <a:xfrm>
                <a:off x="3250440" y="386028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47" name="Gruppieren 7"/>
            <p:cNvGrpSpPr/>
            <p:nvPr/>
          </p:nvGrpSpPr>
          <p:grpSpPr>
            <a:xfrm>
              <a:off x="4064040" y="3082680"/>
              <a:ext cx="548640" cy="960480"/>
              <a:chOff x="4064040" y="3082680"/>
              <a:chExt cx="548640" cy="960480"/>
            </a:xfrm>
          </p:grpSpPr>
          <p:sp>
            <p:nvSpPr>
              <p:cNvPr id="348" name="Auf der gleichen Seite des Rechtecks liegende Ecken abrunden 14"/>
              <p:cNvSpPr/>
              <p:nvPr/>
            </p:nvSpPr>
            <p:spPr>
              <a:xfrm>
                <a:off x="4091400" y="344196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49" name="Ellipse 15"/>
              <p:cNvSpPr/>
              <p:nvPr/>
            </p:nvSpPr>
            <p:spPr>
              <a:xfrm>
                <a:off x="4064040" y="308268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50" name="Gruppieren 8"/>
            <p:cNvGrpSpPr/>
            <p:nvPr/>
          </p:nvGrpSpPr>
          <p:grpSpPr>
            <a:xfrm>
              <a:off x="2416320" y="2716200"/>
              <a:ext cx="548640" cy="960480"/>
              <a:chOff x="2416320" y="2716200"/>
              <a:chExt cx="548640" cy="960480"/>
            </a:xfrm>
          </p:grpSpPr>
          <p:sp>
            <p:nvSpPr>
              <p:cNvPr id="351" name="Auf der gleichen Seite des Rechtecks liegende Ecken abrunden 12"/>
              <p:cNvSpPr/>
              <p:nvPr/>
            </p:nvSpPr>
            <p:spPr>
              <a:xfrm>
                <a:off x="2443320" y="307548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2" name="Ellipse 13"/>
              <p:cNvSpPr/>
              <p:nvPr/>
            </p:nvSpPr>
            <p:spPr>
              <a:xfrm>
                <a:off x="2416320" y="271620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sp>
        <p:nvSpPr>
          <p:cNvPr id="353" name="Auf der gleichen Seite des Rechtecks liegende Ecken abrunden 24"/>
          <p:cNvSpPr/>
          <p:nvPr/>
        </p:nvSpPr>
        <p:spPr>
          <a:xfrm>
            <a:off x="3946680" y="4105440"/>
            <a:ext cx="494640" cy="6008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4" name="Ellipse 25"/>
          <p:cNvSpPr/>
          <p:nvPr/>
        </p:nvSpPr>
        <p:spPr>
          <a:xfrm>
            <a:off x="3919680" y="3773520"/>
            <a:ext cx="550080" cy="4849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5" name="Auf der gleichen Seite des Rechtecks liegende Ecken abrunden 26"/>
          <p:cNvSpPr/>
          <p:nvPr/>
        </p:nvSpPr>
        <p:spPr>
          <a:xfrm>
            <a:off x="2182680" y="4105440"/>
            <a:ext cx="496080" cy="6008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6" name="Ellipse 27"/>
          <p:cNvSpPr/>
          <p:nvPr/>
        </p:nvSpPr>
        <p:spPr>
          <a:xfrm>
            <a:off x="2155680" y="3746520"/>
            <a:ext cx="550080" cy="48348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7" name="Auf der gleichen Seite des Rechtecks liegende Ecken abrunden 28"/>
          <p:cNvSpPr/>
          <p:nvPr/>
        </p:nvSpPr>
        <p:spPr>
          <a:xfrm>
            <a:off x="1909800" y="2933640"/>
            <a:ext cx="494640" cy="6008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8" name="Ellipse 29"/>
          <p:cNvSpPr/>
          <p:nvPr/>
        </p:nvSpPr>
        <p:spPr>
          <a:xfrm>
            <a:off x="1876320" y="2532240"/>
            <a:ext cx="548640" cy="4849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nvGrpSpPr>
          <p:cNvPr id="359" name="Gruppieren 34"/>
          <p:cNvGrpSpPr/>
          <p:nvPr/>
        </p:nvGrpSpPr>
        <p:grpSpPr>
          <a:xfrm>
            <a:off x="2982960" y="2887560"/>
            <a:ext cx="548640" cy="1002600"/>
            <a:chOff x="2982960" y="2887560"/>
            <a:chExt cx="548640" cy="1002600"/>
          </a:xfrm>
        </p:grpSpPr>
        <p:sp>
          <p:nvSpPr>
            <p:cNvPr id="360" name="Auf der gleichen Seite des Rechtecks liegende Ecken abrunden 32"/>
            <p:cNvSpPr/>
            <p:nvPr/>
          </p:nvSpPr>
          <p:spPr>
            <a:xfrm>
              <a:off x="3016080" y="3289320"/>
              <a:ext cx="494640" cy="6008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61" name="Ellipse 33"/>
            <p:cNvSpPr/>
            <p:nvPr/>
          </p:nvSpPr>
          <p:spPr>
            <a:xfrm>
              <a:off x="2982960" y="2887560"/>
              <a:ext cx="548640" cy="48348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62" name="Gruppieren 35"/>
          <p:cNvGrpSpPr/>
          <p:nvPr/>
        </p:nvGrpSpPr>
        <p:grpSpPr>
          <a:xfrm>
            <a:off x="2906640" y="2851200"/>
            <a:ext cx="589680" cy="1008720"/>
            <a:chOff x="2906640" y="2851200"/>
            <a:chExt cx="589680" cy="1008720"/>
          </a:xfrm>
        </p:grpSpPr>
        <p:sp>
          <p:nvSpPr>
            <p:cNvPr id="363" name="Auf der gleichen Seite des Rechtecks liegende Ecken abrunden 30"/>
            <p:cNvSpPr/>
            <p:nvPr/>
          </p:nvSpPr>
          <p:spPr>
            <a:xfrm>
              <a:off x="2935440" y="3228840"/>
              <a:ext cx="532800" cy="631080"/>
            </a:xfrm>
            <a:prstGeom prst="round2SameRect">
              <a:avLst>
                <a:gd name="adj1" fmla="val 16667"/>
                <a:gd name="adj2" fmla="val 0"/>
              </a:avLst>
            </a:prstGeom>
            <a:solidFill>
              <a:schemeClr val="tx2">
                <a:lumMod val="40000"/>
                <a:lumOff val="60000"/>
              </a:schemeClr>
            </a:solidFill>
            <a:ln>
              <a:solidFill>
                <a:srgbClr val="2E75B6"/>
              </a:solidFill>
            </a:ln>
          </p:spPr>
          <p:style>
            <a:lnRef idx="2">
              <a:schemeClr val="accent6"/>
            </a:lnRef>
            <a:fillRef idx="1">
              <a:schemeClr val="lt1"/>
            </a:fillRef>
            <a:effectRef idx="0">
              <a:schemeClr val="accent6"/>
            </a:effectRef>
            <a:fontRef idx="minor"/>
          </p:style>
        </p:sp>
        <p:sp>
          <p:nvSpPr>
            <p:cNvPr id="364" name="Ellipse 31"/>
            <p:cNvSpPr/>
            <p:nvPr/>
          </p:nvSpPr>
          <p:spPr>
            <a:xfrm>
              <a:off x="2906640" y="2851200"/>
              <a:ext cx="589680" cy="509040"/>
            </a:xfrm>
            <a:prstGeom prst="ellipse">
              <a:avLst/>
            </a:prstGeom>
            <a:solidFill>
              <a:schemeClr val="accent2"/>
            </a:solidFill>
            <a:ln>
              <a:solidFill>
                <a:srgbClr val="2E75B6"/>
              </a:solidFill>
            </a:ln>
          </p:spPr>
          <p:style>
            <a:lnRef idx="2">
              <a:schemeClr val="accent6"/>
            </a:lnRef>
            <a:fillRef idx="1">
              <a:schemeClr val="lt1"/>
            </a:fillRef>
            <a:effectRef idx="0">
              <a:schemeClr val="accent6"/>
            </a:effectRef>
            <a:fontRef idx="minor"/>
          </p:style>
        </p:sp>
      </p:grpSp>
      <p:sp>
        <p:nvSpPr>
          <p:cNvPr id="365" name="Textfeld 10"/>
          <p:cNvSpPr/>
          <p:nvPr/>
        </p:nvSpPr>
        <p:spPr>
          <a:xfrm>
            <a:off x="274680" y="555480"/>
            <a:ext cx="3990240" cy="942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Ein Kind / Jugendliche(r) </a:t>
            </a:r>
            <a:endParaRPr lang="de-DE" sz="2800" b="0" strike="noStrike" spc="-1">
              <a:latin typeface="Arial"/>
            </a:endParaRPr>
          </a:p>
          <a:p>
            <a:pPr>
              <a:lnSpc>
                <a:spcPct val="100000"/>
              </a:lnSpc>
            </a:pPr>
            <a:r>
              <a:rPr lang="de-DE" sz="2800" b="0" strike="noStrike" spc="-1">
                <a:solidFill>
                  <a:schemeClr val="accent1">
                    <a:lumMod val="50000"/>
                  </a:schemeClr>
                </a:solidFill>
                <a:latin typeface="Calibri"/>
                <a:ea typeface="DejaVu Sans"/>
              </a:rPr>
              <a:t>fällt auf …</a:t>
            </a:r>
            <a:endParaRPr lang="de-DE" sz="2800" b="0" strike="noStrike" spc="-1">
              <a:latin typeface="Arial"/>
            </a:endParaRPr>
          </a:p>
        </p:txBody>
      </p:sp>
      <p:sp>
        <p:nvSpPr>
          <p:cNvPr id="366" name="Rechteck 2"/>
          <p:cNvSpPr/>
          <p:nvPr/>
        </p:nvSpPr>
        <p:spPr>
          <a:xfrm>
            <a:off x="5416200" y="1258920"/>
            <a:ext cx="6568920" cy="456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Formen von Verhaltensauffälligkeiten</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Psychische Auffälligkeiten</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Lern- / Leistungsproblematik</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Schulvermeidung</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Gewaltvorkommnisse</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Suchtverhalten</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 sonstige</a:t>
            </a:r>
            <a:endParaRPr lang="de-DE" sz="2800" b="0" strike="noStrike" spc="-1">
              <a:latin typeface="Arial"/>
            </a:endParaRPr>
          </a:p>
        </p:txBody>
      </p:sp>
      <p:sp>
        <p:nvSpPr>
          <p:cNvPr id="367" name="PlaceHolder 1"/>
          <p:cNvSpPr>
            <a:spLocks noGrp="1"/>
          </p:cNvSpPr>
          <p:nvPr>
            <p:ph type="ftr" idx="18"/>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indefinite"/>
                      </p:stCondLst>
                      <p:childTnLst>
                        <p:par>
                          <p:cTn id="4" fill="hold" nodeType="withEffect">
                            <p:stCondLst>
                              <p:cond delay="0"/>
                            </p:stCondLst>
                            <p:childTnLst>
                              <p:par>
                                <p:cTn id="5" presetID="1" presetClass="entr" fill="hold" nodeType="clickEffect">
                                  <p:stCondLst>
                                    <p:cond delay="0"/>
                                  </p:stCondLst>
                                  <p:childTnLst>
                                    <p:set>
                                      <p:cBhvr>
                                        <p:cTn id="6" dur="1" fill="hold">
                                          <p:stCondLst>
                                            <p:cond delay="0"/>
                                          </p:stCondLst>
                                        </p:cTn>
                                        <p:tgtEl>
                                          <p:spTgt spid="362"/>
                                        </p:tgtEl>
                                        <p:attrNameLst>
                                          <p:attrName>style.visibility</p:attrName>
                                        </p:attrNameLst>
                                      </p:cBhvr>
                                      <p:to>
                                        <p:strVal val="visible"/>
                                      </p:to>
                                    </p:set>
                                  </p:childTnLst>
                                </p:cTn>
                              </p:par>
                            </p:childTnLst>
                          </p:cTn>
                        </p:par>
                      </p:childTnLst>
                    </p:cTn>
                  </p:par>
                  <p:par>
                    <p:cTn id="7" fill="hold" nodeType="clickEffect">
                      <p:stCondLst>
                        <p:cond delay="indefinite"/>
                      </p:stCondLst>
                      <p:childTnLst>
                        <p:par>
                          <p:cTn id="8" fill="hold" nodeType="withEffect">
                            <p:stCondLst>
                              <p:cond delay="0"/>
                            </p:stCondLst>
                            <p:childTnLst>
                              <p:par>
                                <p:cTn id="9" presetID="1" presetClass="entr" fill="hold" nodeType="clickEffect">
                                  <p:stCondLst>
                                    <p:cond delay="0"/>
                                  </p:stCondLst>
                                  <p:childTnLst>
                                    <p:set>
                                      <p:cBhvr>
                                        <p:cTn id="10" dur="1" fill="hold">
                                          <p:stCondLst>
                                            <p:cond delay="0"/>
                                          </p:stCondLst>
                                        </p:cTn>
                                        <p:tgtEl>
                                          <p:spTgt spid="3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 name="Gruppieren 51"/>
          <p:cNvGrpSpPr/>
          <p:nvPr/>
        </p:nvGrpSpPr>
        <p:grpSpPr>
          <a:xfrm>
            <a:off x="294840" y="2710800"/>
            <a:ext cx="2133000" cy="1929600"/>
            <a:chOff x="294840" y="2710800"/>
            <a:chExt cx="2133000" cy="1929600"/>
          </a:xfrm>
        </p:grpSpPr>
        <p:grpSp>
          <p:nvGrpSpPr>
            <p:cNvPr id="369" name="Gruppieren 36"/>
            <p:cNvGrpSpPr/>
            <p:nvPr/>
          </p:nvGrpSpPr>
          <p:grpSpPr>
            <a:xfrm>
              <a:off x="294840" y="2710800"/>
              <a:ext cx="2133000" cy="1929600"/>
              <a:chOff x="294840" y="2710800"/>
              <a:chExt cx="2133000" cy="1929600"/>
            </a:xfrm>
          </p:grpSpPr>
          <p:grpSp>
            <p:nvGrpSpPr>
              <p:cNvPr id="370" name="Gruppieren 2"/>
              <p:cNvGrpSpPr/>
              <p:nvPr/>
            </p:nvGrpSpPr>
            <p:grpSpPr>
              <a:xfrm>
                <a:off x="714960" y="2710800"/>
                <a:ext cx="1712880" cy="1929600"/>
                <a:chOff x="714960" y="2710800"/>
                <a:chExt cx="1712880" cy="1929600"/>
              </a:xfrm>
            </p:grpSpPr>
            <p:grpSp>
              <p:nvGrpSpPr>
                <p:cNvPr id="371" name="Gruppieren 29"/>
                <p:cNvGrpSpPr/>
                <p:nvPr/>
              </p:nvGrpSpPr>
              <p:grpSpPr>
                <a:xfrm>
                  <a:off x="1400040" y="2710800"/>
                  <a:ext cx="427680" cy="749880"/>
                  <a:chOff x="1400040" y="2710800"/>
                  <a:chExt cx="427680" cy="749880"/>
                </a:xfrm>
              </p:grpSpPr>
              <p:sp>
                <p:nvSpPr>
                  <p:cNvPr id="372" name="Auf der gleichen Seite des Rechtecks liegende Ecken abrunden 45"/>
                  <p:cNvSpPr/>
                  <p:nvPr/>
                </p:nvSpPr>
                <p:spPr>
                  <a:xfrm>
                    <a:off x="1421280" y="299124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73" name="Ellipse 46"/>
                  <p:cNvSpPr/>
                  <p:nvPr/>
                </p:nvSpPr>
                <p:spPr>
                  <a:xfrm>
                    <a:off x="1400040" y="271080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74" name="Gruppieren 30"/>
                <p:cNvGrpSpPr/>
                <p:nvPr/>
              </p:nvGrpSpPr>
              <p:grpSpPr>
                <a:xfrm>
                  <a:off x="1584720" y="3372480"/>
                  <a:ext cx="427680" cy="749880"/>
                  <a:chOff x="1584720" y="3372480"/>
                  <a:chExt cx="427680" cy="749880"/>
                </a:xfrm>
              </p:grpSpPr>
              <p:sp>
                <p:nvSpPr>
                  <p:cNvPr id="375" name="Auf der gleichen Seite des Rechtecks liegende Ecken abrunden 43"/>
                  <p:cNvSpPr/>
                  <p:nvPr/>
                </p:nvSpPr>
                <p:spPr>
                  <a:xfrm>
                    <a:off x="1605960" y="365292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76" name="Ellipse 44"/>
                  <p:cNvSpPr/>
                  <p:nvPr/>
                </p:nvSpPr>
                <p:spPr>
                  <a:xfrm>
                    <a:off x="1584720" y="337248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77" name="Gruppieren 31"/>
                <p:cNvGrpSpPr/>
                <p:nvPr/>
              </p:nvGrpSpPr>
              <p:grpSpPr>
                <a:xfrm>
                  <a:off x="950400" y="3625560"/>
                  <a:ext cx="427680" cy="750240"/>
                  <a:chOff x="950400" y="3625560"/>
                  <a:chExt cx="427680" cy="750240"/>
                </a:xfrm>
              </p:grpSpPr>
              <p:sp>
                <p:nvSpPr>
                  <p:cNvPr id="378" name="Auf der gleichen Seite des Rechtecks liegende Ecken abrunden 41"/>
                  <p:cNvSpPr/>
                  <p:nvPr/>
                </p:nvSpPr>
                <p:spPr>
                  <a:xfrm>
                    <a:off x="971280" y="390636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79" name="Ellipse 42"/>
                  <p:cNvSpPr/>
                  <p:nvPr/>
                </p:nvSpPr>
                <p:spPr>
                  <a:xfrm>
                    <a:off x="950400" y="362556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80" name="Gruppieren 32"/>
                <p:cNvGrpSpPr/>
                <p:nvPr/>
              </p:nvGrpSpPr>
              <p:grpSpPr>
                <a:xfrm>
                  <a:off x="1365480" y="3890520"/>
                  <a:ext cx="427680" cy="749880"/>
                  <a:chOff x="1365480" y="3890520"/>
                  <a:chExt cx="427680" cy="749880"/>
                </a:xfrm>
              </p:grpSpPr>
              <p:sp>
                <p:nvSpPr>
                  <p:cNvPr id="381" name="Auf der gleichen Seite des Rechtecks liegende Ecken abrunden 39"/>
                  <p:cNvSpPr/>
                  <p:nvPr/>
                </p:nvSpPr>
                <p:spPr>
                  <a:xfrm>
                    <a:off x="1386720" y="417096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82" name="Ellipse 40"/>
                  <p:cNvSpPr/>
                  <p:nvPr/>
                </p:nvSpPr>
                <p:spPr>
                  <a:xfrm>
                    <a:off x="1365480" y="389052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83" name="Gruppieren 33"/>
                <p:cNvGrpSpPr/>
                <p:nvPr/>
              </p:nvGrpSpPr>
              <p:grpSpPr>
                <a:xfrm>
                  <a:off x="2000160" y="3283200"/>
                  <a:ext cx="427680" cy="749880"/>
                  <a:chOff x="2000160" y="3283200"/>
                  <a:chExt cx="427680" cy="749880"/>
                </a:xfrm>
              </p:grpSpPr>
              <p:sp>
                <p:nvSpPr>
                  <p:cNvPr id="384" name="Auf der gleichen Seite des Rechtecks liegende Ecken abrunden 37"/>
                  <p:cNvSpPr/>
                  <p:nvPr/>
                </p:nvSpPr>
                <p:spPr>
                  <a:xfrm>
                    <a:off x="2021400" y="356364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85" name="Ellipse 38"/>
                  <p:cNvSpPr/>
                  <p:nvPr/>
                </p:nvSpPr>
                <p:spPr>
                  <a:xfrm>
                    <a:off x="2000160" y="328320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86" name="Gruppieren 34"/>
                <p:cNvGrpSpPr/>
                <p:nvPr/>
              </p:nvGrpSpPr>
              <p:grpSpPr>
                <a:xfrm>
                  <a:off x="714960" y="2997000"/>
                  <a:ext cx="427680" cy="750240"/>
                  <a:chOff x="714960" y="2997000"/>
                  <a:chExt cx="427680" cy="750240"/>
                </a:xfrm>
              </p:grpSpPr>
              <p:sp>
                <p:nvSpPr>
                  <p:cNvPr id="387" name="Auf der gleichen Seite des Rechtecks liegende Ecken abrunden 35"/>
                  <p:cNvSpPr/>
                  <p:nvPr/>
                </p:nvSpPr>
                <p:spPr>
                  <a:xfrm>
                    <a:off x="736200" y="327780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88" name="Ellipse 36"/>
                  <p:cNvSpPr/>
                  <p:nvPr/>
                </p:nvSpPr>
                <p:spPr>
                  <a:xfrm>
                    <a:off x="714960" y="299700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sp>
            <p:nvSpPr>
              <p:cNvPr id="389" name="Auf der gleichen Seite des Rechtecks liegende Ecken abrunden 20"/>
              <p:cNvSpPr/>
              <p:nvPr/>
            </p:nvSpPr>
            <p:spPr>
              <a:xfrm>
                <a:off x="1909440" y="4082400"/>
                <a:ext cx="385200" cy="46908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0" name="Ellipse 21"/>
              <p:cNvSpPr/>
              <p:nvPr/>
            </p:nvSpPr>
            <p:spPr>
              <a:xfrm>
                <a:off x="1885680" y="3821760"/>
                <a:ext cx="430920" cy="38016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1" name="Auf der gleichen Seite des Rechtecks liegende Ecken abrunden 22"/>
              <p:cNvSpPr/>
              <p:nvPr/>
            </p:nvSpPr>
            <p:spPr>
              <a:xfrm>
                <a:off x="534600" y="4082400"/>
                <a:ext cx="386640" cy="46908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2" name="Ellipse 23"/>
              <p:cNvSpPr/>
              <p:nvPr/>
            </p:nvSpPr>
            <p:spPr>
              <a:xfrm>
                <a:off x="514080" y="3801240"/>
                <a:ext cx="428040" cy="3787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3" name="Auf der gleichen Seite des Rechtecks liegende Ecken abrunden 24"/>
              <p:cNvSpPr/>
              <p:nvPr/>
            </p:nvSpPr>
            <p:spPr>
              <a:xfrm>
                <a:off x="320400" y="3166200"/>
                <a:ext cx="385200" cy="46908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4" name="Ellipse 25"/>
              <p:cNvSpPr/>
              <p:nvPr/>
            </p:nvSpPr>
            <p:spPr>
              <a:xfrm>
                <a:off x="294840" y="2853360"/>
                <a:ext cx="426240" cy="3787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nvGrpSpPr>
              <p:cNvPr id="395" name="Gruppieren 34"/>
              <p:cNvGrpSpPr/>
              <p:nvPr/>
            </p:nvGrpSpPr>
            <p:grpSpPr>
              <a:xfrm>
                <a:off x="1157040" y="3131280"/>
                <a:ext cx="428040" cy="781920"/>
                <a:chOff x="1157040" y="3131280"/>
                <a:chExt cx="428040" cy="781920"/>
              </a:xfrm>
            </p:grpSpPr>
            <p:sp>
              <p:nvSpPr>
                <p:cNvPr id="396" name="Auf der gleichen Seite des Rechtecks liegende Ecken abrunden 27"/>
                <p:cNvSpPr/>
                <p:nvPr/>
              </p:nvSpPr>
              <p:spPr>
                <a:xfrm>
                  <a:off x="1184040" y="3444120"/>
                  <a:ext cx="385200" cy="46908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7" name="Ellipse 28"/>
                <p:cNvSpPr/>
                <p:nvPr/>
              </p:nvSpPr>
              <p:spPr>
                <a:xfrm>
                  <a:off x="1157040" y="3131280"/>
                  <a:ext cx="428040" cy="37548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grpSp>
          <p:nvGrpSpPr>
            <p:cNvPr id="398" name="Gruppieren 47"/>
            <p:cNvGrpSpPr/>
            <p:nvPr/>
          </p:nvGrpSpPr>
          <p:grpSpPr>
            <a:xfrm>
              <a:off x="1198080" y="3145680"/>
              <a:ext cx="510480" cy="905760"/>
              <a:chOff x="1198080" y="3145680"/>
              <a:chExt cx="510480" cy="905760"/>
            </a:xfrm>
          </p:grpSpPr>
          <p:sp>
            <p:nvSpPr>
              <p:cNvPr id="399" name="Auf der gleichen Seite des Rechtecks liegende Ecken abrunden 48"/>
              <p:cNvSpPr/>
              <p:nvPr/>
            </p:nvSpPr>
            <p:spPr>
              <a:xfrm>
                <a:off x="1223640" y="3483720"/>
                <a:ext cx="459720" cy="567720"/>
              </a:xfrm>
              <a:prstGeom prst="round2SameRect">
                <a:avLst>
                  <a:gd name="adj1" fmla="val 16667"/>
                  <a:gd name="adj2" fmla="val 0"/>
                </a:avLst>
              </a:prstGeom>
              <a:solidFill>
                <a:schemeClr val="tx2">
                  <a:lumMod val="40000"/>
                  <a:lumOff val="60000"/>
                </a:schemeClr>
              </a:solidFill>
              <a:ln>
                <a:solidFill>
                  <a:srgbClr val="2E75B6"/>
                </a:solidFill>
              </a:ln>
            </p:spPr>
            <p:style>
              <a:lnRef idx="2">
                <a:schemeClr val="accent6"/>
              </a:lnRef>
              <a:fillRef idx="1">
                <a:schemeClr val="lt1"/>
              </a:fillRef>
              <a:effectRef idx="0">
                <a:schemeClr val="accent6"/>
              </a:effectRef>
              <a:fontRef idx="minor"/>
            </p:style>
          </p:sp>
          <p:sp>
            <p:nvSpPr>
              <p:cNvPr id="400" name="Ellipse 49"/>
              <p:cNvSpPr/>
              <p:nvPr/>
            </p:nvSpPr>
            <p:spPr>
              <a:xfrm>
                <a:off x="1198080" y="3145680"/>
                <a:ext cx="510480" cy="456480"/>
              </a:xfrm>
              <a:prstGeom prst="ellipse">
                <a:avLst/>
              </a:prstGeom>
              <a:solidFill>
                <a:schemeClr val="accent2"/>
              </a:solidFill>
              <a:ln>
                <a:solidFill>
                  <a:srgbClr val="2E75B6"/>
                </a:solidFill>
              </a:ln>
            </p:spPr>
            <p:style>
              <a:lnRef idx="2">
                <a:schemeClr val="accent6"/>
              </a:lnRef>
              <a:fillRef idx="1">
                <a:schemeClr val="lt1"/>
              </a:fillRef>
              <a:effectRef idx="0">
                <a:schemeClr val="accent6"/>
              </a:effectRef>
              <a:fontRef idx="minor"/>
            </p:style>
          </p:sp>
        </p:grpSp>
      </p:grpSp>
      <p:sp>
        <p:nvSpPr>
          <p:cNvPr id="401" name="Textfeld 50"/>
          <p:cNvSpPr/>
          <p:nvPr/>
        </p:nvSpPr>
        <p:spPr>
          <a:xfrm>
            <a:off x="2801880" y="2523960"/>
            <a:ext cx="2104200" cy="759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4400" b="0" strike="noStrike" spc="-1">
                <a:solidFill>
                  <a:schemeClr val="accent1">
                    <a:lumMod val="50000"/>
                  </a:schemeClr>
                </a:solidFill>
                <a:latin typeface="Calibri"/>
                <a:ea typeface="DejaVu Sans"/>
              </a:rPr>
              <a:t>Schule</a:t>
            </a:r>
            <a:endParaRPr lang="de-DE" sz="4400" b="0" strike="noStrike" spc="-1">
              <a:latin typeface="Arial"/>
            </a:endParaRPr>
          </a:p>
        </p:txBody>
      </p:sp>
      <p:sp>
        <p:nvSpPr>
          <p:cNvPr id="402" name="Textfeld 50"/>
          <p:cNvSpPr/>
          <p:nvPr/>
        </p:nvSpPr>
        <p:spPr>
          <a:xfrm>
            <a:off x="2805120" y="3290760"/>
            <a:ext cx="2086920" cy="759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4400" b="0" strike="noStrike" spc="-1">
                <a:solidFill>
                  <a:schemeClr val="accent1">
                    <a:lumMod val="50000"/>
                  </a:schemeClr>
                </a:solidFill>
                <a:latin typeface="Calibri"/>
                <a:ea typeface="DejaVu Sans"/>
              </a:rPr>
              <a:t>Eltern </a:t>
            </a:r>
            <a:endParaRPr lang="de-DE" sz="4400" b="0" strike="noStrike" spc="-1">
              <a:latin typeface="Arial"/>
            </a:endParaRPr>
          </a:p>
        </p:txBody>
      </p:sp>
      <p:sp>
        <p:nvSpPr>
          <p:cNvPr id="403" name="Textfeld 68"/>
          <p:cNvSpPr/>
          <p:nvPr/>
        </p:nvSpPr>
        <p:spPr>
          <a:xfrm>
            <a:off x="2817720" y="4095720"/>
            <a:ext cx="1944000" cy="759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4400" b="0" strike="noStrike" spc="-1">
                <a:solidFill>
                  <a:schemeClr val="accent1">
                    <a:lumMod val="50000"/>
                  </a:schemeClr>
                </a:solidFill>
                <a:latin typeface="Calibri"/>
                <a:ea typeface="DejaVu Sans"/>
              </a:rPr>
              <a:t>Selbst</a:t>
            </a:r>
            <a:endParaRPr lang="de-DE" sz="4400" b="0" strike="noStrike" spc="-1">
              <a:latin typeface="Arial"/>
            </a:endParaRPr>
          </a:p>
        </p:txBody>
      </p:sp>
      <p:sp>
        <p:nvSpPr>
          <p:cNvPr id="404" name="Textfeld 61"/>
          <p:cNvSpPr/>
          <p:nvPr/>
        </p:nvSpPr>
        <p:spPr>
          <a:xfrm>
            <a:off x="277920" y="530280"/>
            <a:ext cx="3690360" cy="15519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Beratungsanfragen – </a:t>
            </a:r>
            <a:endParaRPr lang="de-DE" sz="3200" b="0" strike="noStrike" spc="-1">
              <a:latin typeface="Arial"/>
            </a:endParaRPr>
          </a:p>
          <a:p>
            <a:pPr>
              <a:lnSpc>
                <a:spcPct val="100000"/>
              </a:lnSpc>
            </a:pPr>
            <a:r>
              <a:rPr lang="de-DE" sz="3200" b="0" strike="noStrike" spc="-1">
                <a:solidFill>
                  <a:schemeClr val="accent1">
                    <a:lumMod val="50000"/>
                  </a:schemeClr>
                </a:solidFill>
                <a:latin typeface="Calibri"/>
                <a:ea typeface="DejaVu Sans"/>
              </a:rPr>
              <a:t>Eine Anlaufstelle</a:t>
            </a:r>
            <a:endParaRPr lang="de-DE" sz="3200" b="0" strike="noStrike" spc="-1">
              <a:latin typeface="Arial"/>
            </a:endParaRPr>
          </a:p>
          <a:p>
            <a:pPr>
              <a:lnSpc>
                <a:spcPct val="100000"/>
              </a:lnSpc>
            </a:pPr>
            <a:endParaRPr lang="de-DE" sz="3200" b="0" strike="noStrike" spc="-1">
              <a:latin typeface="Arial"/>
            </a:endParaRPr>
          </a:p>
        </p:txBody>
      </p:sp>
      <p:sp>
        <p:nvSpPr>
          <p:cNvPr id="405" name="Fußzeilenplatzhalter 4"/>
          <p:cNvSpPr/>
          <p:nvPr/>
        </p:nvSpPr>
        <p:spPr>
          <a:xfrm>
            <a:off x="3103560" y="6367320"/>
            <a:ext cx="2894760" cy="456480"/>
          </a:xfrm>
          <a:prstGeom prst="rect">
            <a:avLst/>
          </a:prstGeom>
          <a:noFill/>
          <a:ln w="0">
            <a:noFill/>
          </a:ln>
        </p:spPr>
        <p:style>
          <a:lnRef idx="0">
            <a:scrgbClr r="0" g="0" b="0"/>
          </a:lnRef>
          <a:fillRef idx="0">
            <a:scrgbClr r="0" g="0" b="0"/>
          </a:fillRef>
          <a:effectRef idx="0">
            <a:scrgbClr r="0" g="0" b="0"/>
          </a:effectRef>
          <a:fontRef idx="minor"/>
        </p:style>
      </p:sp>
      <p:sp>
        <p:nvSpPr>
          <p:cNvPr id="406" name="Foliennummernplatzhalter 5"/>
          <p:cNvSpPr/>
          <p:nvPr/>
        </p:nvSpPr>
        <p:spPr>
          <a:xfrm>
            <a:off x="6532560" y="6367320"/>
            <a:ext cx="1904400" cy="456480"/>
          </a:xfrm>
          <a:prstGeom prst="rect">
            <a:avLst/>
          </a:prstGeom>
          <a:noFill/>
          <a:ln w="0">
            <a:noFill/>
          </a:ln>
        </p:spPr>
        <p:style>
          <a:lnRef idx="0">
            <a:scrgbClr r="0" g="0" b="0"/>
          </a:lnRef>
          <a:fillRef idx="0">
            <a:scrgbClr r="0" g="0" b="0"/>
          </a:fillRef>
          <a:effectRef idx="0">
            <a:scrgbClr r="0" g="0" b="0"/>
          </a:effectRef>
          <a:fontRef idx="minor"/>
        </p:style>
      </p:sp>
      <p:grpSp>
        <p:nvGrpSpPr>
          <p:cNvPr id="407" name="Gruppieren 4"/>
          <p:cNvGrpSpPr/>
          <p:nvPr/>
        </p:nvGrpSpPr>
        <p:grpSpPr>
          <a:xfrm>
            <a:off x="4667400" y="1066680"/>
            <a:ext cx="6948360" cy="4974480"/>
            <a:chOff x="4667400" y="1066680"/>
            <a:chExt cx="6948360" cy="4974480"/>
          </a:xfrm>
        </p:grpSpPr>
        <p:pic>
          <p:nvPicPr>
            <p:cNvPr id="408" name="Picture 2" descr="Stadtteile transparent"/>
            <p:cNvPicPr/>
            <p:nvPr/>
          </p:nvPicPr>
          <p:blipFill>
            <a:blip r:embed="rId3"/>
            <a:stretch/>
          </p:blipFill>
          <p:spPr>
            <a:xfrm>
              <a:off x="4768560" y="1066680"/>
              <a:ext cx="6847200" cy="4974480"/>
            </a:xfrm>
            <a:prstGeom prst="rect">
              <a:avLst/>
            </a:prstGeom>
            <a:ln w="0">
              <a:noFill/>
            </a:ln>
          </p:spPr>
        </p:pic>
        <p:pic>
          <p:nvPicPr>
            <p:cNvPr id="409" name="Grafik 58" descr="cid:7D905711-9CE5-4F5B-BDE4-C542A2252F77@localdomain"/>
            <p:cNvPicPr/>
            <p:nvPr/>
          </p:nvPicPr>
          <p:blipFill>
            <a:blip r:embed="rId4"/>
            <a:stretch/>
          </p:blipFill>
          <p:spPr>
            <a:xfrm>
              <a:off x="8259840" y="1420560"/>
              <a:ext cx="1181160" cy="642240"/>
            </a:xfrm>
            <a:prstGeom prst="rect">
              <a:avLst/>
            </a:prstGeom>
            <a:ln w="0">
              <a:noFill/>
            </a:ln>
          </p:spPr>
        </p:pic>
        <p:pic>
          <p:nvPicPr>
            <p:cNvPr id="410" name="Grafik 59" descr="cid:55D7C142-72C2-45A2-B90E-459BE216C641@localdomain"/>
            <p:cNvPicPr/>
            <p:nvPr/>
          </p:nvPicPr>
          <p:blipFill>
            <a:blip r:embed="rId5"/>
            <a:stretch/>
          </p:blipFill>
          <p:spPr>
            <a:xfrm>
              <a:off x="5870160" y="4448520"/>
              <a:ext cx="1166040" cy="651600"/>
            </a:xfrm>
            <a:prstGeom prst="rect">
              <a:avLst/>
            </a:prstGeom>
            <a:ln w="0">
              <a:noFill/>
            </a:ln>
          </p:spPr>
        </p:pic>
        <p:pic>
          <p:nvPicPr>
            <p:cNvPr id="411" name="Grafik 60" descr="cid:8CB0B053-BD4E-44A5-AA26-08D2B534D8B8@localdomain"/>
            <p:cNvPicPr/>
            <p:nvPr/>
          </p:nvPicPr>
          <p:blipFill>
            <a:blip r:embed="rId6"/>
            <a:stretch/>
          </p:blipFill>
          <p:spPr>
            <a:xfrm>
              <a:off x="10351080" y="1714320"/>
              <a:ext cx="1195560" cy="655560"/>
            </a:xfrm>
            <a:prstGeom prst="rect">
              <a:avLst/>
            </a:prstGeom>
            <a:ln w="0">
              <a:noFill/>
            </a:ln>
          </p:spPr>
        </p:pic>
        <p:pic>
          <p:nvPicPr>
            <p:cNvPr id="412" name="Grafik 61" descr="cid:14E1FC2E-E795-43B0-B496-C7922515E87F@localdomain"/>
            <p:cNvPicPr/>
            <p:nvPr/>
          </p:nvPicPr>
          <p:blipFill>
            <a:blip r:embed="rId7"/>
            <a:stretch/>
          </p:blipFill>
          <p:spPr>
            <a:xfrm>
              <a:off x="4667400" y="2144160"/>
              <a:ext cx="1174680" cy="641520"/>
            </a:xfrm>
            <a:prstGeom prst="rect">
              <a:avLst/>
            </a:prstGeom>
            <a:ln w="0">
              <a:noFill/>
            </a:ln>
          </p:spPr>
        </p:pic>
      </p:grpSp>
      <p:sp>
        <p:nvSpPr>
          <p:cNvPr id="413" name="PlaceHolder 1"/>
          <p:cNvSpPr>
            <a:spLocks noGrp="1"/>
          </p:cNvSpPr>
          <p:nvPr>
            <p:ph type="ftr" idx="19"/>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indefinite"/>
                      </p:stCondLst>
                      <p:childTnLst>
                        <p:par>
                          <p:cTn id="4" fill="hold" nodeType="withEffect">
                            <p:stCondLst>
                              <p:cond delay="0"/>
                            </p:stCondLst>
                            <p:childTnLst>
                              <p:par>
                                <p:cTn id="5" presetID="1" presetClass="entr" fill="hold" nodeType="clickEffect">
                                  <p:stCondLst>
                                    <p:cond delay="0"/>
                                  </p:stCondLst>
                                  <p:childTnLst>
                                    <p:set>
                                      <p:cBhvr>
                                        <p:cTn id="6" dur="1" fill="hold">
                                          <p:stCondLst>
                                            <p:cond delay="0"/>
                                          </p:stCondLst>
                                        </p:cTn>
                                        <p:tgtEl>
                                          <p:spTgt spid="401"/>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402"/>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4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D710BA-EF09-9D47-BAF4-445CAFE62BC9}"/>
              </a:ext>
            </a:extLst>
          </p:cNvPr>
          <p:cNvSpPr>
            <a:spLocks noGrp="1"/>
          </p:cNvSpPr>
          <p:nvPr>
            <p:ph type="title"/>
          </p:nvPr>
        </p:nvSpPr>
        <p:spPr/>
        <p:txBody>
          <a:bodyPr/>
          <a:lstStyle/>
          <a:p>
            <a:r>
              <a:rPr lang="de-DE" dirty="0"/>
              <a:t>Anmeldegründe</a:t>
            </a:r>
          </a:p>
        </p:txBody>
      </p:sp>
      <p:sp>
        <p:nvSpPr>
          <p:cNvPr id="3" name="Untertitel 2">
            <a:extLst>
              <a:ext uri="{FF2B5EF4-FFF2-40B4-BE49-F238E27FC236}">
                <a16:creationId xmlns:a16="http://schemas.microsoft.com/office/drawing/2014/main" id="{B142C5CE-6455-C642-ABEE-749A0380D039}"/>
              </a:ext>
            </a:extLst>
          </p:cNvPr>
          <p:cNvSpPr>
            <a:spLocks noGrp="1"/>
          </p:cNvSpPr>
          <p:nvPr>
            <p:ph type="subTitle"/>
          </p:nvPr>
        </p:nvSpPr>
        <p:spPr/>
        <p:txBody>
          <a:bodyPr/>
          <a:lstStyle/>
          <a:p>
            <a:pPr marL="0" indent="0">
              <a:buNone/>
            </a:pPr>
            <a:endParaRPr lang="de-DE" dirty="0"/>
          </a:p>
        </p:txBody>
      </p:sp>
      <p:graphicFrame>
        <p:nvGraphicFramePr>
          <p:cNvPr id="4" name="Diagramm 6">
            <a:extLst>
              <a:ext uri="{FF2B5EF4-FFF2-40B4-BE49-F238E27FC236}">
                <a16:creationId xmlns:a16="http://schemas.microsoft.com/office/drawing/2014/main" id="{804C9A6E-9CAB-7D45-A4CD-D2361888C36C}"/>
              </a:ext>
            </a:extLst>
          </p:cNvPr>
          <p:cNvGraphicFramePr>
            <a:graphicFrameLocks/>
          </p:cNvGraphicFramePr>
          <p:nvPr>
            <p:extLst>
              <p:ext uri="{D42A27DB-BD31-4B8C-83A1-F6EECF244321}">
                <p14:modId xmlns:p14="http://schemas.microsoft.com/office/powerpoint/2010/main" val="1452898599"/>
              </p:ext>
            </p:extLst>
          </p:nvPr>
        </p:nvGraphicFramePr>
        <p:xfrm>
          <a:off x="3499104" y="1207008"/>
          <a:ext cx="5948879" cy="74697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4153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Rectangle 3"/>
          <p:cNvSpPr/>
          <p:nvPr/>
        </p:nvSpPr>
        <p:spPr>
          <a:xfrm>
            <a:off x="3797280" y="803880"/>
            <a:ext cx="8228880" cy="5708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90000"/>
              </a:lnSpc>
              <a:spcBef>
                <a:spcPts val="1001"/>
              </a:spcBef>
              <a:tabLst>
                <a:tab pos="0" algn="l"/>
              </a:tabLst>
            </a:pPr>
            <a:r>
              <a:rPr lang="de-DE" sz="2800" b="0" strike="noStrike" spc="-1">
                <a:solidFill>
                  <a:srgbClr val="404040"/>
                </a:solidFill>
                <a:latin typeface="Wingdings"/>
                <a:ea typeface="DejaVu Sans"/>
              </a:rPr>
              <a:t></a:t>
            </a:r>
            <a:r>
              <a:rPr lang="de-DE" sz="2800" b="0" strike="noStrike" spc="-1">
                <a:solidFill>
                  <a:srgbClr val="404040"/>
                </a:solidFill>
                <a:latin typeface="Calibri"/>
                <a:ea typeface="DejaVu Sans"/>
              </a:rPr>
              <a:t> Verwaltung</a:t>
            </a:r>
            <a:endParaRPr lang="de-DE" sz="28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Eingang der Beratungsanfrage</a:t>
            </a:r>
            <a:endParaRPr lang="de-DE" sz="2400" b="0" strike="noStrike" spc="-1">
              <a:latin typeface="Arial"/>
            </a:endParaRPr>
          </a:p>
          <a:p>
            <a:pPr marL="457200">
              <a:lnSpc>
                <a:spcPct val="90000"/>
              </a:lnSpc>
              <a:spcBef>
                <a:spcPts val="499"/>
              </a:spcBef>
              <a:tabLst>
                <a:tab pos="0" algn="l"/>
              </a:tabLst>
            </a:pPr>
            <a:endParaRPr lang="de-DE" sz="2000" b="0" strike="noStrike" spc="-1">
              <a:latin typeface="Arial"/>
            </a:endParaRPr>
          </a:p>
          <a:p>
            <a:pPr marL="457200">
              <a:lnSpc>
                <a:spcPct val="90000"/>
              </a:lnSpc>
              <a:spcBef>
                <a:spcPts val="1001"/>
              </a:spcBef>
              <a:tabLst>
                <a:tab pos="0" algn="l"/>
              </a:tabLst>
            </a:pPr>
            <a:r>
              <a:rPr lang="de-DE" sz="3200" b="0" strike="noStrike" spc="-1">
                <a:solidFill>
                  <a:srgbClr val="404040"/>
                </a:solidFill>
                <a:latin typeface="Wingdings"/>
                <a:ea typeface="DejaVu Sans"/>
              </a:rPr>
              <a:t></a:t>
            </a:r>
            <a:r>
              <a:rPr lang="de-DE" sz="3200" b="0" strike="noStrike" spc="-1">
                <a:solidFill>
                  <a:srgbClr val="404040"/>
                </a:solidFill>
                <a:latin typeface="Calibri"/>
                <a:ea typeface="DejaVu Sans"/>
              </a:rPr>
              <a:t> Teambesprechung </a:t>
            </a:r>
            <a:endParaRPr lang="de-DE" sz="3200" b="0" strike="noStrike" spc="-1">
              <a:latin typeface="Arial"/>
            </a:endParaRPr>
          </a:p>
          <a:p>
            <a:pPr marL="685800" lvl="1" indent="-228600">
              <a:lnSpc>
                <a:spcPct val="90000"/>
              </a:lnSpc>
              <a:spcBef>
                <a:spcPts val="499"/>
              </a:spcBef>
              <a:buClr>
                <a:srgbClr val="1F4E79"/>
              </a:buClr>
              <a:buFont typeface="Arial"/>
              <a:buChar char="•"/>
              <a:tabLst>
                <a:tab pos="0" algn="l"/>
              </a:tabLst>
            </a:pPr>
            <a:r>
              <a:rPr lang="de-DE" sz="2400" b="0" strike="noStrike" spc="-1">
                <a:solidFill>
                  <a:schemeClr val="accent1">
                    <a:lumMod val="50000"/>
                  </a:schemeClr>
                </a:solidFill>
                <a:latin typeface="Calibri"/>
                <a:ea typeface="DejaVu Sans"/>
              </a:rPr>
              <a:t>Fallbesprechung im multiprofessionellen Team</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verantwortliche Übernahme (Fallführung)</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Festlegung Meldeanlass  </a:t>
            </a:r>
            <a:endParaRPr lang="de-DE" sz="2400" b="0" strike="noStrike" spc="-1">
              <a:latin typeface="Arial"/>
            </a:endParaRPr>
          </a:p>
          <a:p>
            <a:pPr marL="685800" indent="-228600">
              <a:lnSpc>
                <a:spcPct val="90000"/>
              </a:lnSpc>
              <a:spcBef>
                <a:spcPts val="499"/>
              </a:spcBef>
              <a:tabLst>
                <a:tab pos="0" algn="l"/>
              </a:tabLst>
            </a:pPr>
            <a:endParaRPr lang="de-DE" sz="2000" b="0" strike="noStrike" spc="-1">
              <a:latin typeface="Arial"/>
            </a:endParaRPr>
          </a:p>
          <a:p>
            <a:pPr marL="685800" indent="-228600">
              <a:lnSpc>
                <a:spcPct val="90000"/>
              </a:lnSpc>
              <a:spcBef>
                <a:spcPts val="1001"/>
              </a:spcBef>
              <a:tabLst>
                <a:tab pos="0" algn="l"/>
              </a:tabLst>
            </a:pPr>
            <a:r>
              <a:rPr lang="de-DE" sz="3200" b="0" strike="noStrike" spc="-1">
                <a:solidFill>
                  <a:srgbClr val="404040"/>
                </a:solidFill>
                <a:latin typeface="Wingdings"/>
                <a:ea typeface="DejaVu Sans"/>
              </a:rPr>
              <a:t></a:t>
            </a:r>
            <a:r>
              <a:rPr lang="de-DE" sz="3200" b="0" strike="noStrike" spc="-1">
                <a:solidFill>
                  <a:srgbClr val="404040"/>
                </a:solidFill>
                <a:latin typeface="Calibri"/>
                <a:ea typeface="DejaVu Sans"/>
              </a:rPr>
              <a:t> Fallführende:r Mitarbeiter:in</a:t>
            </a:r>
            <a:endParaRPr lang="de-DE" sz="32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Kontaktaufnahme zu „Anmelder.in“</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Auftragsklärung</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Vereinbarung weiterer Schritte </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Prozessbegleitung</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Fallabschluss</a:t>
            </a:r>
            <a:endParaRPr lang="de-DE" sz="2400" b="0" strike="noStrike" spc="-1">
              <a:latin typeface="Arial"/>
            </a:endParaRPr>
          </a:p>
        </p:txBody>
      </p:sp>
      <p:sp>
        <p:nvSpPr>
          <p:cNvPr id="415" name="Textfeld 8"/>
          <p:cNvSpPr/>
          <p:nvPr/>
        </p:nvSpPr>
        <p:spPr>
          <a:xfrm>
            <a:off x="213120" y="453960"/>
            <a:ext cx="2262240" cy="1064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Fallarbeit </a:t>
            </a:r>
            <a:br>
              <a:rPr sz="3200"/>
            </a:br>
            <a:r>
              <a:rPr lang="de-DE" sz="3200" b="0" strike="noStrike" spc="-1">
                <a:solidFill>
                  <a:schemeClr val="accent1">
                    <a:lumMod val="50000"/>
                  </a:schemeClr>
                </a:solidFill>
                <a:latin typeface="Calibri"/>
                <a:ea typeface="DejaVu Sans"/>
              </a:rPr>
              <a:t>konkret</a:t>
            </a:r>
            <a:endParaRPr lang="de-DE" sz="3200" b="0" strike="noStrike" spc="-1">
              <a:latin typeface="Arial"/>
            </a:endParaRPr>
          </a:p>
        </p:txBody>
      </p:sp>
      <p:sp>
        <p:nvSpPr>
          <p:cNvPr id="416" name="PlaceHolder 1"/>
          <p:cNvSpPr>
            <a:spLocks noGrp="1"/>
          </p:cNvSpPr>
          <p:nvPr>
            <p:ph type="ftr" idx="20"/>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14">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41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p:cTn id="12" dur="1" fill="hold">
                                          <p:stCondLst>
                                            <p:cond delay="0"/>
                                          </p:stCondLst>
                                        </p:cTn>
                                        <p:tgtEl>
                                          <p:spTgt spid="414">
                                            <p:txEl>
                                              <p:pRg st="3" end="3"/>
                                            </p:txEl>
                                          </p:spTgt>
                                        </p:tgtEl>
                                        <p:attrNameLst>
                                          <p:attrName>style.visibility</p:attrName>
                                        </p:attrNameLst>
                                      </p:cBhvr>
                                      <p:to>
                                        <p:strVal val="visible"/>
                                      </p:to>
                                    </p:set>
                                  </p:childTnLst>
                                </p:cTn>
                              </p:par>
                              <p:par>
                                <p:cTn id="13" presetID="1" presetClass="entr" fill="hold" nodeType="withEffect">
                                  <p:stCondLst>
                                    <p:cond delay="0"/>
                                  </p:stCondLst>
                                  <p:childTnLst>
                                    <p:set>
                                      <p:cBhvr>
                                        <p:cTn id="14" dur="1" fill="hold">
                                          <p:stCondLst>
                                            <p:cond delay="0"/>
                                          </p:stCondLst>
                                        </p:cTn>
                                        <p:tgtEl>
                                          <p:spTgt spid="414">
                                            <p:txEl>
                                              <p:pRg st="4" end="4"/>
                                            </p:txEl>
                                          </p:spTgt>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414">
                                            <p:txEl>
                                              <p:pRg st="5" end="5"/>
                                            </p:txEl>
                                          </p:spTgt>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41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414">
                                            <p:txEl>
                                              <p:pRg st="8" end="8"/>
                                            </p:txEl>
                                          </p:spTgt>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414">
                                            <p:txEl>
                                              <p:pRg st="9" end="9"/>
                                            </p:txEl>
                                          </p:spTgt>
                                        </p:tgtEl>
                                        <p:attrNameLst>
                                          <p:attrName>style.visibility</p:attrName>
                                        </p:attrNameLst>
                                      </p:cBhvr>
                                      <p:to>
                                        <p:strVal val="visible"/>
                                      </p:to>
                                    </p:set>
                                  </p:childTnLst>
                                </p:cTn>
                              </p:par>
                              <p:par>
                                <p:cTn id="25" presetID="1" presetClass="entr" fill="hold" nodeType="withEffect">
                                  <p:stCondLst>
                                    <p:cond delay="0"/>
                                  </p:stCondLst>
                                  <p:childTnLst>
                                    <p:set>
                                      <p:cBhvr>
                                        <p:cTn id="26" dur="1" fill="hold">
                                          <p:stCondLst>
                                            <p:cond delay="0"/>
                                          </p:stCondLst>
                                        </p:cTn>
                                        <p:tgtEl>
                                          <p:spTgt spid="414">
                                            <p:txEl>
                                              <p:pRg st="10" end="10"/>
                                            </p:txEl>
                                          </p:spTgt>
                                        </p:tgtEl>
                                        <p:attrNameLst>
                                          <p:attrName>style.visibility</p:attrName>
                                        </p:attrNameLst>
                                      </p:cBhvr>
                                      <p:to>
                                        <p:strVal val="visible"/>
                                      </p:to>
                                    </p:set>
                                  </p:childTnLst>
                                </p:cTn>
                              </p:par>
                              <p:par>
                                <p:cTn id="27" presetID="1" presetClass="entr" fill="hold" nodeType="withEffect">
                                  <p:stCondLst>
                                    <p:cond delay="0"/>
                                  </p:stCondLst>
                                  <p:childTnLst>
                                    <p:set>
                                      <p:cBhvr>
                                        <p:cTn id="28" dur="1" fill="hold">
                                          <p:stCondLst>
                                            <p:cond delay="0"/>
                                          </p:stCondLst>
                                        </p:cTn>
                                        <p:tgtEl>
                                          <p:spTgt spid="414">
                                            <p:txEl>
                                              <p:pRg st="11" end="11"/>
                                            </p:txEl>
                                          </p:spTgt>
                                        </p:tgtEl>
                                        <p:attrNameLst>
                                          <p:attrName>style.visibility</p:attrName>
                                        </p:attrNameLst>
                                      </p:cBhvr>
                                      <p:to>
                                        <p:strVal val="visible"/>
                                      </p:to>
                                    </p:set>
                                  </p:childTnLst>
                                </p:cTn>
                              </p:par>
                              <p:par>
                                <p:cTn id="29" presetID="1" presetClass="entr" fill="hold" nodeType="withEffect">
                                  <p:stCondLst>
                                    <p:cond delay="0"/>
                                  </p:stCondLst>
                                  <p:childTnLst>
                                    <p:set>
                                      <p:cBhvr>
                                        <p:cTn id="30" dur="1" fill="hold">
                                          <p:stCondLst>
                                            <p:cond delay="0"/>
                                          </p:stCondLst>
                                        </p:cTn>
                                        <p:tgtEl>
                                          <p:spTgt spid="414">
                                            <p:txEl>
                                              <p:pRg st="12" end="12"/>
                                            </p:txEl>
                                          </p:spTgt>
                                        </p:tgtEl>
                                        <p:attrNameLst>
                                          <p:attrName>style.visibility</p:attrName>
                                        </p:attrNameLst>
                                      </p:cBhvr>
                                      <p:to>
                                        <p:strVal val="visible"/>
                                      </p:to>
                                    </p:set>
                                  </p:childTnLst>
                                </p:cTn>
                              </p:par>
                              <p:par>
                                <p:cTn id="31" presetID="1" presetClass="entr" fill="hold" nodeType="withEffect">
                                  <p:stCondLst>
                                    <p:cond delay="0"/>
                                  </p:stCondLst>
                                  <p:childTnLst>
                                    <p:set>
                                      <p:cBhvr>
                                        <p:cTn id="32" dur="1" fill="hold">
                                          <p:stCondLst>
                                            <p:cond delay="0"/>
                                          </p:stCondLst>
                                        </p:cTn>
                                        <p:tgtEl>
                                          <p:spTgt spid="41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Textfeld 8"/>
          <p:cNvSpPr/>
          <p:nvPr/>
        </p:nvSpPr>
        <p:spPr>
          <a:xfrm>
            <a:off x="364320" y="453960"/>
            <a:ext cx="3912840" cy="1064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Multiprofessionalität –</a:t>
            </a:r>
            <a:endParaRPr lang="de-DE" sz="3200" b="0" strike="noStrike" spc="-1">
              <a:latin typeface="Arial"/>
            </a:endParaRPr>
          </a:p>
          <a:p>
            <a:pPr>
              <a:lnSpc>
                <a:spcPct val="100000"/>
              </a:lnSpc>
            </a:pPr>
            <a:r>
              <a:rPr lang="de-DE" sz="3200" b="0" strike="noStrike" spc="-1">
                <a:solidFill>
                  <a:schemeClr val="accent1">
                    <a:lumMod val="50000"/>
                  </a:schemeClr>
                </a:solidFill>
                <a:latin typeface="Calibri"/>
                <a:ea typeface="DejaVu Sans"/>
              </a:rPr>
              <a:t>Ebenen</a:t>
            </a:r>
            <a:endParaRPr lang="de-DE" sz="3200" b="0" strike="noStrike" spc="-1">
              <a:latin typeface="Arial"/>
            </a:endParaRPr>
          </a:p>
        </p:txBody>
      </p:sp>
      <p:sp>
        <p:nvSpPr>
          <p:cNvPr id="418" name="PlaceHolder 1"/>
          <p:cNvSpPr>
            <a:spLocks noGrp="1"/>
          </p:cNvSpPr>
          <p:nvPr>
            <p:ph type="ftr" idx="21"/>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419" name="Rectangle 3"/>
          <p:cNvSpPr/>
          <p:nvPr/>
        </p:nvSpPr>
        <p:spPr>
          <a:xfrm>
            <a:off x="3962520" y="1187280"/>
            <a:ext cx="8228880" cy="5344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90000"/>
              </a:lnSpc>
              <a:spcBef>
                <a:spcPts val="1001"/>
              </a:spcBef>
              <a:tabLst>
                <a:tab pos="0" algn="l"/>
              </a:tabLst>
            </a:pPr>
            <a:r>
              <a:rPr lang="de-DE" sz="2800" b="0" strike="noStrike" spc="-1">
                <a:solidFill>
                  <a:srgbClr val="404040"/>
                </a:solidFill>
                <a:latin typeface="Wingdings"/>
                <a:ea typeface="DejaVu Sans"/>
              </a:rPr>
              <a:t></a:t>
            </a:r>
            <a:r>
              <a:rPr lang="de-DE" sz="2800" b="0" strike="noStrike" spc="-1">
                <a:solidFill>
                  <a:srgbClr val="404040"/>
                </a:solidFill>
                <a:latin typeface="Calibri"/>
                <a:ea typeface="DejaVu Sans"/>
              </a:rPr>
              <a:t> Im Regionalteam</a:t>
            </a:r>
            <a:endParaRPr lang="de-DE" sz="28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Dopplung bei Fallarbeit</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Kollegiale Beratung („Tür und Angel“), Multiperspektivität</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In der Teambesprechung</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In „Personalunion“</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Supervision</a:t>
            </a:r>
            <a:endParaRPr lang="de-DE" sz="2400" b="0" strike="noStrike" spc="-1">
              <a:latin typeface="Arial"/>
            </a:endParaRPr>
          </a:p>
          <a:p>
            <a:pPr marL="228600" indent="-228600">
              <a:lnSpc>
                <a:spcPct val="90000"/>
              </a:lnSpc>
              <a:spcBef>
                <a:spcPts val="1001"/>
              </a:spcBef>
              <a:buClr>
                <a:srgbClr val="404040"/>
              </a:buClr>
              <a:buFont typeface="Wingdings" charset="2"/>
              <a:buChar char=""/>
              <a:tabLst>
                <a:tab pos="0" algn="l"/>
              </a:tabLst>
            </a:pPr>
            <a:r>
              <a:rPr lang="de-DE" sz="2800" b="0" strike="noStrike" spc="-1">
                <a:solidFill>
                  <a:srgbClr val="404040"/>
                </a:solidFill>
                <a:latin typeface="Calibri"/>
                <a:ea typeface="DejaVu Sans"/>
              </a:rPr>
              <a:t>In Leitungsrunde</a:t>
            </a:r>
            <a:endParaRPr lang="de-DE" sz="2800" b="0" strike="noStrike" spc="-1">
              <a:latin typeface="Arial"/>
            </a:endParaRPr>
          </a:p>
          <a:p>
            <a:pPr marL="228600" indent="-228600">
              <a:lnSpc>
                <a:spcPct val="90000"/>
              </a:lnSpc>
              <a:spcBef>
                <a:spcPts val="1001"/>
              </a:spcBef>
              <a:buClr>
                <a:srgbClr val="404040"/>
              </a:buClr>
              <a:buFont typeface="Wingdings" charset="2"/>
              <a:buChar char=""/>
              <a:tabLst>
                <a:tab pos="0" algn="l"/>
              </a:tabLst>
            </a:pPr>
            <a:r>
              <a:rPr lang="de-DE" sz="2800" b="0" strike="noStrike" spc="-1">
                <a:solidFill>
                  <a:srgbClr val="404040"/>
                </a:solidFill>
                <a:latin typeface="Calibri"/>
                <a:ea typeface="DejaVu Sans"/>
              </a:rPr>
              <a:t>In Fachgruppen</a:t>
            </a:r>
            <a:endParaRPr lang="de-DE" sz="28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Multiprofessionelle überregionale Besetzung</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Auf Fachtagen</a:t>
            </a:r>
            <a:endParaRPr lang="de-DE" sz="2400" b="0" strike="noStrike" spc="-1">
              <a:latin typeface="Arial"/>
            </a:endParaRPr>
          </a:p>
          <a:p>
            <a:pPr marL="228600" indent="-228600">
              <a:lnSpc>
                <a:spcPct val="90000"/>
              </a:lnSpc>
              <a:spcBef>
                <a:spcPts val="1001"/>
              </a:spcBef>
              <a:buClr>
                <a:srgbClr val="404040"/>
              </a:buClr>
              <a:buFont typeface="Wingdings" charset="2"/>
              <a:buChar char=""/>
              <a:tabLst>
                <a:tab pos="0" algn="l"/>
              </a:tabLst>
            </a:pPr>
            <a:r>
              <a:rPr lang="de-DE" sz="2800" b="0" strike="noStrike" spc="-1">
                <a:solidFill>
                  <a:srgbClr val="404040"/>
                </a:solidFill>
                <a:latin typeface="Calibri"/>
                <a:ea typeface="DejaVu Sans"/>
              </a:rPr>
              <a:t> Im Netzwerk</a:t>
            </a:r>
            <a:endParaRPr lang="de-DE" sz="28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Kooperation mit anderen Fachstellen</a:t>
            </a:r>
            <a:endParaRPr lang="de-DE" sz="24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4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4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4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41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p:cTn id="34" dur="1" fill="hold">
                                          <p:stCondLst>
                                            <p:cond delay="0"/>
                                          </p:stCondLst>
                                        </p:cTn>
                                        <p:tgtEl>
                                          <p:spTgt spid="41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41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p:cTn id="42" dur="1" fill="hold">
                                          <p:stCondLst>
                                            <p:cond delay="0"/>
                                          </p:stCondLst>
                                        </p:cTn>
                                        <p:tgtEl>
                                          <p:spTgt spid="41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41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fill="hold" nodeType="clickEffect">
                                  <p:stCondLst>
                                    <p:cond delay="0"/>
                                  </p:stCondLst>
                                  <p:childTnLst>
                                    <p:set>
                                      <p:cBhvr>
                                        <p:cTn id="50" dur="1" fill="hold">
                                          <p:stCondLst>
                                            <p:cond delay="0"/>
                                          </p:stCondLst>
                                        </p:cTn>
                                        <p:tgtEl>
                                          <p:spTgt spid="41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Abgerundetes Rechteck 10"/>
          <p:cNvSpPr/>
          <p:nvPr/>
        </p:nvSpPr>
        <p:spPr>
          <a:xfrm>
            <a:off x="3676680" y="4773600"/>
            <a:ext cx="2894760" cy="1749240"/>
          </a:xfrm>
          <a:prstGeom prst="roundRect">
            <a:avLst>
              <a:gd name="adj" fmla="val 16667"/>
            </a:avLst>
          </a:prstGeom>
          <a:solidFill>
            <a:schemeClr val="bg1"/>
          </a:solidFill>
          <a:ln w="9525">
            <a:solidFill>
              <a:srgbClr val="C00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r>
              <a:rPr lang="de-DE" sz="2000" b="1" strike="noStrike" spc="-1" dirty="0">
                <a:solidFill>
                  <a:srgbClr val="000000"/>
                </a:solidFill>
                <a:latin typeface="Calibri"/>
                <a:ea typeface="DejaVu Sans"/>
              </a:rPr>
              <a:t>Freie Träger der Jugendhilfe</a:t>
            </a:r>
            <a:endParaRPr lang="de-DE" sz="2000" b="0" strike="noStrike" spc="-1" dirty="0">
              <a:latin typeface="Arial"/>
            </a:endParaRPr>
          </a:p>
          <a:p>
            <a:pPr>
              <a:lnSpc>
                <a:spcPct val="100000"/>
              </a:lnSpc>
            </a:pPr>
            <a:r>
              <a:rPr lang="de-DE" sz="2000" b="0" strike="noStrike" spc="-1" dirty="0" err="1">
                <a:solidFill>
                  <a:srgbClr val="000000"/>
                </a:solidFill>
                <a:latin typeface="Calibri"/>
                <a:ea typeface="DejaVu Sans"/>
              </a:rPr>
              <a:t>Familienhelfer:in</a:t>
            </a:r>
            <a:r>
              <a:rPr lang="de-DE" sz="2000" b="0" strike="noStrike" spc="-1" dirty="0">
                <a:solidFill>
                  <a:srgbClr val="000000"/>
                </a:solidFill>
                <a:latin typeface="Calibri"/>
                <a:ea typeface="DejaVu Sans"/>
              </a:rPr>
              <a:t>, EB,  Tagesgruppen, Wochengruppen, HPE</a:t>
            </a:r>
            <a:endParaRPr lang="de-DE" sz="2000" b="0" strike="noStrike" spc="-1" dirty="0">
              <a:latin typeface="Arial"/>
            </a:endParaRPr>
          </a:p>
          <a:p>
            <a:pPr>
              <a:lnSpc>
                <a:spcPct val="100000"/>
              </a:lnSpc>
            </a:pPr>
            <a:endParaRPr lang="de-DE" sz="2000" b="0" strike="noStrike" spc="-1" dirty="0">
              <a:latin typeface="Arial"/>
            </a:endParaRPr>
          </a:p>
        </p:txBody>
      </p:sp>
      <p:sp>
        <p:nvSpPr>
          <p:cNvPr id="421" name="Abgerundetes Rechteck 11"/>
          <p:cNvSpPr/>
          <p:nvPr/>
        </p:nvSpPr>
        <p:spPr>
          <a:xfrm>
            <a:off x="387000" y="4723200"/>
            <a:ext cx="2894760" cy="1799640"/>
          </a:xfrm>
          <a:prstGeom prst="roundRect">
            <a:avLst>
              <a:gd name="adj" fmla="val 16667"/>
            </a:avLst>
          </a:prstGeom>
          <a:solidFill>
            <a:schemeClr val="bg1"/>
          </a:solidFill>
          <a:ln w="9525">
            <a:solidFill>
              <a:srgbClr val="C00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pPr>
            <a:r>
              <a:rPr lang="de-DE" sz="2000" b="1" strike="noStrike" spc="-1">
                <a:solidFill>
                  <a:srgbClr val="000000"/>
                </a:solidFill>
                <a:latin typeface="Calibri"/>
                <a:ea typeface="DejaVu Sans"/>
              </a:rPr>
              <a:t>Amt für Soziale Dienste</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Kooperation in </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der Regionen </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 </a:t>
            </a:r>
            <a:endParaRPr lang="de-DE" sz="2000" b="0" strike="noStrike" spc="-1">
              <a:latin typeface="Arial"/>
            </a:endParaRPr>
          </a:p>
          <a:p>
            <a:pPr>
              <a:lnSpc>
                <a:spcPct val="100000"/>
              </a:lnSpc>
            </a:pPr>
            <a:endParaRPr lang="de-DE" sz="2000" b="0" strike="noStrike" spc="-1">
              <a:latin typeface="Arial"/>
            </a:endParaRPr>
          </a:p>
        </p:txBody>
      </p:sp>
      <p:sp>
        <p:nvSpPr>
          <p:cNvPr id="422" name="Abgerundetes Rechteck 14"/>
          <p:cNvSpPr/>
          <p:nvPr/>
        </p:nvSpPr>
        <p:spPr>
          <a:xfrm>
            <a:off x="7286040" y="4773600"/>
            <a:ext cx="4369680" cy="1749240"/>
          </a:xfrm>
          <a:prstGeom prst="roundRect">
            <a:avLst>
              <a:gd name="adj" fmla="val 16667"/>
            </a:avLst>
          </a:prstGeom>
          <a:solidFill>
            <a:schemeClr val="bg1"/>
          </a:solidFill>
          <a:ln w="9525">
            <a:solidFill>
              <a:srgbClr val="000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r>
              <a:rPr lang="de-DE" sz="2000" b="1" strike="noStrike" spc="-1">
                <a:solidFill>
                  <a:srgbClr val="000000"/>
                </a:solidFill>
                <a:latin typeface="Calibri"/>
                <a:ea typeface="DejaVu Sans"/>
              </a:rPr>
              <a:t>Fachstellen</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Jungenbüro, Arbeitskreise (AK Mobbing…), praxsys, Schattenriss, Trauerland, Täter-Opfer-Ausgleich</a:t>
            </a: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p:txBody>
      </p:sp>
      <p:sp>
        <p:nvSpPr>
          <p:cNvPr id="423" name="Abgerundetes Rechteck 18"/>
          <p:cNvSpPr/>
          <p:nvPr/>
        </p:nvSpPr>
        <p:spPr>
          <a:xfrm>
            <a:off x="392040" y="1471680"/>
            <a:ext cx="5930280" cy="1102680"/>
          </a:xfrm>
          <a:prstGeom prst="roundRect">
            <a:avLst>
              <a:gd name="adj" fmla="val 16667"/>
            </a:avLst>
          </a:prstGeom>
          <a:solidFill>
            <a:srgbClr val="FFFFFF"/>
          </a:solidFill>
          <a:ln>
            <a:solidFill>
              <a:srgbClr val="5B9BD5"/>
            </a:solidFill>
          </a:ln>
        </p:spPr>
        <p:style>
          <a:lnRef idx="2">
            <a:schemeClr val="accent1"/>
          </a:lnRef>
          <a:fillRef idx="1">
            <a:schemeClr val="lt1"/>
          </a:fillRef>
          <a:effectRef idx="0">
            <a:schemeClr val="accent1"/>
          </a:effectRef>
          <a:fontRef idx="minor"/>
        </p:style>
        <p:txBody>
          <a:bodyPr lIns="90000" tIns="45000" rIns="90000" bIns="45000" anchor="t">
            <a:noAutofit/>
          </a:bodyPr>
          <a:lstStyle/>
          <a:p>
            <a:pPr>
              <a:lnSpc>
                <a:spcPct val="100000"/>
              </a:lnSpc>
            </a:pPr>
            <a:r>
              <a:rPr lang="de-DE" sz="2000" b="1" strike="noStrike" spc="-1">
                <a:solidFill>
                  <a:srgbClr val="000000"/>
                </a:solidFill>
                <a:latin typeface="Calibri"/>
                <a:ea typeface="DejaVu Sans"/>
              </a:rPr>
              <a:t>Schule</a:t>
            </a:r>
            <a:r>
              <a:rPr lang="de-DE" sz="2000" b="0" strike="noStrike" spc="-1">
                <a:solidFill>
                  <a:srgbClr val="000000"/>
                </a:solidFill>
                <a:latin typeface="Calibri"/>
                <a:ea typeface="DejaVu Sans"/>
              </a:rPr>
              <a:t> </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Schul-  und ZuP-Leitungen, Schulsozialarbeiter:innen</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Lehrer:innen...</a:t>
            </a:r>
            <a:endParaRPr lang="de-DE" sz="2000" b="0" strike="noStrike" spc="-1">
              <a:latin typeface="Arial"/>
            </a:endParaRPr>
          </a:p>
          <a:p>
            <a:pPr>
              <a:lnSpc>
                <a:spcPct val="100000"/>
              </a:lnSpc>
            </a:pPr>
            <a:endParaRPr lang="de-DE" sz="2000" b="0" strike="noStrike" spc="-1">
              <a:latin typeface="Arial"/>
            </a:endParaRPr>
          </a:p>
        </p:txBody>
      </p:sp>
      <p:sp>
        <p:nvSpPr>
          <p:cNvPr id="424" name="Abgerundetes Rechteck 22"/>
          <p:cNvSpPr/>
          <p:nvPr/>
        </p:nvSpPr>
        <p:spPr>
          <a:xfrm>
            <a:off x="375840" y="3493440"/>
            <a:ext cx="1766880" cy="380160"/>
          </a:xfrm>
          <a:prstGeom prst="roundRect">
            <a:avLst>
              <a:gd name="adj" fmla="val 16667"/>
            </a:avLst>
          </a:prstGeom>
          <a:solidFill>
            <a:schemeClr val="bg1"/>
          </a:solidFill>
          <a:ln w="9525">
            <a:solidFill>
              <a:srgbClr val="C00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pPr>
            <a:r>
              <a:rPr lang="de-DE" sz="1800" b="0" strike="noStrike" spc="-1">
                <a:solidFill>
                  <a:srgbClr val="000000"/>
                </a:solidFill>
                <a:latin typeface="Calibri"/>
                <a:ea typeface="DejaVu Sans"/>
              </a:rPr>
              <a:t>Familiengericht</a:t>
            </a:r>
            <a:endParaRPr lang="de-DE" sz="1800" b="0" strike="noStrike" spc="-1">
              <a:latin typeface="Arial"/>
            </a:endParaRPr>
          </a:p>
          <a:p>
            <a:pPr>
              <a:lnSpc>
                <a:spcPct val="100000"/>
              </a:lnSpc>
            </a:pPr>
            <a:endParaRPr lang="de-DE" sz="1800" b="0" strike="noStrike" spc="-1">
              <a:latin typeface="Arial"/>
            </a:endParaRPr>
          </a:p>
          <a:p>
            <a:pPr>
              <a:lnSpc>
                <a:spcPct val="100000"/>
              </a:lnSpc>
            </a:pPr>
            <a:endParaRPr lang="de-DE" sz="1800" b="0" strike="noStrike" spc="-1">
              <a:latin typeface="Arial"/>
            </a:endParaRPr>
          </a:p>
          <a:p>
            <a:pPr>
              <a:lnSpc>
                <a:spcPct val="100000"/>
              </a:lnSpc>
            </a:pPr>
            <a:endParaRPr lang="de-DE" sz="1800" b="0" strike="noStrike" spc="-1">
              <a:latin typeface="Arial"/>
            </a:endParaRPr>
          </a:p>
          <a:p>
            <a:pPr>
              <a:lnSpc>
                <a:spcPct val="100000"/>
              </a:lnSpc>
            </a:pPr>
            <a:endParaRPr lang="de-DE" sz="1800" b="0" strike="noStrike" spc="-1">
              <a:latin typeface="Arial"/>
            </a:endParaRPr>
          </a:p>
          <a:p>
            <a:pPr>
              <a:lnSpc>
                <a:spcPct val="100000"/>
              </a:lnSpc>
            </a:pPr>
            <a:endParaRPr lang="de-DE" sz="1800" b="0" strike="noStrike" spc="-1">
              <a:latin typeface="Arial"/>
            </a:endParaRPr>
          </a:p>
        </p:txBody>
      </p:sp>
      <p:sp>
        <p:nvSpPr>
          <p:cNvPr id="425" name="Abgerundetes Rechteck 24"/>
          <p:cNvSpPr/>
          <p:nvPr/>
        </p:nvSpPr>
        <p:spPr>
          <a:xfrm>
            <a:off x="6572160" y="1477080"/>
            <a:ext cx="2742480" cy="722880"/>
          </a:xfrm>
          <a:prstGeom prst="roundRect">
            <a:avLst>
              <a:gd name="adj" fmla="val 16667"/>
            </a:avLst>
          </a:prstGeom>
          <a:solidFill>
            <a:srgbClr val="FFFFFF"/>
          </a:solidFill>
          <a:ln>
            <a:solidFill>
              <a:srgbClr val="5B9BD5"/>
            </a:solidFill>
          </a:ln>
        </p:spPr>
        <p:style>
          <a:lnRef idx="2">
            <a:schemeClr val="accent1"/>
          </a:lnRef>
          <a:fillRef idx="1">
            <a:schemeClr val="lt1"/>
          </a:fillRef>
          <a:effectRef idx="0">
            <a:schemeClr val="accent1"/>
          </a:effectRef>
          <a:fontRef idx="minor"/>
        </p:style>
        <p:txBody>
          <a:bodyPr lIns="90000" tIns="45000" rIns="90000" bIns="45000" anchor="t">
            <a:noAutofit/>
          </a:bodyPr>
          <a:lstStyle/>
          <a:p>
            <a:pPr>
              <a:lnSpc>
                <a:spcPct val="100000"/>
              </a:lnSpc>
            </a:pPr>
            <a:r>
              <a:rPr lang="de-DE" sz="2000" b="1" strike="noStrike" spc="-1">
                <a:solidFill>
                  <a:srgbClr val="000000"/>
                </a:solidFill>
                <a:latin typeface="Calibri"/>
                <a:ea typeface="DejaVu Sans"/>
              </a:rPr>
              <a:t>Senatorische Behörde</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Schulaufsicht</a:t>
            </a:r>
            <a:endParaRPr lang="de-DE" sz="2000" b="0" strike="noStrike" spc="-1">
              <a:latin typeface="Arial"/>
            </a:endParaRPr>
          </a:p>
        </p:txBody>
      </p:sp>
      <p:sp>
        <p:nvSpPr>
          <p:cNvPr id="426" name="Abgerundetes Rechteck 26"/>
          <p:cNvSpPr/>
          <p:nvPr/>
        </p:nvSpPr>
        <p:spPr>
          <a:xfrm>
            <a:off x="375840" y="2917440"/>
            <a:ext cx="1294560" cy="380160"/>
          </a:xfrm>
          <a:prstGeom prst="roundRect">
            <a:avLst>
              <a:gd name="adj" fmla="val 16667"/>
            </a:avLst>
          </a:prstGeom>
          <a:solidFill>
            <a:schemeClr val="bg1"/>
          </a:solidFill>
          <a:ln w="9525">
            <a:solidFill>
              <a:srgbClr val="548235"/>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pPr>
            <a:r>
              <a:rPr lang="de-DE" sz="2000" b="0" strike="noStrike" spc="-1">
                <a:solidFill>
                  <a:srgbClr val="000000"/>
                </a:solidFill>
                <a:latin typeface="Calibri"/>
                <a:ea typeface="DejaVu Sans"/>
              </a:rPr>
              <a:t>Polizei</a:t>
            </a: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p:txBody>
      </p:sp>
      <p:sp>
        <p:nvSpPr>
          <p:cNvPr id="427" name="Abgerundetes Rechteck 28"/>
          <p:cNvSpPr/>
          <p:nvPr/>
        </p:nvSpPr>
        <p:spPr>
          <a:xfrm>
            <a:off x="9564480" y="1471680"/>
            <a:ext cx="2150640" cy="748440"/>
          </a:xfrm>
          <a:prstGeom prst="roundRect">
            <a:avLst>
              <a:gd name="adj" fmla="val 16667"/>
            </a:avLst>
          </a:prstGeom>
          <a:solidFill>
            <a:srgbClr val="FFFFFF"/>
          </a:solidFill>
          <a:ln>
            <a:solidFill>
              <a:srgbClr val="5B9BD5"/>
            </a:solidFill>
          </a:ln>
        </p:spPr>
        <p:style>
          <a:lnRef idx="2">
            <a:schemeClr val="accent1"/>
          </a:lnRef>
          <a:fillRef idx="1">
            <a:schemeClr val="lt1"/>
          </a:fillRef>
          <a:effectRef idx="0">
            <a:schemeClr val="accent1"/>
          </a:effectRef>
          <a:fontRef idx="minor"/>
        </p:style>
        <p:txBody>
          <a:bodyPr lIns="90000" tIns="45000" rIns="90000" bIns="45000" anchor="ctr">
            <a:noAutofit/>
          </a:bodyPr>
          <a:lstStyle/>
          <a:p>
            <a:pPr>
              <a:lnSpc>
                <a:spcPct val="100000"/>
              </a:lnSpc>
            </a:pPr>
            <a:r>
              <a:rPr lang="de-DE" sz="2400" b="1" strike="noStrike" spc="-1">
                <a:solidFill>
                  <a:srgbClr val="000000"/>
                </a:solidFill>
                <a:latin typeface="Calibri"/>
                <a:ea typeface="DejaVu Sans"/>
              </a:rPr>
              <a:t>L</a:t>
            </a:r>
            <a:r>
              <a:rPr lang="de-DE" sz="2000" b="0" strike="noStrike" spc="-1">
                <a:solidFill>
                  <a:srgbClr val="000000"/>
                </a:solidFill>
                <a:latin typeface="Calibri"/>
                <a:ea typeface="DejaVu Sans"/>
              </a:rPr>
              <a:t>andes</a:t>
            </a:r>
            <a:r>
              <a:rPr lang="de-DE" sz="2400" b="1" strike="noStrike" spc="-1">
                <a:solidFill>
                  <a:srgbClr val="000000"/>
                </a:solidFill>
                <a:latin typeface="Calibri"/>
                <a:ea typeface="DejaVu Sans"/>
              </a:rPr>
              <a:t>i</a:t>
            </a:r>
            <a:r>
              <a:rPr lang="de-DE" sz="2000" b="0" strike="noStrike" spc="-1">
                <a:solidFill>
                  <a:srgbClr val="000000"/>
                </a:solidFill>
                <a:latin typeface="Calibri"/>
                <a:ea typeface="DejaVu Sans"/>
              </a:rPr>
              <a:t>nstitut für </a:t>
            </a:r>
            <a:r>
              <a:rPr lang="de-DE" sz="2400" b="1" strike="noStrike" spc="-1">
                <a:solidFill>
                  <a:srgbClr val="000000"/>
                </a:solidFill>
                <a:latin typeface="Calibri"/>
                <a:ea typeface="DejaVu Sans"/>
              </a:rPr>
              <a:t>S</a:t>
            </a:r>
            <a:r>
              <a:rPr lang="de-DE" sz="2000" b="0" strike="noStrike" spc="-1">
                <a:solidFill>
                  <a:srgbClr val="000000"/>
                </a:solidFill>
                <a:latin typeface="Calibri"/>
                <a:ea typeface="DejaVu Sans"/>
              </a:rPr>
              <a:t>chule</a:t>
            </a:r>
            <a:endParaRPr lang="de-DE" sz="2000" b="0" strike="noStrike" spc="-1">
              <a:latin typeface="Arial"/>
            </a:endParaRPr>
          </a:p>
        </p:txBody>
      </p:sp>
      <p:sp>
        <p:nvSpPr>
          <p:cNvPr id="428" name="Textfeld 2"/>
          <p:cNvSpPr/>
          <p:nvPr/>
        </p:nvSpPr>
        <p:spPr>
          <a:xfrm>
            <a:off x="395280" y="439560"/>
            <a:ext cx="3419280" cy="5162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Kooperationsnetzwerk</a:t>
            </a:r>
            <a:endParaRPr lang="de-DE" sz="2800" b="0" strike="noStrike" spc="-1">
              <a:latin typeface="Arial"/>
            </a:endParaRPr>
          </a:p>
        </p:txBody>
      </p:sp>
      <p:grpSp>
        <p:nvGrpSpPr>
          <p:cNvPr id="429" name="Gruppieren 5"/>
          <p:cNvGrpSpPr/>
          <p:nvPr/>
        </p:nvGrpSpPr>
        <p:grpSpPr>
          <a:xfrm>
            <a:off x="2494440" y="2704680"/>
            <a:ext cx="5268960" cy="1824840"/>
            <a:chOff x="2494440" y="2704680"/>
            <a:chExt cx="5268960" cy="1824840"/>
          </a:xfrm>
        </p:grpSpPr>
        <p:sp>
          <p:nvSpPr>
            <p:cNvPr id="430" name="Legende mit Pfeil in vier Richtungen 3"/>
            <p:cNvSpPr/>
            <p:nvPr/>
          </p:nvSpPr>
          <p:spPr>
            <a:xfrm>
              <a:off x="2494440" y="2704680"/>
              <a:ext cx="5268960" cy="1824840"/>
            </a:xfrm>
            <a:prstGeom prst="quadArrowCallout">
              <a:avLst>
                <a:gd name="adj1" fmla="val 18515"/>
                <a:gd name="adj2" fmla="val 18515"/>
                <a:gd name="adj3" fmla="val 18515"/>
                <a:gd name="adj4" fmla="val 48123"/>
              </a:avLst>
            </a:prstGeom>
            <a:solidFill>
              <a:schemeClr val="bg1"/>
            </a:solidFill>
            <a:ln>
              <a:solidFill>
                <a:srgbClr val="43729D"/>
              </a:solidFill>
            </a:ln>
          </p:spPr>
          <p:style>
            <a:lnRef idx="2">
              <a:schemeClr val="accent1">
                <a:shade val="50000"/>
              </a:schemeClr>
            </a:lnRef>
            <a:fillRef idx="1">
              <a:schemeClr val="accent1"/>
            </a:fillRef>
            <a:effectRef idx="0">
              <a:schemeClr val="accent1"/>
            </a:effectRef>
            <a:fontRef idx="minor"/>
          </p:style>
        </p:sp>
        <p:sp>
          <p:nvSpPr>
            <p:cNvPr id="431" name="Picture 34"/>
            <p:cNvSpPr/>
            <p:nvPr/>
          </p:nvSpPr>
          <p:spPr>
            <a:xfrm>
              <a:off x="4571640" y="3286800"/>
              <a:ext cx="1114560" cy="625680"/>
            </a:xfrm>
            <a:prstGeom prst="roundRect">
              <a:avLst>
                <a:gd name="adj" fmla="val 16667"/>
              </a:avLst>
            </a:prstGeom>
            <a:blipFill rotWithShape="0">
              <a:blip r:embed="rId3"/>
              <a:srcRect/>
              <a:stretch/>
            </a:blipFill>
            <a:ln w="9525">
              <a:noFill/>
            </a:ln>
          </p:spPr>
          <p:style>
            <a:lnRef idx="0">
              <a:scrgbClr r="0" g="0" b="0"/>
            </a:lnRef>
            <a:fillRef idx="0">
              <a:scrgbClr r="0" g="0" b="0"/>
            </a:fillRef>
            <a:effectRef idx="0">
              <a:scrgbClr r="0" g="0" b="0"/>
            </a:effectRef>
            <a:fontRef idx="minor"/>
          </p:style>
        </p:sp>
      </p:grpSp>
      <p:sp>
        <p:nvSpPr>
          <p:cNvPr id="432" name="PlaceHolder 1"/>
          <p:cNvSpPr>
            <a:spLocks noGrp="1"/>
          </p:cNvSpPr>
          <p:nvPr>
            <p:ph type="ftr" idx="22"/>
          </p:nvPr>
        </p:nvSpPr>
        <p:spPr>
          <a:xfrm>
            <a:off x="804600" y="65757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pic>
        <p:nvPicPr>
          <p:cNvPr id="433" name="Grafik 4"/>
          <p:cNvPicPr/>
          <p:nvPr/>
        </p:nvPicPr>
        <p:blipFill>
          <a:blip r:embed="rId4"/>
          <a:stretch/>
        </p:blipFill>
        <p:spPr>
          <a:xfrm>
            <a:off x="3460680" y="2971800"/>
            <a:ext cx="1256400" cy="1256400"/>
          </a:xfrm>
          <a:prstGeom prst="rect">
            <a:avLst/>
          </a:prstGeom>
          <a:ln w="0">
            <a:noFill/>
          </a:ln>
        </p:spPr>
      </p:pic>
      <p:sp>
        <p:nvSpPr>
          <p:cNvPr id="434" name="Abgerundetes Rechteck 12"/>
          <p:cNvSpPr/>
          <p:nvPr/>
        </p:nvSpPr>
        <p:spPr>
          <a:xfrm>
            <a:off x="8100720" y="2781000"/>
            <a:ext cx="3555360" cy="1748520"/>
          </a:xfrm>
          <a:prstGeom prst="roundRect">
            <a:avLst>
              <a:gd name="adj" fmla="val 16667"/>
            </a:avLst>
          </a:prstGeom>
          <a:solidFill>
            <a:schemeClr val="bg1"/>
          </a:solidFill>
          <a:ln w="9525">
            <a:solidFill>
              <a:srgbClr val="FFC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r>
              <a:rPr lang="de-DE" sz="2000" b="1" strike="noStrike" spc="-1" dirty="0">
                <a:solidFill>
                  <a:srgbClr val="000000"/>
                </a:solidFill>
                <a:latin typeface="Calibri"/>
                <a:ea typeface="DejaVu Sans"/>
              </a:rPr>
              <a:t>Gesundheit</a:t>
            </a:r>
            <a:endParaRPr lang="de-DE" sz="2000" b="0" strike="noStrike" spc="-1" dirty="0">
              <a:latin typeface="Arial"/>
            </a:endParaRPr>
          </a:p>
          <a:p>
            <a:pPr>
              <a:lnSpc>
                <a:spcPct val="100000"/>
              </a:lnSpc>
            </a:pPr>
            <a:r>
              <a:rPr lang="de-DE" sz="2000" b="0" strike="noStrike" spc="-1" dirty="0">
                <a:solidFill>
                  <a:srgbClr val="000000"/>
                </a:solidFill>
                <a:latin typeface="Calibri"/>
                <a:ea typeface="DejaVu Sans"/>
              </a:rPr>
              <a:t>KIPSY, Kinder- und </a:t>
            </a:r>
            <a:r>
              <a:rPr lang="de-DE" sz="2000" b="0" strike="noStrike" spc="-1" dirty="0" err="1">
                <a:solidFill>
                  <a:srgbClr val="000000"/>
                </a:solidFill>
                <a:latin typeface="Calibri"/>
                <a:ea typeface="DejaVu Sans"/>
              </a:rPr>
              <a:t>Jugendpsychotherapeut:innen</a:t>
            </a:r>
            <a:endParaRPr lang="de-DE" sz="2000" b="0" strike="noStrike" spc="-1" dirty="0">
              <a:latin typeface="Arial"/>
            </a:endParaRPr>
          </a:p>
          <a:p>
            <a:pPr>
              <a:lnSpc>
                <a:spcPct val="100000"/>
              </a:lnSpc>
            </a:pPr>
            <a:r>
              <a:rPr lang="de-DE" sz="2000" b="0" strike="noStrike" spc="-1" dirty="0">
                <a:solidFill>
                  <a:srgbClr val="000000"/>
                </a:solidFill>
                <a:latin typeface="Calibri"/>
                <a:ea typeface="DejaVu Sans"/>
              </a:rPr>
              <a:t>Ambulante/stationäre </a:t>
            </a:r>
            <a:br>
              <a:rPr sz="2000" dirty="0"/>
            </a:br>
            <a:r>
              <a:rPr lang="de-DE" sz="2000" b="0" strike="noStrike" spc="-1" dirty="0">
                <a:solidFill>
                  <a:srgbClr val="000000"/>
                </a:solidFill>
                <a:latin typeface="Calibri"/>
                <a:ea typeface="DejaVu Sans"/>
              </a:rPr>
              <a:t>Kinder- und Jugendpsychiatrie</a:t>
            </a: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23"/>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4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p:cTn id="12" dur="1" fill="hold">
                                          <p:stCondLst>
                                            <p:cond delay="0"/>
                                          </p:stCondLst>
                                        </p:cTn>
                                        <p:tgtEl>
                                          <p:spTgt spid="4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nodeType="clickEffect">
                                  <p:stCondLst>
                                    <p:cond delay="0"/>
                                  </p:stCondLst>
                                  <p:childTnLst>
                                    <p:set>
                                      <p:cBhvr>
                                        <p:cTn id="16" dur="1" fill="hold">
                                          <p:stCondLst>
                                            <p:cond delay="0"/>
                                          </p:stCondLst>
                                        </p:cTn>
                                        <p:tgtEl>
                                          <p:spTgt spid="4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fill="hold" nodeType="clickEffect">
                                  <p:stCondLst>
                                    <p:cond delay="0"/>
                                  </p:stCondLst>
                                  <p:childTnLst>
                                    <p:set>
                                      <p:cBhvr>
                                        <p:cTn id="20" dur="1" fill="hold">
                                          <p:stCondLst>
                                            <p:cond delay="0"/>
                                          </p:stCondLst>
                                        </p:cTn>
                                        <p:tgtEl>
                                          <p:spTgt spid="4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fill="hold" nodeType="clickEffect">
                                  <p:stCondLst>
                                    <p:cond delay="0"/>
                                  </p:stCondLst>
                                  <p:childTnLst>
                                    <p:set>
                                      <p:cBhvr>
                                        <p:cTn id="24" dur="1" fill="hold">
                                          <p:stCondLst>
                                            <p:cond delay="0"/>
                                          </p:stCondLst>
                                        </p:cTn>
                                        <p:tgtEl>
                                          <p:spTgt spid="4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fill="hold" nodeType="clickEffect">
                                  <p:stCondLst>
                                    <p:cond delay="0"/>
                                  </p:stCondLst>
                                  <p:childTnLst>
                                    <p:set>
                                      <p:cBhvr>
                                        <p:cTn id="28" dur="1" fill="hold">
                                          <p:stCondLst>
                                            <p:cond delay="0"/>
                                          </p:stCondLst>
                                        </p:cTn>
                                        <p:tgtEl>
                                          <p:spTgt spid="4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fill="hold" nodeType="clickEffect">
                                  <p:stCondLst>
                                    <p:cond delay="0"/>
                                  </p:stCondLst>
                                  <p:childTnLst>
                                    <p:set>
                                      <p:cBhvr>
                                        <p:cTn id="32" dur="1" fill="hold">
                                          <p:stCondLst>
                                            <p:cond delay="0"/>
                                          </p:stCondLst>
                                        </p:cTn>
                                        <p:tgtEl>
                                          <p:spTgt spid="4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fill="hold" nodeType="clickEffect">
                                  <p:stCondLst>
                                    <p:cond delay="0"/>
                                  </p:stCondLst>
                                  <p:childTnLst>
                                    <p:set>
                                      <p:cBhvr>
                                        <p:cTn id="36" dur="1" fill="hold">
                                          <p:stCondLst>
                                            <p:cond delay="0"/>
                                          </p:stCondLst>
                                        </p:cTn>
                                        <p:tgtEl>
                                          <p:spTgt spid="4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fill="hold" nodeType="clickEffect">
                                  <p:stCondLst>
                                    <p:cond delay="0"/>
                                  </p:stCondLst>
                                  <p:childTnLst>
                                    <p:set>
                                      <p:cBhvr>
                                        <p:cTn id="40" dur="1" fill="hold">
                                          <p:stCondLst>
                                            <p:cond delay="0"/>
                                          </p:stCondLst>
                                        </p:cTn>
                                        <p:tgtEl>
                                          <p:spTgt spid="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5" name="Gruppieren 44"/>
          <p:cNvGrpSpPr/>
          <p:nvPr/>
        </p:nvGrpSpPr>
        <p:grpSpPr>
          <a:xfrm>
            <a:off x="465120" y="2543040"/>
            <a:ext cx="2320200" cy="2171160"/>
            <a:chOff x="465120" y="2543040"/>
            <a:chExt cx="2320200" cy="2171160"/>
          </a:xfrm>
        </p:grpSpPr>
        <p:grpSp>
          <p:nvGrpSpPr>
            <p:cNvPr id="436" name="Gruppieren 36"/>
            <p:cNvGrpSpPr/>
            <p:nvPr/>
          </p:nvGrpSpPr>
          <p:grpSpPr>
            <a:xfrm>
              <a:off x="465120" y="2543040"/>
              <a:ext cx="2320200" cy="2171160"/>
              <a:chOff x="465120" y="2543040"/>
              <a:chExt cx="2320200" cy="2171160"/>
            </a:xfrm>
          </p:grpSpPr>
          <p:grpSp>
            <p:nvGrpSpPr>
              <p:cNvPr id="437" name="Gruppieren 2"/>
              <p:cNvGrpSpPr/>
              <p:nvPr/>
            </p:nvGrpSpPr>
            <p:grpSpPr>
              <a:xfrm>
                <a:off x="921960" y="2543040"/>
                <a:ext cx="1863360" cy="2171160"/>
                <a:chOff x="921960" y="2543040"/>
                <a:chExt cx="1863360" cy="2171160"/>
              </a:xfrm>
            </p:grpSpPr>
            <p:grpSp>
              <p:nvGrpSpPr>
                <p:cNvPr id="438" name="Gruppieren 23"/>
                <p:cNvGrpSpPr/>
                <p:nvPr/>
              </p:nvGrpSpPr>
              <p:grpSpPr>
                <a:xfrm>
                  <a:off x="1667160" y="2543040"/>
                  <a:ext cx="465120" cy="843840"/>
                  <a:chOff x="1667160" y="2543040"/>
                  <a:chExt cx="465120" cy="843840"/>
                </a:xfrm>
              </p:grpSpPr>
              <p:sp>
                <p:nvSpPr>
                  <p:cNvPr id="439" name="Auf der gleichen Seite des Rechtecks liegende Ecken abrunden 39"/>
                  <p:cNvSpPr/>
                  <p:nvPr/>
                </p:nvSpPr>
                <p:spPr>
                  <a:xfrm>
                    <a:off x="1690200" y="285876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40" name="Ellipse 40"/>
                  <p:cNvSpPr/>
                  <p:nvPr/>
                </p:nvSpPr>
                <p:spPr>
                  <a:xfrm>
                    <a:off x="1667160" y="254304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41" name="Gruppieren 24"/>
                <p:cNvGrpSpPr/>
                <p:nvPr/>
              </p:nvGrpSpPr>
              <p:grpSpPr>
                <a:xfrm>
                  <a:off x="1868400" y="3287520"/>
                  <a:ext cx="465120" cy="843840"/>
                  <a:chOff x="1868400" y="3287520"/>
                  <a:chExt cx="465120" cy="843840"/>
                </a:xfrm>
              </p:grpSpPr>
              <p:sp>
                <p:nvSpPr>
                  <p:cNvPr id="442" name="Auf der gleichen Seite des Rechtecks liegende Ecken abrunden 37"/>
                  <p:cNvSpPr/>
                  <p:nvPr/>
                </p:nvSpPr>
                <p:spPr>
                  <a:xfrm>
                    <a:off x="1891440" y="360324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43" name="Ellipse 38"/>
                  <p:cNvSpPr/>
                  <p:nvPr/>
                </p:nvSpPr>
                <p:spPr>
                  <a:xfrm>
                    <a:off x="1868400" y="328752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44" name="Gruppieren 25"/>
                <p:cNvGrpSpPr/>
                <p:nvPr/>
              </p:nvGrpSpPr>
              <p:grpSpPr>
                <a:xfrm>
                  <a:off x="1177920" y="3572640"/>
                  <a:ext cx="465120" cy="843480"/>
                  <a:chOff x="1177920" y="3572640"/>
                  <a:chExt cx="465120" cy="843480"/>
                </a:xfrm>
              </p:grpSpPr>
              <p:sp>
                <p:nvSpPr>
                  <p:cNvPr id="445" name="Auf der gleichen Seite des Rechtecks liegende Ecken abrunden 35"/>
                  <p:cNvSpPr/>
                  <p:nvPr/>
                </p:nvSpPr>
                <p:spPr>
                  <a:xfrm>
                    <a:off x="1200960" y="388800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46" name="Ellipse 36"/>
                  <p:cNvSpPr/>
                  <p:nvPr/>
                </p:nvSpPr>
                <p:spPr>
                  <a:xfrm>
                    <a:off x="1177920" y="357264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47" name="Gruppieren 26"/>
                <p:cNvGrpSpPr/>
                <p:nvPr/>
              </p:nvGrpSpPr>
              <p:grpSpPr>
                <a:xfrm>
                  <a:off x="1629720" y="3870360"/>
                  <a:ext cx="465120" cy="843840"/>
                  <a:chOff x="1629720" y="3870360"/>
                  <a:chExt cx="465120" cy="843840"/>
                </a:xfrm>
              </p:grpSpPr>
              <p:sp>
                <p:nvSpPr>
                  <p:cNvPr id="448" name="Auf der gleichen Seite des Rechtecks liegende Ecken abrunden 33"/>
                  <p:cNvSpPr/>
                  <p:nvPr/>
                </p:nvSpPr>
                <p:spPr>
                  <a:xfrm>
                    <a:off x="1652760" y="418608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49" name="Ellipse 34"/>
                  <p:cNvSpPr/>
                  <p:nvPr/>
                </p:nvSpPr>
                <p:spPr>
                  <a:xfrm>
                    <a:off x="1629720" y="387036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50" name="Gruppieren 27"/>
                <p:cNvGrpSpPr/>
                <p:nvPr/>
              </p:nvGrpSpPr>
              <p:grpSpPr>
                <a:xfrm>
                  <a:off x="2320200" y="3187440"/>
                  <a:ext cx="465120" cy="843480"/>
                  <a:chOff x="2320200" y="3187440"/>
                  <a:chExt cx="465120" cy="843480"/>
                </a:xfrm>
              </p:grpSpPr>
              <p:sp>
                <p:nvSpPr>
                  <p:cNvPr id="451" name="Auf der gleichen Seite des Rechtecks liegende Ecken abrunden 31"/>
                  <p:cNvSpPr/>
                  <p:nvPr/>
                </p:nvSpPr>
                <p:spPr>
                  <a:xfrm>
                    <a:off x="2343240" y="350280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2" name="Ellipse 32"/>
                  <p:cNvSpPr/>
                  <p:nvPr/>
                </p:nvSpPr>
                <p:spPr>
                  <a:xfrm>
                    <a:off x="2320200" y="318744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53" name="Gruppieren 28"/>
                <p:cNvGrpSpPr/>
                <p:nvPr/>
              </p:nvGrpSpPr>
              <p:grpSpPr>
                <a:xfrm>
                  <a:off x="921960" y="2865240"/>
                  <a:ext cx="465120" cy="843840"/>
                  <a:chOff x="921960" y="2865240"/>
                  <a:chExt cx="465120" cy="843840"/>
                </a:xfrm>
              </p:grpSpPr>
              <p:sp>
                <p:nvSpPr>
                  <p:cNvPr id="454" name="Auf der gleichen Seite des Rechtecks liegende Ecken abrunden 29"/>
                  <p:cNvSpPr/>
                  <p:nvPr/>
                </p:nvSpPr>
                <p:spPr>
                  <a:xfrm>
                    <a:off x="945000" y="318096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5" name="Ellipse 30"/>
                  <p:cNvSpPr/>
                  <p:nvPr/>
                </p:nvSpPr>
                <p:spPr>
                  <a:xfrm>
                    <a:off x="921960" y="286524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sp>
            <p:nvSpPr>
              <p:cNvPr id="456" name="Auf der gleichen Seite des Rechtecks liegende Ecken abrunden 14"/>
              <p:cNvSpPr/>
              <p:nvPr/>
            </p:nvSpPr>
            <p:spPr>
              <a:xfrm>
                <a:off x="2220840" y="4086360"/>
                <a:ext cx="418320" cy="52776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7" name="Ellipse 15"/>
              <p:cNvSpPr/>
              <p:nvPr/>
            </p:nvSpPr>
            <p:spPr>
              <a:xfrm>
                <a:off x="2197080" y="3795840"/>
                <a:ext cx="467640" cy="423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8" name="Auf der gleichen Seite des Rechtecks liegende Ecken abrunden 16"/>
              <p:cNvSpPr/>
              <p:nvPr/>
            </p:nvSpPr>
            <p:spPr>
              <a:xfrm>
                <a:off x="725400" y="4086360"/>
                <a:ext cx="420120" cy="52776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9" name="Ellipse 17"/>
              <p:cNvSpPr/>
              <p:nvPr/>
            </p:nvSpPr>
            <p:spPr>
              <a:xfrm>
                <a:off x="703440" y="3770280"/>
                <a:ext cx="464400" cy="4248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60" name="Auf der gleichen Seite des Rechtecks liegende Ecken abrunden 18"/>
              <p:cNvSpPr/>
              <p:nvPr/>
            </p:nvSpPr>
            <p:spPr>
              <a:xfrm>
                <a:off x="493560" y="3056040"/>
                <a:ext cx="420120" cy="52776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61" name="Ellipse 19"/>
              <p:cNvSpPr/>
              <p:nvPr/>
            </p:nvSpPr>
            <p:spPr>
              <a:xfrm>
                <a:off x="465120" y="2703600"/>
                <a:ext cx="464400" cy="4248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nvGrpSpPr>
              <p:cNvPr id="462" name="Gruppieren 34"/>
              <p:cNvGrpSpPr/>
              <p:nvPr/>
            </p:nvGrpSpPr>
            <p:grpSpPr>
              <a:xfrm>
                <a:off x="1401840" y="3016080"/>
                <a:ext cx="465840" cy="880560"/>
                <a:chOff x="1401840" y="3016080"/>
                <a:chExt cx="465840" cy="880560"/>
              </a:xfrm>
            </p:grpSpPr>
            <p:sp>
              <p:nvSpPr>
                <p:cNvPr id="463" name="Auf der gleichen Seite des Rechtecks liegende Ecken abrunden 21"/>
                <p:cNvSpPr/>
                <p:nvPr/>
              </p:nvSpPr>
              <p:spPr>
                <a:xfrm>
                  <a:off x="1430280" y="3370320"/>
                  <a:ext cx="420120" cy="5263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64" name="Ellipse 22"/>
                <p:cNvSpPr/>
                <p:nvPr/>
              </p:nvSpPr>
              <p:spPr>
                <a:xfrm>
                  <a:off x="1401840" y="3016080"/>
                  <a:ext cx="465840" cy="42624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grpSp>
          <p:nvGrpSpPr>
            <p:cNvPr id="465" name="Gruppieren 41"/>
            <p:cNvGrpSpPr/>
            <p:nvPr/>
          </p:nvGrpSpPr>
          <p:grpSpPr>
            <a:xfrm>
              <a:off x="1362240" y="2955960"/>
              <a:ext cx="496080" cy="915120"/>
              <a:chOff x="1362240" y="2955960"/>
              <a:chExt cx="496080" cy="915120"/>
            </a:xfrm>
          </p:grpSpPr>
          <p:sp>
            <p:nvSpPr>
              <p:cNvPr id="466" name="Auf der gleichen Seite des Rechtecks liegende Ecken abrunden 42"/>
              <p:cNvSpPr/>
              <p:nvPr/>
            </p:nvSpPr>
            <p:spPr>
              <a:xfrm>
                <a:off x="1387440" y="3298680"/>
                <a:ext cx="445320" cy="572400"/>
              </a:xfrm>
              <a:prstGeom prst="round2SameRect">
                <a:avLst>
                  <a:gd name="adj1" fmla="val 16667"/>
                  <a:gd name="adj2" fmla="val 0"/>
                </a:avLst>
              </a:prstGeom>
              <a:solidFill>
                <a:schemeClr val="tx2">
                  <a:lumMod val="40000"/>
                  <a:lumOff val="60000"/>
                </a:schemeClr>
              </a:solidFill>
              <a:ln>
                <a:solidFill>
                  <a:srgbClr val="2E75B6"/>
                </a:solidFill>
              </a:ln>
            </p:spPr>
            <p:style>
              <a:lnRef idx="2">
                <a:schemeClr val="accent6"/>
              </a:lnRef>
              <a:fillRef idx="1">
                <a:schemeClr val="lt1"/>
              </a:fillRef>
              <a:effectRef idx="0">
                <a:schemeClr val="accent6"/>
              </a:effectRef>
              <a:fontRef idx="minor"/>
            </p:style>
          </p:sp>
          <p:sp>
            <p:nvSpPr>
              <p:cNvPr id="467" name="Ellipse 43"/>
              <p:cNvSpPr/>
              <p:nvPr/>
            </p:nvSpPr>
            <p:spPr>
              <a:xfrm>
                <a:off x="1362240" y="2955960"/>
                <a:ext cx="496080" cy="461160"/>
              </a:xfrm>
              <a:prstGeom prst="ellipse">
                <a:avLst/>
              </a:prstGeom>
              <a:solidFill>
                <a:schemeClr val="accent2"/>
              </a:solidFill>
              <a:ln>
                <a:solidFill>
                  <a:srgbClr val="2E75B6"/>
                </a:solidFill>
              </a:ln>
            </p:spPr>
            <p:style>
              <a:lnRef idx="2">
                <a:schemeClr val="accent6"/>
              </a:lnRef>
              <a:fillRef idx="1">
                <a:schemeClr val="lt1"/>
              </a:fillRef>
              <a:effectRef idx="0">
                <a:schemeClr val="accent6"/>
              </a:effectRef>
              <a:fontRef idx="minor"/>
            </p:style>
          </p:sp>
        </p:grpSp>
      </p:grpSp>
      <p:sp>
        <p:nvSpPr>
          <p:cNvPr id="468" name="Textfeld 41"/>
          <p:cNvSpPr/>
          <p:nvPr/>
        </p:nvSpPr>
        <p:spPr>
          <a:xfrm>
            <a:off x="280440" y="458640"/>
            <a:ext cx="1899720" cy="5162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Grundsätze </a:t>
            </a:r>
            <a:endParaRPr lang="de-DE" sz="2800" b="0" strike="noStrike" spc="-1">
              <a:latin typeface="Arial"/>
            </a:endParaRPr>
          </a:p>
        </p:txBody>
      </p:sp>
      <p:sp>
        <p:nvSpPr>
          <p:cNvPr id="469" name="Rechteck 2"/>
          <p:cNvSpPr/>
          <p:nvPr/>
        </p:nvSpPr>
        <p:spPr>
          <a:xfrm>
            <a:off x="4479840" y="1599840"/>
            <a:ext cx="5766480" cy="4295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Niedrigschwelligkeit</a:t>
            </a:r>
            <a:endParaRPr lang="de-DE" sz="2800" b="0" strike="noStrike" spc="-1">
              <a:latin typeface="Arial"/>
            </a:endParaRPr>
          </a:p>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Allparteilichkeit</a:t>
            </a:r>
            <a:endParaRPr lang="de-DE" sz="2800" b="0" strike="noStrike" spc="-1">
              <a:latin typeface="Arial"/>
            </a:endParaRPr>
          </a:p>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Systemisches Verständnis und Handeln</a:t>
            </a:r>
            <a:endParaRPr lang="de-DE" sz="2800" b="0" strike="noStrike" spc="-1">
              <a:latin typeface="Arial"/>
            </a:endParaRPr>
          </a:p>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Rollenklarheit bezüglich der beteiligten Systeme</a:t>
            </a:r>
            <a:endParaRPr lang="de-DE" sz="2800" b="0" strike="noStrike" spc="-1">
              <a:latin typeface="Arial"/>
            </a:endParaRPr>
          </a:p>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a:t>
            </a:r>
            <a:endParaRPr lang="de-DE" sz="2800" b="0" strike="noStrike" spc="-1">
              <a:latin typeface="Arial"/>
            </a:endParaRPr>
          </a:p>
        </p:txBody>
      </p:sp>
      <p:sp>
        <p:nvSpPr>
          <p:cNvPr id="470" name="PlaceHolder 1"/>
          <p:cNvSpPr>
            <a:spLocks noGrp="1"/>
          </p:cNvSpPr>
          <p:nvPr>
            <p:ph type="ftr" idx="23"/>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 name="Rechteck 11"/>
          <p:cNvSpPr/>
          <p:nvPr/>
        </p:nvSpPr>
        <p:spPr>
          <a:xfrm>
            <a:off x="465120" y="847080"/>
            <a:ext cx="10721520" cy="5576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50000"/>
              </a:lnSpc>
              <a:spcBef>
                <a:spcPts val="601"/>
              </a:spcBef>
            </a:pPr>
            <a:r>
              <a:rPr lang="de-DE" sz="2000" b="0" strike="noStrike" spc="-1">
                <a:solidFill>
                  <a:srgbClr val="000000"/>
                </a:solidFill>
                <a:latin typeface="Calibri"/>
                <a:ea typeface="Times New Roman"/>
              </a:rPr>
              <a:t>Samir ist Schüler in Ihrer Klasse (3. Klasse). Er ist ein sehr zurückgezogener Junge, spricht kaum bis nicht mit den anderen Kindern und hat keine Freunde in der Klasse. Er tut sich schwer mit dem Lernen, was Sie vor allem darauf zurückführen, dass er kaum mitarbeitet. Er schreibt nichts auf, spricht wenig bis nicht, meldet sich nicht und beteiligt sich nicht am Unterrichtsgespräch. Manchmal jedoch rastet er völlig aus. Da kann auch mal ein Stuhl fliegen. Regelmäßig jedoch ist von ihm kaum was zu sehen, da er meist gegen 8.15 Uhr einschläft und zur ersten Pause geweckt werden muss. </a:t>
            </a:r>
            <a:br>
              <a:rPr sz="2000"/>
            </a:br>
            <a:r>
              <a:rPr lang="de-DE" sz="2000" b="0" strike="noStrike" spc="-1">
                <a:solidFill>
                  <a:srgbClr val="000000"/>
                </a:solidFill>
                <a:latin typeface="Calibri"/>
                <a:ea typeface="Times New Roman"/>
              </a:rPr>
              <a:t>Das macht ihn richtig sauer. </a:t>
            </a:r>
            <a:endParaRPr lang="de-DE" sz="2000" b="0" strike="noStrike" spc="-1">
              <a:latin typeface="Arial"/>
            </a:endParaRPr>
          </a:p>
          <a:p>
            <a:pPr>
              <a:lnSpc>
                <a:spcPct val="150000"/>
              </a:lnSpc>
            </a:pPr>
            <a:r>
              <a:rPr lang="de-DE" sz="2000" b="0" strike="noStrike" spc="-1">
                <a:solidFill>
                  <a:srgbClr val="000000"/>
                </a:solidFill>
                <a:latin typeface="Calibri"/>
                <a:ea typeface="Times New Roman"/>
              </a:rPr>
              <a:t>Die Mutter kennen Sie nicht. Der Vater kommt nur sehr widerwillig zu Gesprächen, wenn, gibt er wenig Einblick in das Familienleben. Sie vermuten, dass Samir viel zu viel Medien mit zu heftigen Inhalten konsumiert. </a:t>
            </a:r>
            <a:endParaRPr lang="de-DE" sz="2000" b="0" strike="noStrike" spc="-1">
              <a:latin typeface="Arial"/>
            </a:endParaRPr>
          </a:p>
          <a:p>
            <a:pPr>
              <a:lnSpc>
                <a:spcPct val="150000"/>
              </a:lnSpc>
            </a:pPr>
            <a:r>
              <a:rPr lang="de-DE" sz="2000" b="0" strike="noStrike" spc="-1">
                <a:solidFill>
                  <a:srgbClr val="000000"/>
                </a:solidFill>
                <a:latin typeface="Calibri"/>
                <a:ea typeface="Times New Roman"/>
              </a:rPr>
              <a:t> </a:t>
            </a:r>
            <a:endParaRPr lang="de-DE" sz="2000" b="0" strike="noStrike" spc="-1">
              <a:latin typeface="Arial"/>
            </a:endParaRPr>
          </a:p>
          <a:p>
            <a:pPr>
              <a:lnSpc>
                <a:spcPct val="150000"/>
              </a:lnSpc>
            </a:pPr>
            <a:r>
              <a:rPr lang="de-DE" sz="2000" b="0" strike="noStrike" spc="-1">
                <a:solidFill>
                  <a:srgbClr val="002060"/>
                </a:solidFill>
                <a:latin typeface="Calibri"/>
                <a:ea typeface="Times New Roman"/>
              </a:rPr>
              <a:t>Sie fragen sich: Was soll ich machen? Planen Sie die nächsten Schritte. </a:t>
            </a:r>
            <a:endParaRPr lang="de-DE" sz="2000" b="0" strike="noStrike" spc="-1">
              <a:latin typeface="Arial"/>
            </a:endParaRPr>
          </a:p>
        </p:txBody>
      </p:sp>
      <p:sp>
        <p:nvSpPr>
          <p:cNvPr id="472" name="PlaceHolder 1"/>
          <p:cNvSpPr>
            <a:spLocks noGrp="1"/>
          </p:cNvSpPr>
          <p:nvPr>
            <p:ph type="ftr" idx="24"/>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473" name="Textfeld 19"/>
          <p:cNvSpPr/>
          <p:nvPr/>
        </p:nvSpPr>
        <p:spPr>
          <a:xfrm>
            <a:off x="383040" y="439560"/>
            <a:ext cx="1553760" cy="4554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400" b="0" strike="noStrike" spc="-1">
                <a:solidFill>
                  <a:schemeClr val="accent1">
                    <a:lumMod val="50000"/>
                  </a:schemeClr>
                </a:solidFill>
                <a:latin typeface="Calibri"/>
                <a:ea typeface="DejaVu Sans"/>
              </a:rPr>
              <a:t>Fallbeispiel</a:t>
            </a:r>
            <a:endParaRPr lang="de-DE" sz="2400" b="0" strike="noStrike" spc="-1">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Textfeld 3"/>
          <p:cNvSpPr/>
          <p:nvPr/>
        </p:nvSpPr>
        <p:spPr>
          <a:xfrm>
            <a:off x="354240" y="614520"/>
            <a:ext cx="2120760" cy="8211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400" b="0" strike="noStrike" spc="-1">
                <a:solidFill>
                  <a:schemeClr val="accent1">
                    <a:lumMod val="50000"/>
                  </a:schemeClr>
                </a:solidFill>
                <a:latin typeface="Calibri"/>
                <a:ea typeface="DejaVu Sans"/>
              </a:rPr>
              <a:t>Ausblicke – </a:t>
            </a:r>
            <a:endParaRPr lang="de-DE" sz="2400" b="0" strike="noStrike" spc="-1">
              <a:latin typeface="Arial"/>
            </a:endParaRPr>
          </a:p>
          <a:p>
            <a:pPr>
              <a:lnSpc>
                <a:spcPct val="100000"/>
              </a:lnSpc>
            </a:pPr>
            <a:r>
              <a:rPr lang="de-DE" sz="2400" b="0" strike="noStrike" spc="-1">
                <a:solidFill>
                  <a:schemeClr val="accent1">
                    <a:lumMod val="50000"/>
                  </a:schemeClr>
                </a:solidFill>
                <a:latin typeface="Calibri"/>
                <a:ea typeface="DejaVu Sans"/>
              </a:rPr>
              <a:t>Im Prozess………</a:t>
            </a:r>
            <a:endParaRPr lang="de-DE" sz="2400" b="0" strike="noStrike" spc="-1">
              <a:latin typeface="Arial"/>
            </a:endParaRPr>
          </a:p>
        </p:txBody>
      </p:sp>
      <p:sp>
        <p:nvSpPr>
          <p:cNvPr id="475" name="PlaceHolder 1"/>
          <p:cNvSpPr>
            <a:spLocks noGrp="1"/>
          </p:cNvSpPr>
          <p:nvPr>
            <p:ph type="ftr" idx="25"/>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476" name="Abgerundetes Rechteck 1"/>
          <p:cNvSpPr/>
          <p:nvPr/>
        </p:nvSpPr>
        <p:spPr>
          <a:xfrm>
            <a:off x="7471440" y="3714120"/>
            <a:ext cx="3360600" cy="1683360"/>
          </a:xfrm>
          <a:prstGeom prst="roundRect">
            <a:avLst>
              <a:gd name="adj" fmla="val 16667"/>
            </a:avLst>
          </a:prstGeom>
          <a:solidFill>
            <a:schemeClr val="accent6">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400" b="0" strike="noStrike" spc="-1">
                <a:solidFill>
                  <a:srgbClr val="595959"/>
                </a:solidFill>
                <a:latin typeface="Calibri"/>
                <a:ea typeface="DejaVu Sans"/>
              </a:rPr>
              <a:t>Beratung+</a:t>
            </a:r>
            <a:endParaRPr lang="de-DE" sz="2400" b="0" strike="noStrike" spc="-1">
              <a:latin typeface="Arial"/>
            </a:endParaRPr>
          </a:p>
          <a:p>
            <a:pPr algn="ctr">
              <a:lnSpc>
                <a:spcPct val="100000"/>
              </a:lnSpc>
            </a:pPr>
            <a:r>
              <a:rPr lang="de-DE" sz="2400" b="0" strike="noStrike" spc="-1">
                <a:solidFill>
                  <a:srgbClr val="595959"/>
                </a:solidFill>
                <a:latin typeface="Calibri"/>
                <a:ea typeface="DejaVu Sans"/>
              </a:rPr>
              <a:t>Gruppenangebote, Familienklassen, Theaterworkshops</a:t>
            </a:r>
            <a:endParaRPr lang="de-DE" sz="2400" b="0" strike="noStrike" spc="-1">
              <a:latin typeface="Arial"/>
            </a:endParaRPr>
          </a:p>
        </p:txBody>
      </p:sp>
      <p:sp>
        <p:nvSpPr>
          <p:cNvPr id="477" name="Abgerundetes Rechteck 6"/>
          <p:cNvSpPr/>
          <p:nvPr/>
        </p:nvSpPr>
        <p:spPr>
          <a:xfrm>
            <a:off x="7166520" y="2045520"/>
            <a:ext cx="2660400" cy="1256760"/>
          </a:xfrm>
          <a:prstGeom prst="roundRect">
            <a:avLst>
              <a:gd name="adj" fmla="val 16667"/>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200" b="0" strike="noStrike" spc="-1" dirty="0">
                <a:solidFill>
                  <a:srgbClr val="595959"/>
                </a:solidFill>
                <a:latin typeface="Calibri"/>
                <a:ea typeface="DejaVu Sans"/>
              </a:rPr>
              <a:t>Etablierung des Antidiskriminierungsangebotes</a:t>
            </a:r>
            <a:endParaRPr lang="de-DE" sz="2200" b="0" strike="noStrike" spc="-1" dirty="0">
              <a:latin typeface="Arial"/>
            </a:endParaRPr>
          </a:p>
        </p:txBody>
      </p:sp>
      <p:sp>
        <p:nvSpPr>
          <p:cNvPr id="478" name="Abgerundetes Rechteck 7"/>
          <p:cNvSpPr/>
          <p:nvPr/>
        </p:nvSpPr>
        <p:spPr>
          <a:xfrm>
            <a:off x="993240" y="3665880"/>
            <a:ext cx="2361600" cy="1256760"/>
          </a:xfrm>
          <a:prstGeom prst="roundRect">
            <a:avLst>
              <a:gd name="adj" fmla="val 16667"/>
            </a:avLst>
          </a:prstGeom>
          <a:solidFill>
            <a:schemeClr val="accent4">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200" b="0" strike="noStrike" spc="-1">
                <a:solidFill>
                  <a:srgbClr val="595959"/>
                </a:solidFill>
                <a:latin typeface="Calibri"/>
                <a:ea typeface="DejaVu Sans"/>
              </a:rPr>
              <a:t>ReBUZ als Ort im Stadtteil</a:t>
            </a:r>
            <a:endParaRPr lang="de-DE" sz="2200" b="0" strike="noStrike" spc="-1">
              <a:latin typeface="Arial"/>
            </a:endParaRPr>
          </a:p>
        </p:txBody>
      </p:sp>
      <p:sp>
        <p:nvSpPr>
          <p:cNvPr id="479" name="Abgerundetes Rechteck 9"/>
          <p:cNvSpPr/>
          <p:nvPr/>
        </p:nvSpPr>
        <p:spPr>
          <a:xfrm>
            <a:off x="3520440" y="2546280"/>
            <a:ext cx="3202920" cy="1512360"/>
          </a:xfrm>
          <a:prstGeom prst="roundRect">
            <a:avLst>
              <a:gd name="adj" fmla="val 16667"/>
            </a:avLst>
          </a:prstGeom>
          <a:solidFill>
            <a:srgbClr val="FFCCFF"/>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400" b="0" strike="noStrike" spc="-1">
                <a:solidFill>
                  <a:srgbClr val="595959"/>
                </a:solidFill>
                <a:latin typeface="Calibri"/>
                <a:ea typeface="DejaVu Sans"/>
              </a:rPr>
              <a:t>ReBUZ als des Teil des inklusiven Beschulungssystems</a:t>
            </a:r>
            <a:endParaRPr lang="de-DE" sz="2400" b="0" strike="noStrike" spc="-1">
              <a:latin typeface="Arial"/>
            </a:endParaRPr>
          </a:p>
        </p:txBody>
      </p:sp>
      <p:sp>
        <p:nvSpPr>
          <p:cNvPr id="480" name="Abgerundetes Rechteck 11"/>
          <p:cNvSpPr/>
          <p:nvPr/>
        </p:nvSpPr>
        <p:spPr>
          <a:xfrm>
            <a:off x="3034800" y="1934280"/>
            <a:ext cx="4519080" cy="2919600"/>
          </a:xfrm>
          <a:prstGeom prst="roundRect">
            <a:avLst>
              <a:gd name="adj" fmla="val 16667"/>
            </a:avLst>
          </a:prstGeom>
          <a:solidFill>
            <a:srgbClr val="FF5050"/>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200" b="0" strike="noStrike" spc="-1">
                <a:solidFill>
                  <a:srgbClr val="002060"/>
                </a:solidFill>
                <a:latin typeface="Calibri"/>
                <a:ea typeface="DejaVu Sans"/>
              </a:rPr>
              <a:t>Anstieg Fallanfragen</a:t>
            </a:r>
            <a:endParaRPr lang="de-DE" sz="2200" b="0" strike="noStrike" spc="-1">
              <a:latin typeface="Arial"/>
            </a:endParaRPr>
          </a:p>
        </p:txBody>
      </p:sp>
      <p:sp>
        <p:nvSpPr>
          <p:cNvPr id="481" name="Abgerundetes Rechteck 12"/>
          <p:cNvSpPr/>
          <p:nvPr/>
        </p:nvSpPr>
        <p:spPr>
          <a:xfrm>
            <a:off x="3722760" y="4516560"/>
            <a:ext cx="3582720" cy="1743840"/>
          </a:xfrm>
          <a:prstGeom prst="roundRect">
            <a:avLst>
              <a:gd name="adj" fmla="val 16667"/>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200" b="0" strike="noStrike" spc="-1">
                <a:solidFill>
                  <a:srgbClr val="595959"/>
                </a:solidFill>
                <a:latin typeface="Calibri"/>
                <a:ea typeface="DejaVu Sans"/>
              </a:rPr>
              <a:t>Schulentwicklung: Krisenpräventionsteam, Schule gegen sexuelle Gewalt, Notfallordner, Traumapädagogik</a:t>
            </a:r>
            <a:endParaRPr lang="de-DE" sz="22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8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fill="hold" nodeType="clickEffect">
                                  <p:stCondLst>
                                    <p:cond delay="0"/>
                                  </p:stCondLst>
                                  <p:childTnLst>
                                    <p:animEffect transition="out" filter="fade">
                                      <p:cBhvr additive="repl">
                                        <p:cTn id="10" dur="500"/>
                                        <p:tgtEl>
                                          <p:spTgt spid="480"/>
                                        </p:tgtEl>
                                      </p:cBhvr>
                                    </p:animEffect>
                                    <p:set>
                                      <p:cBhvr>
                                        <p:cTn id="11" dur="1" fill="hold">
                                          <p:stCondLst>
                                            <p:cond delay="499"/>
                                          </p:stCondLst>
                                        </p:cTn>
                                        <p:tgtEl>
                                          <p:spTgt spid="480"/>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fill="hold" nodeType="clickEffect">
                                  <p:stCondLst>
                                    <p:cond delay="0"/>
                                  </p:stCondLst>
                                  <p:childTnLst>
                                    <p:set>
                                      <p:cBhvr>
                                        <p:cTn id="15" dur="1" fill="hold">
                                          <p:stCondLst>
                                            <p:cond delay="0"/>
                                          </p:stCondLst>
                                        </p:cTn>
                                        <p:tgtEl>
                                          <p:spTgt spid="47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fill="hold" nodeType="clickEffect">
                                  <p:stCondLst>
                                    <p:cond delay="0"/>
                                  </p:stCondLst>
                                  <p:childTnLst>
                                    <p:set>
                                      <p:cBhvr>
                                        <p:cTn id="19" dur="1" fill="hold">
                                          <p:stCondLst>
                                            <p:cond delay="0"/>
                                          </p:stCondLst>
                                        </p:cTn>
                                        <p:tgtEl>
                                          <p:spTgt spid="47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fill="hold" nodeType="clickEffect">
                                  <p:stCondLst>
                                    <p:cond delay="0"/>
                                  </p:stCondLst>
                                  <p:childTnLst>
                                    <p:set>
                                      <p:cBhvr>
                                        <p:cTn id="23" dur="1" fill="hold">
                                          <p:stCondLst>
                                            <p:cond delay="0"/>
                                          </p:stCondLst>
                                        </p:cTn>
                                        <p:tgtEl>
                                          <p:spTgt spid="47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fill="hold" nodeType="clickEffect">
                                  <p:stCondLst>
                                    <p:cond delay="0"/>
                                  </p:stCondLst>
                                  <p:childTnLst>
                                    <p:set>
                                      <p:cBhvr>
                                        <p:cTn id="27" dur="1" fill="hold">
                                          <p:stCondLst>
                                            <p:cond delay="0"/>
                                          </p:stCondLst>
                                        </p:cTn>
                                        <p:tgtEl>
                                          <p:spTgt spid="47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fill="hold" nodeType="clickEffect">
                                  <p:stCondLst>
                                    <p:cond delay="0"/>
                                  </p:stCondLst>
                                  <p:childTnLst>
                                    <p:set>
                                      <p:cBhvr>
                                        <p:cTn id="31" dur="1" fill="hold">
                                          <p:stCondLst>
                                            <p:cond delay="0"/>
                                          </p:stCondLst>
                                        </p:cTn>
                                        <p:tgtEl>
                                          <p:spTgt spid="4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laceHolder 1"/>
          <p:cNvSpPr>
            <a:spLocks noGrp="1"/>
          </p:cNvSpPr>
          <p:nvPr>
            <p:ph type="ftr" idx="9"/>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95" name="Textfeld 3"/>
          <p:cNvSpPr/>
          <p:nvPr/>
        </p:nvSpPr>
        <p:spPr>
          <a:xfrm>
            <a:off x="368640" y="626760"/>
            <a:ext cx="3990240" cy="942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ReBUZ Bremen – </a:t>
            </a:r>
            <a:endParaRPr lang="de-DE" sz="2800" b="0" strike="noStrike" spc="-1">
              <a:latin typeface="Arial"/>
            </a:endParaRPr>
          </a:p>
          <a:p>
            <a:pPr>
              <a:lnSpc>
                <a:spcPct val="100000"/>
              </a:lnSpc>
            </a:pPr>
            <a:r>
              <a:rPr lang="de-DE" sz="2800" b="0" strike="noStrike" spc="-1">
                <a:solidFill>
                  <a:schemeClr val="accent1">
                    <a:lumMod val="50000"/>
                  </a:schemeClr>
                </a:solidFill>
                <a:latin typeface="Calibri"/>
                <a:ea typeface="DejaVu Sans"/>
              </a:rPr>
              <a:t>wie alles begann….</a:t>
            </a:r>
            <a:endParaRPr lang="de-DE" sz="2800" b="0" strike="noStrike" spc="-1">
              <a:latin typeface="Arial"/>
            </a:endParaRPr>
          </a:p>
        </p:txBody>
      </p:sp>
      <p:cxnSp>
        <p:nvCxnSpPr>
          <p:cNvPr id="96" name="Gerade Verbindung mit Pfeil 37"/>
          <p:cNvCxnSpPr/>
          <p:nvPr/>
        </p:nvCxnSpPr>
        <p:spPr>
          <a:xfrm>
            <a:off x="451800" y="3200040"/>
            <a:ext cx="10679040" cy="720"/>
          </a:xfrm>
          <a:prstGeom prst="straightConnector1">
            <a:avLst/>
          </a:prstGeom>
          <a:ln w="76200">
            <a:solidFill>
              <a:srgbClr val="5B9BD5"/>
            </a:solidFill>
            <a:round/>
            <a:tailEnd type="arrow" w="med" len="med"/>
          </a:ln>
        </p:spPr>
      </p:cxnSp>
      <p:sp>
        <p:nvSpPr>
          <p:cNvPr id="97" name="Line 18"/>
          <p:cNvSpPr/>
          <p:nvPr/>
        </p:nvSpPr>
        <p:spPr>
          <a:xfrm>
            <a:off x="1760760" y="2668320"/>
            <a:ext cx="360" cy="429480"/>
          </a:xfrm>
          <a:prstGeom prst="line">
            <a:avLst/>
          </a:prstGeom>
          <a:ln w="9525">
            <a:solidFill>
              <a:srgbClr val="808080"/>
            </a:solidFill>
            <a:round/>
            <a:tailEnd type="triangle" w="med" len="med"/>
          </a:ln>
        </p:spPr>
        <p:style>
          <a:lnRef idx="0">
            <a:scrgbClr r="0" g="0" b="0"/>
          </a:lnRef>
          <a:fillRef idx="0">
            <a:scrgbClr r="0" g="0" b="0"/>
          </a:fillRef>
          <a:effectRef idx="0">
            <a:scrgbClr r="0" g="0" b="0"/>
          </a:effectRef>
          <a:fontRef idx="minor"/>
        </p:style>
      </p:sp>
      <p:sp>
        <p:nvSpPr>
          <p:cNvPr id="98" name="Textfeld 48"/>
          <p:cNvSpPr/>
          <p:nvPr/>
        </p:nvSpPr>
        <p:spPr>
          <a:xfrm>
            <a:off x="1427760" y="3296880"/>
            <a:ext cx="94140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2005</a:t>
            </a:r>
            <a:endParaRPr lang="de-DE" sz="2400" b="0" strike="noStrike" spc="-1">
              <a:latin typeface="Arial"/>
            </a:endParaRPr>
          </a:p>
        </p:txBody>
      </p:sp>
      <p:sp>
        <p:nvSpPr>
          <p:cNvPr id="99" name="Textfeld 56"/>
          <p:cNvSpPr/>
          <p:nvPr/>
        </p:nvSpPr>
        <p:spPr>
          <a:xfrm>
            <a:off x="5320080" y="3293280"/>
            <a:ext cx="94140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2010</a:t>
            </a:r>
            <a:endParaRPr lang="de-DE" sz="2400" b="0" strike="noStrike" spc="-1">
              <a:latin typeface="Arial"/>
            </a:endParaRPr>
          </a:p>
        </p:txBody>
      </p:sp>
      <p:sp>
        <p:nvSpPr>
          <p:cNvPr id="100" name="Textfeld 57"/>
          <p:cNvSpPr/>
          <p:nvPr/>
        </p:nvSpPr>
        <p:spPr>
          <a:xfrm>
            <a:off x="4609800" y="3294360"/>
            <a:ext cx="94140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2009</a:t>
            </a:r>
            <a:endParaRPr lang="de-DE" sz="2400" b="0" strike="noStrike" spc="-1">
              <a:latin typeface="Arial"/>
            </a:endParaRPr>
          </a:p>
        </p:txBody>
      </p:sp>
      <p:sp>
        <p:nvSpPr>
          <p:cNvPr id="101" name="Textfeld 59"/>
          <p:cNvSpPr/>
          <p:nvPr/>
        </p:nvSpPr>
        <p:spPr>
          <a:xfrm>
            <a:off x="155880" y="3261960"/>
            <a:ext cx="4503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a:t>
            </a:r>
            <a:endParaRPr lang="de-DE" sz="2400" b="0" strike="noStrike" spc="-1">
              <a:latin typeface="Arial"/>
            </a:endParaRPr>
          </a:p>
        </p:txBody>
      </p:sp>
      <p:sp>
        <p:nvSpPr>
          <p:cNvPr id="102" name="Textfeld 60"/>
          <p:cNvSpPr/>
          <p:nvPr/>
        </p:nvSpPr>
        <p:spPr>
          <a:xfrm>
            <a:off x="9405720" y="3276360"/>
            <a:ext cx="94140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2022</a:t>
            </a:r>
            <a:endParaRPr lang="de-DE" sz="2400" b="0" strike="noStrike" spc="-1">
              <a:latin typeface="Arial"/>
            </a:endParaRPr>
          </a:p>
        </p:txBody>
      </p:sp>
      <p:sp>
        <p:nvSpPr>
          <p:cNvPr id="103" name="Line 18"/>
          <p:cNvSpPr/>
          <p:nvPr/>
        </p:nvSpPr>
        <p:spPr>
          <a:xfrm flipV="1">
            <a:off x="4932720" y="3780360"/>
            <a:ext cx="360" cy="583200"/>
          </a:xfrm>
          <a:prstGeom prst="line">
            <a:avLst/>
          </a:prstGeom>
          <a:ln w="9525">
            <a:solidFill>
              <a:srgbClr val="808080"/>
            </a:solidFill>
            <a:round/>
            <a:tailEnd type="triangle" w="med" len="med"/>
          </a:ln>
        </p:spPr>
        <p:style>
          <a:lnRef idx="0">
            <a:scrgbClr r="0" g="0" b="0"/>
          </a:lnRef>
          <a:fillRef idx="0">
            <a:scrgbClr r="0" g="0" b="0"/>
          </a:fillRef>
          <a:effectRef idx="0">
            <a:scrgbClr r="0" g="0" b="0"/>
          </a:effectRef>
          <a:fontRef idx="minor"/>
        </p:style>
      </p:sp>
      <p:sp>
        <p:nvSpPr>
          <p:cNvPr id="104" name="Line 18"/>
          <p:cNvSpPr/>
          <p:nvPr/>
        </p:nvSpPr>
        <p:spPr>
          <a:xfrm flipH="1" flipV="1">
            <a:off x="367560" y="3723120"/>
            <a:ext cx="226080" cy="800640"/>
          </a:xfrm>
          <a:prstGeom prst="line">
            <a:avLst/>
          </a:prstGeom>
          <a:ln w="19050">
            <a:solidFill>
              <a:srgbClr val="808080"/>
            </a:solidFill>
            <a:round/>
            <a:tailEnd type="triangle" w="med" len="med"/>
          </a:ln>
        </p:spPr>
        <p:style>
          <a:lnRef idx="0">
            <a:scrgbClr r="0" g="0" b="0"/>
          </a:lnRef>
          <a:fillRef idx="0">
            <a:scrgbClr r="0" g="0" b="0"/>
          </a:fillRef>
          <a:effectRef idx="0">
            <a:scrgbClr r="0" g="0" b="0"/>
          </a:effectRef>
          <a:fontRef idx="minor"/>
        </p:style>
      </p:sp>
      <p:grpSp>
        <p:nvGrpSpPr>
          <p:cNvPr id="105" name="Gruppieren 11267"/>
          <p:cNvGrpSpPr/>
          <p:nvPr/>
        </p:nvGrpSpPr>
        <p:grpSpPr>
          <a:xfrm>
            <a:off x="101520" y="4440600"/>
            <a:ext cx="1826280" cy="1784160"/>
            <a:chOff x="101520" y="4440600"/>
            <a:chExt cx="1826280" cy="1784160"/>
          </a:xfrm>
        </p:grpSpPr>
        <p:sp>
          <p:nvSpPr>
            <p:cNvPr id="106" name="Explosion 1 11264"/>
            <p:cNvSpPr/>
            <p:nvPr/>
          </p:nvSpPr>
          <p:spPr>
            <a:xfrm>
              <a:off x="101520" y="4440600"/>
              <a:ext cx="1826280" cy="1784160"/>
            </a:xfrm>
            <a:prstGeom prst="irregularSeal1">
              <a:avLst/>
            </a:prstGeom>
            <a:no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07" name="Ellipse 75"/>
            <p:cNvSpPr/>
            <p:nvPr/>
          </p:nvSpPr>
          <p:spPr>
            <a:xfrm>
              <a:off x="434520" y="5106960"/>
              <a:ext cx="317880" cy="1350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08" name="Ellipse 76"/>
            <p:cNvSpPr/>
            <p:nvPr/>
          </p:nvSpPr>
          <p:spPr>
            <a:xfrm flipV="1">
              <a:off x="817560" y="5001840"/>
              <a:ext cx="204840" cy="23904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09" name="Ellipse 77"/>
            <p:cNvSpPr/>
            <p:nvPr/>
          </p:nvSpPr>
          <p:spPr>
            <a:xfrm>
              <a:off x="969480" y="5287680"/>
              <a:ext cx="458280" cy="25236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10" name="Ellipse 78"/>
            <p:cNvSpPr/>
            <p:nvPr/>
          </p:nvSpPr>
          <p:spPr>
            <a:xfrm>
              <a:off x="603720" y="5333040"/>
              <a:ext cx="277920" cy="162000"/>
            </a:xfrm>
            <a:prstGeom prst="ellipse">
              <a:avLst/>
            </a:prstGeom>
            <a:solidFill>
              <a:schemeClr val="accent6">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11" name="Ellipse 79"/>
            <p:cNvSpPr/>
            <p:nvPr/>
          </p:nvSpPr>
          <p:spPr>
            <a:xfrm>
              <a:off x="1112400" y="4974840"/>
              <a:ext cx="407160" cy="22176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sp>
      </p:grpSp>
      <p:grpSp>
        <p:nvGrpSpPr>
          <p:cNvPr id="112" name="Gruppieren 92"/>
          <p:cNvGrpSpPr/>
          <p:nvPr/>
        </p:nvGrpSpPr>
        <p:grpSpPr>
          <a:xfrm>
            <a:off x="920520" y="1466640"/>
            <a:ext cx="1679760" cy="1083960"/>
            <a:chOff x="920520" y="1466640"/>
            <a:chExt cx="1679760" cy="1083960"/>
          </a:xfrm>
        </p:grpSpPr>
        <p:sp>
          <p:nvSpPr>
            <p:cNvPr id="113" name="Ellipse 93"/>
            <p:cNvSpPr/>
            <p:nvPr/>
          </p:nvSpPr>
          <p:spPr>
            <a:xfrm>
              <a:off x="920520" y="1466640"/>
              <a:ext cx="1679760" cy="1083960"/>
            </a:xfrm>
            <a:prstGeom prst="ellipse">
              <a:avLst/>
            </a:prstGeom>
            <a:solidFill>
              <a:schemeClr val="bg1">
                <a:lumMod val="85000"/>
              </a:schemeClr>
            </a:solid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14" name="Ellipse 94"/>
            <p:cNvSpPr/>
            <p:nvPr/>
          </p:nvSpPr>
          <p:spPr>
            <a:xfrm>
              <a:off x="1400040" y="2000880"/>
              <a:ext cx="582120" cy="312840"/>
            </a:xfrm>
            <a:prstGeom prst="ellipse">
              <a:avLst/>
            </a:prstGeom>
            <a:solidFill>
              <a:schemeClr val="accent6">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15" name="Ellipse 95"/>
            <p:cNvSpPr/>
            <p:nvPr/>
          </p:nvSpPr>
          <p:spPr>
            <a:xfrm>
              <a:off x="1961640" y="2043720"/>
              <a:ext cx="638640" cy="27324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sp>
        <p:sp>
          <p:nvSpPr>
            <p:cNvPr id="116" name="Ellipse 96"/>
            <p:cNvSpPr/>
            <p:nvPr/>
          </p:nvSpPr>
          <p:spPr>
            <a:xfrm>
              <a:off x="1691280" y="1786320"/>
              <a:ext cx="641520" cy="33768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17" name="Ellipse 97"/>
            <p:cNvSpPr/>
            <p:nvPr/>
          </p:nvSpPr>
          <p:spPr>
            <a:xfrm>
              <a:off x="1691280" y="1573200"/>
              <a:ext cx="540000" cy="27324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18" name="Ellipse 98"/>
            <p:cNvSpPr/>
            <p:nvPr/>
          </p:nvSpPr>
          <p:spPr>
            <a:xfrm>
              <a:off x="920520" y="1686600"/>
              <a:ext cx="945360" cy="4021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sp>
      </p:grpSp>
      <p:sp>
        <p:nvSpPr>
          <p:cNvPr id="119" name="Textfeld 100"/>
          <p:cNvSpPr/>
          <p:nvPr/>
        </p:nvSpPr>
        <p:spPr>
          <a:xfrm>
            <a:off x="3889800" y="4435920"/>
            <a:ext cx="1886760" cy="821160"/>
          </a:xfrm>
          <a:prstGeom prst="rect">
            <a:avLst/>
          </a:prstGeom>
          <a:noFill/>
          <a:ln w="0">
            <a:solidFill>
              <a:srgbClr val="C00000"/>
            </a:solid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rgbClr val="C00000"/>
                </a:solidFill>
                <a:latin typeface="Calibri"/>
                <a:ea typeface="DejaVu Sans"/>
              </a:rPr>
              <a:t>Änderung Schulgesetz</a:t>
            </a:r>
            <a:endParaRPr lang="de-DE" sz="2400" b="0" strike="noStrike" spc="-1">
              <a:latin typeface="Arial"/>
            </a:endParaRPr>
          </a:p>
        </p:txBody>
      </p:sp>
      <p:grpSp>
        <p:nvGrpSpPr>
          <p:cNvPr id="120" name="Gruppieren 11274"/>
          <p:cNvGrpSpPr/>
          <p:nvPr/>
        </p:nvGrpSpPr>
        <p:grpSpPr>
          <a:xfrm>
            <a:off x="1783080" y="3899880"/>
            <a:ext cx="1632960" cy="1123560"/>
            <a:chOff x="1783080" y="3899880"/>
            <a:chExt cx="1632960" cy="1123560"/>
          </a:xfrm>
        </p:grpSpPr>
        <p:sp>
          <p:nvSpPr>
            <p:cNvPr id="121" name="Abgerundetes Rechteck 11271"/>
            <p:cNvSpPr/>
            <p:nvPr/>
          </p:nvSpPr>
          <p:spPr>
            <a:xfrm>
              <a:off x="1783080" y="3899880"/>
              <a:ext cx="1632960" cy="1123560"/>
            </a:xfrm>
            <a:prstGeom prst="roundRect">
              <a:avLst>
                <a:gd name="adj" fmla="val 1666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sp>
          <p:nvSpPr>
            <p:cNvPr id="122" name="Abgerundetes Rechteck 11272"/>
            <p:cNvSpPr/>
            <p:nvPr/>
          </p:nvSpPr>
          <p:spPr>
            <a:xfrm>
              <a:off x="1873440" y="4027680"/>
              <a:ext cx="456480" cy="294480"/>
            </a:xfrm>
            <a:prstGeom prst="roundRect">
              <a:avLst>
                <a:gd name="adj" fmla="val 16667"/>
              </a:avLst>
            </a:prstGeom>
            <a:solidFill>
              <a:schemeClr val="accent4">
                <a:lumMod val="60000"/>
                <a:lumOff val="40000"/>
                <a:alpha val="39000"/>
              </a:schemeClr>
            </a:solidFill>
            <a:ln>
              <a:noFill/>
            </a:ln>
          </p:spPr>
          <p:style>
            <a:lnRef idx="2">
              <a:schemeClr val="accent1">
                <a:shade val="50000"/>
              </a:schemeClr>
            </a:lnRef>
            <a:fillRef idx="1">
              <a:schemeClr val="accent1"/>
            </a:fillRef>
            <a:effectRef idx="0">
              <a:schemeClr val="accent1"/>
            </a:effectRef>
            <a:fontRef idx="minor"/>
          </p:style>
        </p:sp>
        <p:sp>
          <p:nvSpPr>
            <p:cNvPr id="123" name="Abgerundetes Rechteck 106"/>
            <p:cNvSpPr/>
            <p:nvPr/>
          </p:nvSpPr>
          <p:spPr>
            <a:xfrm>
              <a:off x="2359800" y="4014000"/>
              <a:ext cx="521640" cy="321840"/>
            </a:xfrm>
            <a:prstGeom prst="roundRect">
              <a:avLst>
                <a:gd name="adj" fmla="val 16667"/>
              </a:avLst>
            </a:prstGeom>
            <a:solidFill>
              <a:schemeClr val="accent3">
                <a:alpha val="37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sp>
        <p:sp>
          <p:nvSpPr>
            <p:cNvPr id="124" name="Abgerundetes Rechteck 108"/>
            <p:cNvSpPr/>
            <p:nvPr/>
          </p:nvSpPr>
          <p:spPr>
            <a:xfrm>
              <a:off x="2408760" y="4363560"/>
              <a:ext cx="439560" cy="321840"/>
            </a:xfrm>
            <a:prstGeom prst="roundRect">
              <a:avLst>
                <a:gd name="adj" fmla="val 16667"/>
              </a:avLst>
            </a:prstGeom>
            <a:solidFill>
              <a:srgbClr val="ED7D31"/>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25" name="Abgerundetes Rechteck 109"/>
            <p:cNvSpPr/>
            <p:nvPr/>
          </p:nvSpPr>
          <p:spPr>
            <a:xfrm>
              <a:off x="2548080" y="4693680"/>
              <a:ext cx="511560" cy="205920"/>
            </a:xfrm>
            <a:prstGeom prst="roundRect">
              <a:avLst>
                <a:gd name="adj" fmla="val 16667"/>
              </a:avLst>
            </a:prstGeom>
            <a:solidFill>
              <a:schemeClr val="accent4">
                <a:alpha val="37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4"/>
            </a:fillRef>
            <a:effectRef idx="1">
              <a:schemeClr val="accent4"/>
            </a:effectRef>
            <a:fontRef idx="minor"/>
          </p:style>
        </p:sp>
        <p:sp>
          <p:nvSpPr>
            <p:cNvPr id="126" name="Abgerundetes Rechteck 110"/>
            <p:cNvSpPr/>
            <p:nvPr/>
          </p:nvSpPr>
          <p:spPr>
            <a:xfrm>
              <a:off x="2882160" y="4348440"/>
              <a:ext cx="439560" cy="321840"/>
            </a:xfrm>
            <a:prstGeom prst="roundRect">
              <a:avLst>
                <a:gd name="adj" fmla="val 16667"/>
              </a:avLst>
            </a:prstGeom>
            <a:solidFill>
              <a:schemeClr val="accent6">
                <a:alpha val="35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6"/>
            </a:fillRef>
            <a:effectRef idx="1">
              <a:schemeClr val="accent6"/>
            </a:effectRef>
            <a:fontRef idx="minor"/>
          </p:style>
        </p:sp>
        <p:sp>
          <p:nvSpPr>
            <p:cNvPr id="127" name="Abgerundetes Rechteck 112"/>
            <p:cNvSpPr/>
            <p:nvPr/>
          </p:nvSpPr>
          <p:spPr>
            <a:xfrm>
              <a:off x="1936440" y="4328280"/>
              <a:ext cx="439560" cy="217080"/>
            </a:xfrm>
            <a:prstGeom prst="roundRect">
              <a:avLst>
                <a:gd name="adj" fmla="val 16667"/>
              </a:avLst>
            </a:prstGeom>
            <a:solidFill>
              <a:schemeClr val="accent1">
                <a:lumMod val="75000"/>
                <a:alpha val="39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28" name="Abgerundetes Rechteck 113"/>
            <p:cNvSpPr/>
            <p:nvPr/>
          </p:nvSpPr>
          <p:spPr>
            <a:xfrm>
              <a:off x="1845360" y="4572000"/>
              <a:ext cx="484920" cy="212040"/>
            </a:xfrm>
            <a:prstGeom prst="roundRect">
              <a:avLst>
                <a:gd name="adj" fmla="val 16667"/>
              </a:avLst>
            </a:prstGeom>
            <a:solidFill>
              <a:srgbClr val="7030A0">
                <a:alpha val="32000"/>
              </a:srgb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29" name="Abgerundetes Rechteck 114"/>
            <p:cNvSpPr/>
            <p:nvPr/>
          </p:nvSpPr>
          <p:spPr>
            <a:xfrm>
              <a:off x="2041560" y="4736880"/>
              <a:ext cx="484920" cy="212040"/>
            </a:xfrm>
            <a:prstGeom prst="roundRect">
              <a:avLst>
                <a:gd name="adj" fmla="val 16667"/>
              </a:avLst>
            </a:prstGeom>
            <a:solidFill>
              <a:srgbClr val="C20AC6">
                <a:alpha val="31000"/>
              </a:srgb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30" name="Abgerundetes Rechteck 115"/>
            <p:cNvSpPr/>
            <p:nvPr/>
          </p:nvSpPr>
          <p:spPr>
            <a:xfrm>
              <a:off x="2927520" y="3963600"/>
              <a:ext cx="438120" cy="321840"/>
            </a:xfrm>
            <a:prstGeom prst="roundRect">
              <a:avLst>
                <a:gd name="adj" fmla="val 16667"/>
              </a:avLst>
            </a:prstGeom>
            <a:solidFill>
              <a:srgbClr val="F76E53">
                <a:alpha val="35000"/>
              </a:srgb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sp>
      </p:grpSp>
      <p:grpSp>
        <p:nvGrpSpPr>
          <p:cNvPr id="131" name="Gruppieren 11277"/>
          <p:cNvGrpSpPr/>
          <p:nvPr/>
        </p:nvGrpSpPr>
        <p:grpSpPr>
          <a:xfrm>
            <a:off x="3818160" y="856440"/>
            <a:ext cx="1887480" cy="1173600"/>
            <a:chOff x="3818160" y="856440"/>
            <a:chExt cx="1887480" cy="1173600"/>
          </a:xfrm>
        </p:grpSpPr>
        <p:grpSp>
          <p:nvGrpSpPr>
            <p:cNvPr id="132" name="Gruppieren 11275"/>
            <p:cNvGrpSpPr/>
            <p:nvPr/>
          </p:nvGrpSpPr>
          <p:grpSpPr>
            <a:xfrm>
              <a:off x="3864600" y="856440"/>
              <a:ext cx="1686600" cy="1173600"/>
              <a:chOff x="3864600" y="856440"/>
              <a:chExt cx="1686600" cy="1173600"/>
            </a:xfrm>
          </p:grpSpPr>
          <p:sp>
            <p:nvSpPr>
              <p:cNvPr id="133" name="Abgerundetes Rechteck 141"/>
              <p:cNvSpPr/>
              <p:nvPr/>
            </p:nvSpPr>
            <p:spPr>
              <a:xfrm>
                <a:off x="3864600" y="856440"/>
                <a:ext cx="1686600" cy="1122840"/>
              </a:xfrm>
              <a:prstGeom prst="roundRect">
                <a:avLst>
                  <a:gd name="adj" fmla="val 1666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sp>
            <p:nvSpPr>
              <p:cNvPr id="134" name="Abgerundetes Rechteck 142"/>
              <p:cNvSpPr/>
              <p:nvPr/>
            </p:nvSpPr>
            <p:spPr>
              <a:xfrm>
                <a:off x="4777920" y="1020960"/>
                <a:ext cx="644760" cy="1008000"/>
              </a:xfrm>
              <a:prstGeom prst="roundRect">
                <a:avLst>
                  <a:gd name="adj" fmla="val 16667"/>
                </a:avLst>
              </a:prstGeom>
              <a:solidFill>
                <a:schemeClr val="accent6">
                  <a:alpha val="22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6"/>
              </a:fillRef>
              <a:effectRef idx="1">
                <a:schemeClr val="accent6"/>
              </a:effectRef>
              <a:fontRef idx="minor"/>
            </p:style>
          </p:sp>
          <p:sp>
            <p:nvSpPr>
              <p:cNvPr id="135" name="Abgerundetes Rechteck 143"/>
              <p:cNvSpPr/>
              <p:nvPr/>
            </p:nvSpPr>
            <p:spPr>
              <a:xfrm>
                <a:off x="3972240" y="1020960"/>
                <a:ext cx="711360" cy="1008000"/>
              </a:xfrm>
              <a:prstGeom prst="roundRect">
                <a:avLst>
                  <a:gd name="adj" fmla="val 16667"/>
                </a:avLst>
              </a:prstGeom>
              <a:solidFill>
                <a:srgbClr val="7030A0">
                  <a:alpha val="25000"/>
                </a:srgb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36" name="Abgerundetes Rechteck 145"/>
              <p:cNvSpPr/>
              <p:nvPr/>
            </p:nvSpPr>
            <p:spPr>
              <a:xfrm>
                <a:off x="4271040" y="1708200"/>
                <a:ext cx="642600" cy="321840"/>
              </a:xfrm>
              <a:prstGeom prst="roundRect">
                <a:avLst>
                  <a:gd name="adj" fmla="val 16667"/>
                </a:avLst>
              </a:prstGeom>
              <a:solidFill>
                <a:srgbClr val="F76E53">
                  <a:alpha val="29000"/>
                </a:srgbClr>
              </a:solidFill>
              <a:ln>
                <a:no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sp>
        </p:grpSp>
        <p:sp>
          <p:nvSpPr>
            <p:cNvPr id="137" name="Textfeld 11276"/>
            <p:cNvSpPr/>
            <p:nvPr/>
          </p:nvSpPr>
          <p:spPr>
            <a:xfrm>
              <a:off x="3818160" y="1139400"/>
              <a:ext cx="1887480" cy="516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800" b="1" strike="noStrike" spc="-1">
                  <a:solidFill>
                    <a:srgbClr val="C00000"/>
                  </a:solidFill>
                  <a:latin typeface="Calibri"/>
                  <a:ea typeface="DejaVu Sans"/>
                </a:rPr>
                <a:t>INKLUSION</a:t>
              </a:r>
              <a:endParaRPr lang="de-DE" sz="2800" b="0" strike="noStrike" spc="-1">
                <a:latin typeface="Arial"/>
              </a:endParaRPr>
            </a:p>
          </p:txBody>
        </p:sp>
      </p:grpSp>
      <p:sp>
        <p:nvSpPr>
          <p:cNvPr id="138" name="Line 18"/>
          <p:cNvSpPr/>
          <p:nvPr/>
        </p:nvSpPr>
        <p:spPr>
          <a:xfrm>
            <a:off x="4609440" y="2147760"/>
            <a:ext cx="304920" cy="869040"/>
          </a:xfrm>
          <a:prstGeom prst="line">
            <a:avLst/>
          </a:prstGeom>
          <a:ln w="9525">
            <a:solidFill>
              <a:srgbClr val="808080"/>
            </a:solidFill>
            <a:round/>
            <a:tailEnd type="triangle" w="med" len="med"/>
          </a:ln>
        </p:spPr>
        <p:style>
          <a:lnRef idx="0">
            <a:scrgbClr r="0" g="0" b="0"/>
          </a:lnRef>
          <a:fillRef idx="0">
            <a:scrgbClr r="0" g="0" b="0"/>
          </a:fillRef>
          <a:effectRef idx="0">
            <a:scrgbClr r="0" g="0" b="0"/>
          </a:effectRef>
          <a:fontRef idx="minor"/>
        </p:style>
      </p:sp>
      <p:sp>
        <p:nvSpPr>
          <p:cNvPr id="139" name="Line 18"/>
          <p:cNvSpPr/>
          <p:nvPr/>
        </p:nvSpPr>
        <p:spPr>
          <a:xfrm flipH="1">
            <a:off x="5924520" y="2316600"/>
            <a:ext cx="741960" cy="700200"/>
          </a:xfrm>
          <a:prstGeom prst="line">
            <a:avLst/>
          </a:prstGeom>
          <a:ln w="9525">
            <a:solidFill>
              <a:srgbClr val="808080"/>
            </a:solidFill>
            <a:round/>
            <a:tailEnd type="triangle" w="med" len="med"/>
          </a:ln>
        </p:spPr>
        <p:style>
          <a:lnRef idx="0">
            <a:scrgbClr r="0" g="0" b="0"/>
          </a:lnRef>
          <a:fillRef idx="0">
            <a:scrgbClr r="0" g="0" b="0"/>
          </a:fillRef>
          <a:effectRef idx="0">
            <a:scrgbClr r="0" g="0" b="0"/>
          </a:effectRef>
          <a:fontRef idx="minor"/>
        </p:style>
      </p:sp>
      <p:pic>
        <p:nvPicPr>
          <p:cNvPr id="140" name="Grafik 2" descr="cid:591263AE-5C4D-4F56-B86A-4598AC23DB61@localdomain"/>
          <p:cNvPicPr/>
          <p:nvPr/>
        </p:nvPicPr>
        <p:blipFill>
          <a:blip r:embed="rId3"/>
          <a:stretch/>
        </p:blipFill>
        <p:spPr>
          <a:xfrm>
            <a:off x="6566040" y="1207440"/>
            <a:ext cx="1926720" cy="1073160"/>
          </a:xfrm>
          <a:prstGeom prst="rect">
            <a:avLst/>
          </a:prstGeom>
          <a:ln w="0">
            <a:noFill/>
          </a:ln>
        </p:spPr>
      </p:pic>
      <p:grpSp>
        <p:nvGrpSpPr>
          <p:cNvPr id="141" name="Gruppieren 11278"/>
          <p:cNvGrpSpPr/>
          <p:nvPr/>
        </p:nvGrpSpPr>
        <p:grpSpPr>
          <a:xfrm>
            <a:off x="8179560" y="3919320"/>
            <a:ext cx="3035520" cy="2050920"/>
            <a:chOff x="8179560" y="3919320"/>
            <a:chExt cx="3035520" cy="2050920"/>
          </a:xfrm>
        </p:grpSpPr>
        <p:sp>
          <p:nvSpPr>
            <p:cNvPr id="142" name="Ellipse 155"/>
            <p:cNvSpPr/>
            <p:nvPr/>
          </p:nvSpPr>
          <p:spPr>
            <a:xfrm>
              <a:off x="8501400" y="3919320"/>
              <a:ext cx="2713680" cy="2050920"/>
            </a:xfrm>
            <a:prstGeom prst="ellipse">
              <a:avLst/>
            </a:prstGeom>
            <a:solidFill>
              <a:schemeClr val="bg1">
                <a:lumMod val="85000"/>
              </a:schemeClr>
            </a:solid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43" name="Ellipse 156"/>
            <p:cNvSpPr/>
            <p:nvPr/>
          </p:nvSpPr>
          <p:spPr>
            <a:xfrm>
              <a:off x="9079560" y="5076360"/>
              <a:ext cx="940680" cy="59256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44" name="Ellipse 157"/>
            <p:cNvSpPr/>
            <p:nvPr/>
          </p:nvSpPr>
          <p:spPr>
            <a:xfrm>
              <a:off x="9797040" y="5059800"/>
              <a:ext cx="708480" cy="51732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sp>
        <p:sp>
          <p:nvSpPr>
            <p:cNvPr id="145" name="Ellipse 158"/>
            <p:cNvSpPr/>
            <p:nvPr/>
          </p:nvSpPr>
          <p:spPr>
            <a:xfrm>
              <a:off x="9731880" y="4524120"/>
              <a:ext cx="1036440" cy="63900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46" name="Ellipse 159"/>
            <p:cNvSpPr/>
            <p:nvPr/>
          </p:nvSpPr>
          <p:spPr>
            <a:xfrm>
              <a:off x="9541440" y="4208760"/>
              <a:ext cx="872640" cy="5173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47" name="Ellipse 160"/>
            <p:cNvSpPr/>
            <p:nvPr/>
          </p:nvSpPr>
          <p:spPr>
            <a:xfrm>
              <a:off x="8915040" y="4143240"/>
              <a:ext cx="946800" cy="76104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48" name="Ellipse 161"/>
            <p:cNvSpPr/>
            <p:nvPr/>
          </p:nvSpPr>
          <p:spPr>
            <a:xfrm>
              <a:off x="8993880" y="4664880"/>
              <a:ext cx="940680" cy="592560"/>
            </a:xfrm>
            <a:prstGeom prst="ellipse">
              <a:avLst/>
            </a:prstGeom>
            <a:solidFill>
              <a:srgbClr val="99E8FB">
                <a:alpha val="58000"/>
              </a:srgbClr>
            </a:solidFill>
            <a:ln>
              <a:noFill/>
            </a:ln>
          </p:spPr>
          <p:style>
            <a:lnRef idx="2">
              <a:schemeClr val="accent1">
                <a:shade val="50000"/>
              </a:schemeClr>
            </a:lnRef>
            <a:fillRef idx="1">
              <a:schemeClr val="accent1"/>
            </a:fillRef>
            <a:effectRef idx="0">
              <a:schemeClr val="accent1"/>
            </a:effectRef>
            <a:fontRef idx="minor"/>
          </p:style>
        </p:sp>
        <p:sp>
          <p:nvSpPr>
            <p:cNvPr id="149" name="Ellipse 162"/>
            <p:cNvSpPr/>
            <p:nvPr/>
          </p:nvSpPr>
          <p:spPr>
            <a:xfrm>
              <a:off x="8179560" y="4701240"/>
              <a:ext cx="1243080" cy="683280"/>
            </a:xfrm>
            <a:prstGeom prst="ellipse">
              <a:avLst/>
            </a:prstGeom>
            <a:solidFill>
              <a:srgbClr val="F0A09E"/>
            </a:solidFill>
            <a:ln>
              <a:noFill/>
            </a:ln>
          </p:spPr>
          <p:style>
            <a:lnRef idx="2">
              <a:schemeClr val="accent1">
                <a:shade val="50000"/>
              </a:schemeClr>
            </a:lnRef>
            <a:fillRef idx="1">
              <a:schemeClr val="accent1"/>
            </a:fillRef>
            <a:effectRef idx="0">
              <a:schemeClr val="accent1"/>
            </a:effectRef>
            <a:fontRef idx="minor"/>
          </p:style>
        </p:sp>
      </p:grpSp>
      <p:pic>
        <p:nvPicPr>
          <p:cNvPr id="150" name="Picture 5" descr="http://www.hort-weismain.de/wp-content/uploads/2013/03/Lupe.png"/>
          <p:cNvPicPr/>
          <p:nvPr/>
        </p:nvPicPr>
        <p:blipFill>
          <a:blip r:embed="rId4"/>
          <a:stretch/>
        </p:blipFill>
        <p:spPr>
          <a:xfrm rot="7059000">
            <a:off x="5489640" y="2205000"/>
            <a:ext cx="5276520" cy="5241240"/>
          </a:xfrm>
          <a:prstGeom prst="rect">
            <a:avLst/>
          </a:prstGeom>
          <a:ln w="0">
            <a:noFill/>
          </a:ln>
        </p:spPr>
      </p:pic>
      <p:sp>
        <p:nvSpPr>
          <p:cNvPr id="151" name="Textfeld 174"/>
          <p:cNvSpPr/>
          <p:nvPr/>
        </p:nvSpPr>
        <p:spPr>
          <a:xfrm>
            <a:off x="451800" y="3299400"/>
            <a:ext cx="101520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&lt;2004</a:t>
            </a:r>
            <a:endParaRPr lang="de-DE" sz="2400" b="0" strike="noStrike" spc="-1">
              <a:latin typeface="Arial"/>
            </a:endParaRPr>
          </a:p>
        </p:txBody>
      </p:sp>
      <p:grpSp>
        <p:nvGrpSpPr>
          <p:cNvPr id="152" name="Gruppieren 11282"/>
          <p:cNvGrpSpPr/>
          <p:nvPr/>
        </p:nvGrpSpPr>
        <p:grpSpPr>
          <a:xfrm>
            <a:off x="3364200" y="133920"/>
            <a:ext cx="9163800" cy="5566320"/>
            <a:chOff x="3364200" y="133920"/>
            <a:chExt cx="9163800" cy="5566320"/>
          </a:xfrm>
        </p:grpSpPr>
        <p:sp>
          <p:nvSpPr>
            <p:cNvPr id="153" name="Abgerundetes Rechteck 11281"/>
            <p:cNvSpPr/>
            <p:nvPr/>
          </p:nvSpPr>
          <p:spPr>
            <a:xfrm>
              <a:off x="3364200" y="133920"/>
              <a:ext cx="9163800" cy="5566320"/>
            </a:xfrm>
            <a:prstGeom prst="roundRect">
              <a:avLst>
                <a:gd name="adj" fmla="val 16667"/>
              </a:avLst>
            </a:prstGeom>
            <a:gradFill rotWithShape="0">
              <a:gsLst>
                <a:gs pos="0">
                  <a:srgbClr val="BDD7EE"/>
                </a:gs>
                <a:gs pos="100000">
                  <a:srgbClr val="C1D7F7"/>
                </a:gs>
              </a:gsLst>
              <a:lin ang="5400000"/>
            </a:gra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54" name="Gruppieren 11263"/>
            <p:cNvGrpSpPr/>
            <p:nvPr/>
          </p:nvGrpSpPr>
          <p:grpSpPr>
            <a:xfrm>
              <a:off x="4384080" y="679320"/>
              <a:ext cx="7079760" cy="4508280"/>
              <a:chOff x="4384080" y="679320"/>
              <a:chExt cx="7079760" cy="4508280"/>
            </a:xfrm>
          </p:grpSpPr>
          <p:sp>
            <p:nvSpPr>
              <p:cNvPr id="155" name="Textfeld 64"/>
              <p:cNvSpPr/>
              <p:nvPr/>
            </p:nvSpPr>
            <p:spPr>
              <a:xfrm>
                <a:off x="4384080" y="679320"/>
                <a:ext cx="7079760" cy="4508280"/>
              </a:xfrm>
              <a:prstGeom prst="irregularSeal1">
                <a:avLst/>
              </a:prstGeom>
              <a:solidFill>
                <a:srgbClr val="FFFFFF"/>
              </a:solidFill>
              <a:ln>
                <a:solidFill>
                  <a:srgbClr val="5B9BD5"/>
                </a:solidFill>
              </a:ln>
            </p:spPr>
            <p:style>
              <a:lnRef idx="2">
                <a:schemeClr val="accent1"/>
              </a:lnRef>
              <a:fillRef idx="1">
                <a:schemeClr val="lt1"/>
              </a:fillRef>
              <a:effectRef idx="0">
                <a:schemeClr val="accent1"/>
              </a:effectRef>
              <a:fontRef idx="minor"/>
            </p:style>
          </p:sp>
          <p:sp>
            <p:nvSpPr>
              <p:cNvPr id="156" name="Ellipse 54"/>
              <p:cNvSpPr/>
              <p:nvPr/>
            </p:nvSpPr>
            <p:spPr>
              <a:xfrm>
                <a:off x="5178600" y="2280600"/>
                <a:ext cx="2527200" cy="100764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Schul-psychologischer Dienst</a:t>
                </a:r>
                <a:endParaRPr lang="de-DE" sz="2000" b="0" strike="noStrike" spc="-1">
                  <a:latin typeface="Arial"/>
                </a:endParaRPr>
              </a:p>
            </p:txBody>
          </p:sp>
          <p:sp>
            <p:nvSpPr>
              <p:cNvPr id="157" name="Ellipse 68"/>
              <p:cNvSpPr/>
              <p:nvPr/>
            </p:nvSpPr>
            <p:spPr>
              <a:xfrm>
                <a:off x="7396920" y="1844280"/>
                <a:ext cx="1443960" cy="68508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LRS</a:t>
                </a:r>
                <a:endParaRPr lang="de-DE" sz="2000" b="0" strike="noStrike" spc="-1">
                  <a:latin typeface="Arial"/>
                </a:endParaRPr>
              </a:p>
            </p:txBody>
          </p:sp>
          <p:sp>
            <p:nvSpPr>
              <p:cNvPr id="158" name="Ellipse 69"/>
              <p:cNvSpPr/>
              <p:nvPr/>
            </p:nvSpPr>
            <p:spPr>
              <a:xfrm>
                <a:off x="7775280" y="2664720"/>
                <a:ext cx="1715040" cy="84636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Schul-laufbahn</a:t>
                </a:r>
                <a:endParaRPr lang="de-DE" sz="2000" b="0" strike="noStrike" spc="-1">
                  <a:latin typeface="Arial"/>
                </a:endParaRPr>
              </a:p>
            </p:txBody>
          </p:sp>
          <p:sp>
            <p:nvSpPr>
              <p:cNvPr id="159" name="Ellipse 70"/>
              <p:cNvSpPr/>
              <p:nvPr/>
            </p:nvSpPr>
            <p:spPr>
              <a:xfrm>
                <a:off x="6558120" y="3343320"/>
                <a:ext cx="1556640" cy="784800"/>
              </a:xfrm>
              <a:prstGeom prst="ellipse">
                <a:avLst/>
              </a:prstGeom>
              <a:solidFill>
                <a:schemeClr val="accent6">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Sucht</a:t>
                </a:r>
                <a:endParaRPr lang="de-DE" sz="2000" b="0" strike="noStrike" spc="-1">
                  <a:latin typeface="Arial"/>
                </a:endParaRPr>
              </a:p>
            </p:txBody>
          </p:sp>
          <p:sp>
            <p:nvSpPr>
              <p:cNvPr id="160" name="Ellipse 71"/>
              <p:cNvSpPr/>
              <p:nvPr/>
            </p:nvSpPr>
            <p:spPr>
              <a:xfrm>
                <a:off x="8912880" y="2130120"/>
                <a:ext cx="1707480" cy="68508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Dyskalkulie</a:t>
                </a:r>
                <a:endParaRPr lang="de-DE" sz="2000" b="0" strike="noStrike" spc="-1">
                  <a:latin typeface="Arial"/>
                </a:endParaRPr>
              </a:p>
            </p:txBody>
          </p:sp>
        </p:grpSp>
      </p:grpSp>
      <p:grpSp>
        <p:nvGrpSpPr>
          <p:cNvPr id="161" name="Gruppieren 11285"/>
          <p:cNvGrpSpPr/>
          <p:nvPr/>
        </p:nvGrpSpPr>
        <p:grpSpPr>
          <a:xfrm>
            <a:off x="3452040" y="836280"/>
            <a:ext cx="7820280" cy="5398560"/>
            <a:chOff x="3452040" y="836280"/>
            <a:chExt cx="7820280" cy="5398560"/>
          </a:xfrm>
        </p:grpSpPr>
        <p:grpSp>
          <p:nvGrpSpPr>
            <p:cNvPr id="162" name="Gruppieren 11284"/>
            <p:cNvGrpSpPr/>
            <p:nvPr/>
          </p:nvGrpSpPr>
          <p:grpSpPr>
            <a:xfrm>
              <a:off x="3452040" y="836280"/>
              <a:ext cx="7820280" cy="5398560"/>
              <a:chOff x="3452040" y="836280"/>
              <a:chExt cx="7820280" cy="5398560"/>
            </a:xfrm>
          </p:grpSpPr>
          <p:sp>
            <p:nvSpPr>
              <p:cNvPr id="163" name="Abgerundetes Rechteck 11283"/>
              <p:cNvSpPr/>
              <p:nvPr/>
            </p:nvSpPr>
            <p:spPr>
              <a:xfrm>
                <a:off x="3452040" y="836280"/>
                <a:ext cx="7820280" cy="5398560"/>
              </a:xfrm>
              <a:prstGeom prst="roundRect">
                <a:avLst>
                  <a:gd name="adj" fmla="val 16667"/>
                </a:avLst>
              </a:prstGeom>
              <a:gradFill rotWithShape="0">
                <a:gsLst>
                  <a:gs pos="0">
                    <a:srgbClr val="BDD7EE"/>
                  </a:gs>
                  <a:gs pos="100000">
                    <a:srgbClr val="C1D7F7"/>
                  </a:gs>
                </a:gsLst>
                <a:lin ang="5400000"/>
              </a:gra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64" name="Gruppieren 11269"/>
              <p:cNvGrpSpPr/>
              <p:nvPr/>
            </p:nvGrpSpPr>
            <p:grpSpPr>
              <a:xfrm>
                <a:off x="4485240" y="1851120"/>
                <a:ext cx="5196600" cy="3065760"/>
                <a:chOff x="4485240" y="1851120"/>
                <a:chExt cx="5196600" cy="3065760"/>
              </a:xfrm>
            </p:grpSpPr>
            <p:sp>
              <p:nvSpPr>
                <p:cNvPr id="165" name="Ellipse 11268"/>
                <p:cNvSpPr/>
                <p:nvPr/>
              </p:nvSpPr>
              <p:spPr>
                <a:xfrm>
                  <a:off x="4485240" y="1851120"/>
                  <a:ext cx="5196600" cy="3065760"/>
                </a:xfrm>
                <a:prstGeom prst="ellipse">
                  <a:avLst/>
                </a:prstGeom>
                <a:solidFill>
                  <a:schemeClr val="bg1">
                    <a:lumMod val="85000"/>
                  </a:schemeClr>
                </a:solid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66" name="Ellipse 85"/>
                <p:cNvSpPr/>
                <p:nvPr/>
              </p:nvSpPr>
              <p:spPr>
                <a:xfrm>
                  <a:off x="5968080" y="3361320"/>
                  <a:ext cx="1802160" cy="885960"/>
                </a:xfrm>
                <a:prstGeom prst="ellipse">
                  <a:avLst/>
                </a:prstGeom>
                <a:solidFill>
                  <a:schemeClr val="accent6">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Sucht</a:t>
                  </a:r>
                  <a:endParaRPr lang="de-DE" sz="2000" b="0" strike="noStrike" spc="-1">
                    <a:latin typeface="Arial"/>
                  </a:endParaRPr>
                </a:p>
              </p:txBody>
            </p:sp>
            <p:sp>
              <p:nvSpPr>
                <p:cNvPr id="167" name="Ellipse 86"/>
                <p:cNvSpPr/>
                <p:nvPr/>
              </p:nvSpPr>
              <p:spPr>
                <a:xfrm>
                  <a:off x="7705080" y="3482640"/>
                  <a:ext cx="1976760" cy="77364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Dyskalkulie</a:t>
                  </a:r>
                  <a:endParaRPr lang="de-DE" sz="2000" b="0" strike="noStrike" spc="-1">
                    <a:latin typeface="Arial"/>
                  </a:endParaRPr>
                </a:p>
              </p:txBody>
            </p:sp>
            <p:sp>
              <p:nvSpPr>
                <p:cNvPr id="168" name="Ellipse 89"/>
                <p:cNvSpPr/>
                <p:nvPr/>
              </p:nvSpPr>
              <p:spPr>
                <a:xfrm>
                  <a:off x="6869520" y="2755080"/>
                  <a:ext cx="1985400" cy="95580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Schul-laufbahn</a:t>
                  </a:r>
                  <a:endParaRPr lang="de-DE" sz="2000" b="0" strike="noStrike" spc="-1">
                    <a:latin typeface="Arial"/>
                  </a:endParaRPr>
                </a:p>
              </p:txBody>
            </p:sp>
            <p:sp>
              <p:nvSpPr>
                <p:cNvPr id="169" name="Ellipse 88"/>
                <p:cNvSpPr/>
                <p:nvPr/>
              </p:nvSpPr>
              <p:spPr>
                <a:xfrm>
                  <a:off x="6868800" y="2152440"/>
                  <a:ext cx="1671480" cy="77364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LRS</a:t>
                  </a:r>
                  <a:endParaRPr lang="de-DE" sz="2000" b="0" strike="noStrike" spc="-1">
                    <a:latin typeface="Arial"/>
                  </a:endParaRPr>
                </a:p>
              </p:txBody>
            </p:sp>
            <p:sp>
              <p:nvSpPr>
                <p:cNvPr id="170" name="Ellipse 87"/>
                <p:cNvSpPr/>
                <p:nvPr/>
              </p:nvSpPr>
              <p:spPr>
                <a:xfrm>
                  <a:off x="4485240" y="2473200"/>
                  <a:ext cx="2925720" cy="11376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Schul-psychologischer Dienst</a:t>
                  </a:r>
                  <a:endParaRPr lang="de-DE" sz="2000" b="0" strike="noStrike" spc="-1">
                    <a:latin typeface="Arial"/>
                  </a:endParaRPr>
                </a:p>
              </p:txBody>
            </p:sp>
          </p:grpSp>
        </p:grpSp>
        <p:sp>
          <p:nvSpPr>
            <p:cNvPr id="171" name="Textfeld 99"/>
            <p:cNvSpPr/>
            <p:nvPr/>
          </p:nvSpPr>
          <p:spPr>
            <a:xfrm>
              <a:off x="5211720" y="4672080"/>
              <a:ext cx="4164480" cy="8211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de-DE" sz="2400" b="1" strike="noStrike" spc="-1">
                  <a:solidFill>
                    <a:schemeClr val="accent1">
                      <a:lumMod val="50000"/>
                    </a:schemeClr>
                  </a:solidFill>
                  <a:latin typeface="Calibri"/>
                  <a:ea typeface="DejaVu Sans"/>
                </a:rPr>
                <a:t>Zentrum für </a:t>
              </a:r>
              <a:endParaRPr lang="de-DE" sz="2400" b="0" strike="noStrike" spc="-1">
                <a:latin typeface="Arial"/>
              </a:endParaRPr>
            </a:p>
            <a:p>
              <a:pPr algn="ctr">
                <a:lnSpc>
                  <a:spcPct val="100000"/>
                </a:lnSpc>
              </a:pPr>
              <a:r>
                <a:rPr lang="de-DE" sz="2400" b="1" strike="noStrike" spc="-1">
                  <a:solidFill>
                    <a:schemeClr val="accent1">
                      <a:lumMod val="50000"/>
                    </a:schemeClr>
                  </a:solidFill>
                  <a:latin typeface="Calibri"/>
                  <a:ea typeface="DejaVu Sans"/>
                </a:rPr>
                <a:t>Schülerbezogene Beratung</a:t>
              </a:r>
              <a:endParaRPr lang="de-DE" sz="2400" b="0" strike="noStrike" spc="-1">
                <a:latin typeface="Arial"/>
              </a:endParaRPr>
            </a:p>
          </p:txBody>
        </p:sp>
      </p:grpSp>
      <p:grpSp>
        <p:nvGrpSpPr>
          <p:cNvPr id="172" name="Gruppieren 11287"/>
          <p:cNvGrpSpPr/>
          <p:nvPr/>
        </p:nvGrpSpPr>
        <p:grpSpPr>
          <a:xfrm>
            <a:off x="3145680" y="169560"/>
            <a:ext cx="8907840" cy="5495400"/>
            <a:chOff x="3145680" y="169560"/>
            <a:chExt cx="8907840" cy="5495400"/>
          </a:xfrm>
        </p:grpSpPr>
        <p:sp>
          <p:nvSpPr>
            <p:cNvPr id="173" name="Abgerundetes Rechteck 11286"/>
            <p:cNvSpPr/>
            <p:nvPr/>
          </p:nvSpPr>
          <p:spPr>
            <a:xfrm>
              <a:off x="3145680" y="169560"/>
              <a:ext cx="8907840" cy="5495400"/>
            </a:xfrm>
            <a:prstGeom prst="roundRect">
              <a:avLst>
                <a:gd name="adj" fmla="val 16667"/>
              </a:avLst>
            </a:prstGeom>
            <a:gradFill rotWithShape="0">
              <a:gsLst>
                <a:gs pos="0">
                  <a:srgbClr val="BDD7EE"/>
                </a:gs>
                <a:gs pos="100000">
                  <a:srgbClr val="C1D7F7"/>
                </a:gs>
              </a:gsLst>
              <a:lin ang="5400000"/>
            </a:gra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74" name="Gruppieren 117"/>
            <p:cNvGrpSpPr/>
            <p:nvPr/>
          </p:nvGrpSpPr>
          <p:grpSpPr>
            <a:xfrm>
              <a:off x="5054400" y="1352160"/>
              <a:ext cx="5797080" cy="3184560"/>
              <a:chOff x="5054400" y="1352160"/>
              <a:chExt cx="5797080" cy="3184560"/>
            </a:xfrm>
          </p:grpSpPr>
          <p:sp>
            <p:nvSpPr>
              <p:cNvPr id="175" name="Abgerundetes Rechteck 118"/>
              <p:cNvSpPr/>
              <p:nvPr/>
            </p:nvSpPr>
            <p:spPr>
              <a:xfrm>
                <a:off x="5054400" y="1352160"/>
                <a:ext cx="5797080" cy="3184560"/>
              </a:xfrm>
              <a:prstGeom prst="roundRect">
                <a:avLst>
                  <a:gd name="adj" fmla="val 16667"/>
                </a:avLst>
              </a:prstGeom>
              <a:solidFill>
                <a:schemeClr val="bg1">
                  <a:lumMod val="95000"/>
                </a:schemeClr>
              </a:solidFill>
              <a:ln>
                <a:solidFill>
                  <a:srgbClr val="43729D"/>
                </a:solidFill>
              </a:ln>
            </p:spPr>
            <p:style>
              <a:lnRef idx="2">
                <a:schemeClr val="accent1">
                  <a:shade val="50000"/>
                </a:schemeClr>
              </a:lnRef>
              <a:fillRef idx="1">
                <a:schemeClr val="accent1"/>
              </a:fillRef>
              <a:effectRef idx="0">
                <a:schemeClr val="accent1"/>
              </a:effectRef>
              <a:fontRef idx="minor"/>
            </p:style>
          </p:sp>
          <p:sp>
            <p:nvSpPr>
              <p:cNvPr id="176" name="Abgerundetes Rechteck 119"/>
              <p:cNvSpPr/>
              <p:nvPr/>
            </p:nvSpPr>
            <p:spPr>
              <a:xfrm>
                <a:off x="5375520" y="1714320"/>
                <a:ext cx="1622520" cy="835560"/>
              </a:xfrm>
              <a:prstGeom prst="roundRect">
                <a:avLst>
                  <a:gd name="adj" fmla="val 16667"/>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0" strike="noStrike" spc="-1">
                    <a:solidFill>
                      <a:srgbClr val="262626"/>
                    </a:solidFill>
                    <a:latin typeface="Calibri"/>
                    <a:ea typeface="DejaVu Sans"/>
                  </a:rPr>
                  <a:t>Sekundar-schule</a:t>
                </a:r>
                <a:endParaRPr lang="de-DE" sz="2000" b="0" strike="noStrike" spc="-1">
                  <a:latin typeface="Arial"/>
                </a:endParaRPr>
              </a:p>
            </p:txBody>
          </p:sp>
          <p:sp>
            <p:nvSpPr>
              <p:cNvPr id="177" name="Abgerundetes Rechteck 120"/>
              <p:cNvSpPr/>
              <p:nvPr/>
            </p:nvSpPr>
            <p:spPr>
              <a:xfrm>
                <a:off x="7101000" y="1675440"/>
                <a:ext cx="1852920" cy="913320"/>
              </a:xfrm>
              <a:prstGeom prst="roundRect">
                <a:avLst>
                  <a:gd name="adj" fmla="val 16667"/>
                </a:avLst>
              </a:prstGeom>
              <a:solidFill>
                <a:srgbClr val="A5A5A5"/>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Orientierungs-stufe</a:t>
                </a:r>
                <a:endParaRPr lang="de-DE" sz="2000" b="0" strike="noStrike" spc="-1">
                  <a:latin typeface="Arial"/>
                </a:endParaRPr>
              </a:p>
            </p:txBody>
          </p:sp>
          <p:sp>
            <p:nvSpPr>
              <p:cNvPr id="178" name="Abgerundetes Rechteck 121"/>
              <p:cNvSpPr/>
              <p:nvPr/>
            </p:nvSpPr>
            <p:spPr>
              <a:xfrm>
                <a:off x="7274160" y="2666160"/>
                <a:ext cx="1562040" cy="913320"/>
              </a:xfrm>
              <a:prstGeom prst="roundRect">
                <a:avLst>
                  <a:gd name="adj" fmla="val 16667"/>
                </a:avLst>
              </a:prstGeom>
              <a:solidFill>
                <a:srgbClr val="ED7D31"/>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Gesamt-schule</a:t>
                </a:r>
                <a:endParaRPr lang="de-DE" sz="2000" b="0" strike="noStrike" spc="-1">
                  <a:latin typeface="Arial"/>
                </a:endParaRPr>
              </a:p>
            </p:txBody>
          </p:sp>
          <p:sp>
            <p:nvSpPr>
              <p:cNvPr id="179" name="Abgerundetes Rechteck 122"/>
              <p:cNvSpPr/>
              <p:nvPr/>
            </p:nvSpPr>
            <p:spPr>
              <a:xfrm>
                <a:off x="7768800" y="3601080"/>
                <a:ext cx="1818000" cy="585000"/>
              </a:xfrm>
              <a:prstGeom prst="roundRect">
                <a:avLst>
                  <a:gd name="adj" fmla="val 16667"/>
                </a:avLst>
              </a:prstGeom>
              <a:solidFill>
                <a:srgbClr val="FFC000"/>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4"/>
              </a:fillRef>
              <a:effectRef idx="1">
                <a:schemeClr val="accent4"/>
              </a:effectRef>
              <a:fontRef idx="minor"/>
            </p:style>
            <p:txBody>
              <a:bodyPr lIns="90000" tIns="45000" rIns="90000" bIns="45000" anchor="ctr">
                <a:noAutofit/>
              </a:bodyPr>
              <a:lstStyle/>
              <a:p>
                <a:pPr algn="ctr">
                  <a:lnSpc>
                    <a:spcPct val="100000"/>
                  </a:lnSpc>
                </a:pPr>
                <a:r>
                  <a:rPr lang="de-DE" sz="2000" b="0" strike="noStrike" spc="-1">
                    <a:solidFill>
                      <a:srgbClr val="262626"/>
                    </a:solidFill>
                    <a:latin typeface="Calibri"/>
                    <a:ea typeface="DejaVu Sans"/>
                  </a:rPr>
                  <a:t>Schulzentrum</a:t>
                </a:r>
                <a:endParaRPr lang="de-DE" sz="2000" b="0" strike="noStrike" spc="-1">
                  <a:latin typeface="Arial"/>
                </a:endParaRPr>
              </a:p>
            </p:txBody>
          </p:sp>
          <p:sp>
            <p:nvSpPr>
              <p:cNvPr id="180" name="Abgerundetes Rechteck 123"/>
              <p:cNvSpPr/>
              <p:nvPr/>
            </p:nvSpPr>
            <p:spPr>
              <a:xfrm>
                <a:off x="8955000" y="2622960"/>
                <a:ext cx="1562040" cy="913320"/>
              </a:xfrm>
              <a:prstGeom prst="roundRect">
                <a:avLst>
                  <a:gd name="adj" fmla="val 16667"/>
                </a:avLst>
              </a:prstGeom>
              <a:solidFill>
                <a:srgbClr val="70AD47"/>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de-DE" sz="1800" b="0" strike="noStrike" spc="-1">
                    <a:solidFill>
                      <a:schemeClr val="lt1"/>
                    </a:solidFill>
                    <a:latin typeface="Calibri"/>
                    <a:ea typeface="DejaVu Sans"/>
                  </a:rPr>
                  <a:t>6-jährige Grundschule</a:t>
                </a:r>
                <a:endParaRPr lang="de-DE" sz="1800" b="0" strike="noStrike" spc="-1">
                  <a:latin typeface="Arial"/>
                </a:endParaRPr>
              </a:p>
            </p:txBody>
          </p:sp>
          <p:sp>
            <p:nvSpPr>
              <p:cNvPr id="181" name="Abgerundetes Rechteck 124"/>
              <p:cNvSpPr/>
              <p:nvPr/>
            </p:nvSpPr>
            <p:spPr>
              <a:xfrm>
                <a:off x="5598360" y="2565720"/>
                <a:ext cx="1562040" cy="615960"/>
              </a:xfrm>
              <a:prstGeom prst="roundRect">
                <a:avLst>
                  <a:gd name="adj" fmla="val 16667"/>
                </a:avLst>
              </a:prstGeom>
              <a:solidFill>
                <a:schemeClr val="accent1">
                  <a:lumMod val="75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Gymnasium</a:t>
                </a:r>
                <a:endParaRPr lang="de-DE" sz="2000" b="0" strike="noStrike" spc="-1">
                  <a:latin typeface="Arial"/>
                </a:endParaRPr>
              </a:p>
            </p:txBody>
          </p:sp>
          <p:sp>
            <p:nvSpPr>
              <p:cNvPr id="182" name="Abgerundetes Rechteck 125"/>
              <p:cNvSpPr/>
              <p:nvPr/>
            </p:nvSpPr>
            <p:spPr>
              <a:xfrm>
                <a:off x="5275080" y="3256560"/>
                <a:ext cx="1722960" cy="602280"/>
              </a:xfrm>
              <a:prstGeom prst="roundRect">
                <a:avLst>
                  <a:gd name="adj" fmla="val 16667"/>
                </a:avLst>
              </a:prstGeom>
              <a:solidFill>
                <a:srgbClr val="7030A0"/>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Hauptschule</a:t>
                </a:r>
                <a:endParaRPr lang="de-DE" sz="2000" b="0" strike="noStrike" spc="-1">
                  <a:latin typeface="Arial"/>
                </a:endParaRPr>
              </a:p>
            </p:txBody>
          </p:sp>
          <p:sp>
            <p:nvSpPr>
              <p:cNvPr id="183" name="Abgerundetes Rechteck 126"/>
              <p:cNvSpPr/>
              <p:nvPr/>
            </p:nvSpPr>
            <p:spPr>
              <a:xfrm>
                <a:off x="5971680" y="3724200"/>
                <a:ext cx="1722960" cy="602280"/>
              </a:xfrm>
              <a:prstGeom prst="roundRect">
                <a:avLst>
                  <a:gd name="adj" fmla="val 16667"/>
                </a:avLst>
              </a:prstGeom>
              <a:solidFill>
                <a:srgbClr val="C20AC6"/>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Realschule</a:t>
                </a:r>
                <a:endParaRPr lang="de-DE" sz="2000" b="0" strike="noStrike" spc="-1">
                  <a:latin typeface="Arial"/>
                </a:endParaRPr>
              </a:p>
            </p:txBody>
          </p:sp>
          <p:sp>
            <p:nvSpPr>
              <p:cNvPr id="184" name="Abgerundetes Rechteck 127"/>
              <p:cNvSpPr/>
              <p:nvPr/>
            </p:nvSpPr>
            <p:spPr>
              <a:xfrm>
                <a:off x="9116280" y="1533240"/>
                <a:ext cx="1556640" cy="913320"/>
              </a:xfrm>
              <a:prstGeom prst="roundRect">
                <a:avLst>
                  <a:gd name="adj" fmla="val 16667"/>
                </a:avLst>
              </a:prstGeom>
              <a:solidFill>
                <a:srgbClr val="F76E53"/>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txBody>
              <a:bodyPr lIns="90000" tIns="45000" rIns="90000" bIns="45000" anchor="ctr">
                <a:noAutofit/>
              </a:bodyPr>
              <a:lstStyle/>
              <a:p>
                <a:pPr algn="ctr">
                  <a:lnSpc>
                    <a:spcPct val="100000"/>
                  </a:lnSpc>
                </a:pPr>
                <a:r>
                  <a:rPr lang="de-DE" sz="2200" b="0" strike="noStrike" spc="-1">
                    <a:solidFill>
                      <a:schemeClr val="lt1"/>
                    </a:solidFill>
                    <a:latin typeface="Calibri"/>
                    <a:ea typeface="DejaVu Sans"/>
                  </a:rPr>
                  <a:t>Förder-zentren</a:t>
                </a:r>
                <a:endParaRPr lang="de-DE" sz="2200" b="0" strike="noStrike" spc="-1">
                  <a:latin typeface="Arial"/>
                </a:endParaRPr>
              </a:p>
            </p:txBody>
          </p:sp>
        </p:grpSp>
      </p:grpSp>
      <p:grpSp>
        <p:nvGrpSpPr>
          <p:cNvPr id="185" name="Gruppieren 11291"/>
          <p:cNvGrpSpPr/>
          <p:nvPr/>
        </p:nvGrpSpPr>
        <p:grpSpPr>
          <a:xfrm>
            <a:off x="3875400" y="527400"/>
            <a:ext cx="7886160" cy="5276880"/>
            <a:chOff x="3875400" y="527400"/>
            <a:chExt cx="7886160" cy="5276880"/>
          </a:xfrm>
        </p:grpSpPr>
        <p:sp>
          <p:nvSpPr>
            <p:cNvPr id="186" name="Abgerundetes Rechteck 11290"/>
            <p:cNvSpPr/>
            <p:nvPr/>
          </p:nvSpPr>
          <p:spPr>
            <a:xfrm>
              <a:off x="3875400" y="527400"/>
              <a:ext cx="7886160" cy="52768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87" name="Gruppieren 164"/>
            <p:cNvGrpSpPr/>
            <p:nvPr/>
          </p:nvGrpSpPr>
          <p:grpSpPr>
            <a:xfrm>
              <a:off x="5070600" y="1373040"/>
              <a:ext cx="5603400" cy="3760200"/>
              <a:chOff x="5070600" y="1373040"/>
              <a:chExt cx="5603400" cy="3760200"/>
            </a:xfrm>
          </p:grpSpPr>
          <p:sp>
            <p:nvSpPr>
              <p:cNvPr id="188" name="Ellipse 165"/>
              <p:cNvSpPr/>
              <p:nvPr/>
            </p:nvSpPr>
            <p:spPr>
              <a:xfrm>
                <a:off x="5150520" y="1373040"/>
                <a:ext cx="5523480" cy="3760200"/>
              </a:xfrm>
              <a:prstGeom prst="ellipse">
                <a:avLst/>
              </a:prstGeom>
              <a:solidFill>
                <a:schemeClr val="bg1">
                  <a:lumMod val="85000"/>
                </a:schemeClr>
              </a:solid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89" name="Ellipse 166"/>
              <p:cNvSpPr/>
              <p:nvPr/>
            </p:nvSpPr>
            <p:spPr>
              <a:xfrm>
                <a:off x="6902280" y="3494160"/>
                <a:ext cx="1915200" cy="108684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90" name="Ellipse 167"/>
              <p:cNvSpPr/>
              <p:nvPr/>
            </p:nvSpPr>
            <p:spPr>
              <a:xfrm>
                <a:off x="8362800" y="3463920"/>
                <a:ext cx="1442520" cy="94896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sp>
          <p:sp>
            <p:nvSpPr>
              <p:cNvPr id="191" name="Ellipse 168"/>
              <p:cNvSpPr/>
              <p:nvPr/>
            </p:nvSpPr>
            <p:spPr>
              <a:xfrm>
                <a:off x="8229600" y="2481840"/>
                <a:ext cx="2110320" cy="117216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92" name="Ellipse 169"/>
              <p:cNvSpPr/>
              <p:nvPr/>
            </p:nvSpPr>
            <p:spPr>
              <a:xfrm>
                <a:off x="7842240" y="1904040"/>
                <a:ext cx="1776960" cy="94896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93" name="Ellipse 170"/>
              <p:cNvSpPr/>
              <p:nvPr/>
            </p:nvSpPr>
            <p:spPr>
              <a:xfrm>
                <a:off x="6567480" y="1783440"/>
                <a:ext cx="1927800" cy="139536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94" name="Ellipse 171"/>
              <p:cNvSpPr/>
              <p:nvPr/>
            </p:nvSpPr>
            <p:spPr>
              <a:xfrm>
                <a:off x="6728400" y="2739960"/>
                <a:ext cx="1915200" cy="1086840"/>
              </a:xfrm>
              <a:prstGeom prst="ellipse">
                <a:avLst/>
              </a:prstGeom>
              <a:solidFill>
                <a:srgbClr val="99E8FB">
                  <a:alpha val="58000"/>
                </a:srgbClr>
              </a:solidFill>
              <a:ln>
                <a:noFill/>
              </a:ln>
            </p:spPr>
            <p:style>
              <a:lnRef idx="2">
                <a:schemeClr val="accent1">
                  <a:shade val="50000"/>
                </a:schemeClr>
              </a:lnRef>
              <a:fillRef idx="1">
                <a:schemeClr val="accent1"/>
              </a:fillRef>
              <a:effectRef idx="0">
                <a:schemeClr val="accent1"/>
              </a:effectRef>
              <a:fontRef idx="minor"/>
            </p:style>
          </p:sp>
          <p:sp>
            <p:nvSpPr>
              <p:cNvPr id="195" name="Ellipse 172"/>
              <p:cNvSpPr/>
              <p:nvPr/>
            </p:nvSpPr>
            <p:spPr>
              <a:xfrm>
                <a:off x="5070600" y="2806920"/>
                <a:ext cx="2530800" cy="1253160"/>
              </a:xfrm>
              <a:prstGeom prst="ellipse">
                <a:avLst/>
              </a:prstGeom>
              <a:solidFill>
                <a:srgbClr val="E7625F"/>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200" b="1" strike="noStrike" spc="-1">
                    <a:solidFill>
                      <a:srgbClr val="000000"/>
                    </a:solidFill>
                    <a:latin typeface="Calibri"/>
                    <a:ea typeface="DejaVu Sans"/>
                  </a:rPr>
                  <a:t>Unterstützung</a:t>
                </a:r>
                <a:endParaRPr lang="de-DE" sz="2200" b="0" strike="noStrike" spc="-1">
                  <a:latin typeface="Arial"/>
                </a:endParaRPr>
              </a:p>
            </p:txBody>
          </p:sp>
        </p:grpSp>
      </p:grpSp>
      <p:grpSp>
        <p:nvGrpSpPr>
          <p:cNvPr id="196" name="Gruppieren 2"/>
          <p:cNvGrpSpPr/>
          <p:nvPr/>
        </p:nvGrpSpPr>
        <p:grpSpPr>
          <a:xfrm>
            <a:off x="4059000" y="435240"/>
            <a:ext cx="7812360" cy="5104800"/>
            <a:chOff x="4059000" y="435240"/>
            <a:chExt cx="7812360" cy="5104800"/>
          </a:xfrm>
        </p:grpSpPr>
        <p:grpSp>
          <p:nvGrpSpPr>
            <p:cNvPr id="197" name="Gruppieren 11289"/>
            <p:cNvGrpSpPr/>
            <p:nvPr/>
          </p:nvGrpSpPr>
          <p:grpSpPr>
            <a:xfrm>
              <a:off x="4059000" y="435240"/>
              <a:ext cx="7812360" cy="5104800"/>
              <a:chOff x="4059000" y="435240"/>
              <a:chExt cx="7812360" cy="5104800"/>
            </a:xfrm>
          </p:grpSpPr>
          <p:sp>
            <p:nvSpPr>
              <p:cNvPr id="198" name="Abgerundetes Rechteck 11288"/>
              <p:cNvSpPr/>
              <p:nvPr/>
            </p:nvSpPr>
            <p:spPr>
              <a:xfrm>
                <a:off x="4059000" y="435240"/>
                <a:ext cx="7812360" cy="5104800"/>
              </a:xfrm>
              <a:prstGeom prst="roundRect">
                <a:avLst>
                  <a:gd name="adj" fmla="val 16667"/>
                </a:avLst>
              </a:prstGeom>
              <a:gradFill rotWithShape="0">
                <a:gsLst>
                  <a:gs pos="0">
                    <a:srgbClr val="BDD7EE"/>
                  </a:gs>
                  <a:gs pos="100000">
                    <a:srgbClr val="C1D7F7"/>
                  </a:gs>
                </a:gsLst>
                <a:lin ang="5400000"/>
              </a:gra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99" name="Gruppieren 128"/>
              <p:cNvGrpSpPr/>
              <p:nvPr/>
            </p:nvGrpSpPr>
            <p:grpSpPr>
              <a:xfrm>
                <a:off x="5084640" y="1419120"/>
                <a:ext cx="5797800" cy="3184560"/>
                <a:chOff x="5084640" y="1419120"/>
                <a:chExt cx="5797800" cy="3184560"/>
              </a:xfrm>
            </p:grpSpPr>
            <p:sp>
              <p:nvSpPr>
                <p:cNvPr id="200" name="Abgerundetes Rechteck 129"/>
                <p:cNvSpPr/>
                <p:nvPr/>
              </p:nvSpPr>
              <p:spPr>
                <a:xfrm>
                  <a:off x="5084640" y="1419120"/>
                  <a:ext cx="5797800" cy="3184560"/>
                </a:xfrm>
                <a:prstGeom prst="roundRect">
                  <a:avLst>
                    <a:gd name="adj" fmla="val 16667"/>
                  </a:avLst>
                </a:prstGeom>
                <a:solidFill>
                  <a:schemeClr val="bg1">
                    <a:lumMod val="95000"/>
                  </a:schemeClr>
                </a:solidFill>
                <a:ln>
                  <a:solidFill>
                    <a:srgbClr val="43729D"/>
                  </a:solidFill>
                </a:ln>
              </p:spPr>
              <p:style>
                <a:lnRef idx="2">
                  <a:schemeClr val="accent1">
                    <a:shade val="50000"/>
                  </a:schemeClr>
                </a:lnRef>
                <a:fillRef idx="1">
                  <a:schemeClr val="accent1"/>
                </a:fillRef>
                <a:effectRef idx="0">
                  <a:schemeClr val="accent1"/>
                </a:effectRef>
                <a:fontRef idx="minor"/>
              </p:style>
            </p:sp>
            <p:sp>
              <p:nvSpPr>
                <p:cNvPr id="201" name="Abgerundetes Rechteck 134"/>
                <p:cNvSpPr/>
                <p:nvPr/>
              </p:nvSpPr>
              <p:spPr>
                <a:xfrm>
                  <a:off x="7183800" y="1755720"/>
                  <a:ext cx="1562040" cy="2325600"/>
                </a:xfrm>
                <a:prstGeom prst="roundRect">
                  <a:avLst>
                    <a:gd name="adj" fmla="val 16667"/>
                  </a:avLst>
                </a:prstGeom>
                <a:solidFill>
                  <a:srgbClr val="70AD47"/>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de-DE" sz="2400" b="1" strike="noStrike" spc="-1">
                      <a:solidFill>
                        <a:schemeClr val="lt1"/>
                      </a:solidFill>
                      <a:latin typeface="Calibri"/>
                      <a:ea typeface="DejaVu Sans"/>
                    </a:rPr>
                    <a:t>Gym-nasium</a:t>
                  </a:r>
                  <a:endParaRPr lang="de-DE" sz="2400" b="0" strike="noStrike" spc="-1">
                    <a:latin typeface="Arial"/>
                  </a:endParaRPr>
                </a:p>
              </p:txBody>
            </p:sp>
            <p:sp>
              <p:nvSpPr>
                <p:cNvPr id="202" name="Abgerundetes Rechteck 136"/>
                <p:cNvSpPr/>
                <p:nvPr/>
              </p:nvSpPr>
              <p:spPr>
                <a:xfrm>
                  <a:off x="5233320" y="1755720"/>
                  <a:ext cx="1722960" cy="2325600"/>
                </a:xfrm>
                <a:prstGeom prst="roundRect">
                  <a:avLst>
                    <a:gd name="adj" fmla="val 16667"/>
                  </a:avLst>
                </a:prstGeom>
                <a:solidFill>
                  <a:srgbClr val="7030A0"/>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400" b="1" strike="noStrike" spc="-1">
                      <a:solidFill>
                        <a:schemeClr val="lt1"/>
                      </a:solidFill>
                      <a:latin typeface="Calibri"/>
                      <a:ea typeface="DejaVu Sans"/>
                    </a:rPr>
                    <a:t>Ober-schule</a:t>
                  </a:r>
                  <a:endParaRPr lang="de-DE" sz="2400" b="0" strike="noStrike" spc="-1">
                    <a:latin typeface="Arial"/>
                  </a:endParaRPr>
                </a:p>
              </p:txBody>
            </p:sp>
            <p:sp>
              <p:nvSpPr>
                <p:cNvPr id="203" name="Abgerundetes Rechteck 138"/>
                <p:cNvSpPr/>
                <p:nvPr/>
              </p:nvSpPr>
              <p:spPr>
                <a:xfrm>
                  <a:off x="8881200" y="3098880"/>
                  <a:ext cx="1557000" cy="913320"/>
                </a:xfrm>
                <a:prstGeom prst="roundRect">
                  <a:avLst>
                    <a:gd name="adj" fmla="val 16667"/>
                  </a:avLst>
                </a:prstGeom>
                <a:solidFill>
                  <a:srgbClr val="F76E53"/>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txBody>
                <a:bodyPr lIns="90000" tIns="45000" rIns="90000" bIns="45000" anchor="ctr">
                  <a:noAutofit/>
                </a:bodyPr>
                <a:lstStyle/>
                <a:p>
                  <a:pPr algn="ctr">
                    <a:lnSpc>
                      <a:spcPct val="100000"/>
                    </a:lnSpc>
                  </a:pPr>
                  <a:r>
                    <a:rPr lang="de-DE" sz="2200" b="0" strike="noStrike" spc="-1">
                      <a:solidFill>
                        <a:schemeClr val="lt1"/>
                      </a:solidFill>
                      <a:latin typeface="Calibri"/>
                      <a:ea typeface="DejaVu Sans"/>
                    </a:rPr>
                    <a:t>Förder-zentren</a:t>
                  </a:r>
                  <a:endParaRPr lang="de-DE" sz="2200" b="0" strike="noStrike" spc="-1">
                    <a:latin typeface="Arial"/>
                  </a:endParaRPr>
                </a:p>
              </p:txBody>
            </p:sp>
            <p:sp>
              <p:nvSpPr>
                <p:cNvPr id="204" name="Abgerundetes Rechteck 139"/>
                <p:cNvSpPr/>
                <p:nvPr/>
              </p:nvSpPr>
              <p:spPr>
                <a:xfrm>
                  <a:off x="5956560" y="3340800"/>
                  <a:ext cx="1557000" cy="743760"/>
                </a:xfrm>
                <a:prstGeom prst="roundRect">
                  <a:avLst>
                    <a:gd name="adj" fmla="val 16667"/>
                  </a:avLst>
                </a:prstGeom>
                <a:solidFill>
                  <a:srgbClr val="F76E53"/>
                </a:solidFill>
                <a:ln>
                  <a:no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txBody>
                <a:bodyPr lIns="90000" tIns="45000" rIns="90000" bIns="45000" anchor="ctr">
                  <a:noAutofit/>
                </a:bodyPr>
                <a:lstStyle/>
                <a:p>
                  <a:pPr algn="ctr">
                    <a:lnSpc>
                      <a:spcPct val="100000"/>
                    </a:lnSpc>
                  </a:pPr>
                  <a:r>
                    <a:rPr lang="de-DE" sz="2200" b="0" strike="noStrike" spc="-1">
                      <a:solidFill>
                        <a:srgbClr val="C00000"/>
                      </a:solidFill>
                      <a:latin typeface="Calibri"/>
                      <a:ea typeface="DejaVu Sans"/>
                    </a:rPr>
                    <a:t>INKLUSION</a:t>
                  </a:r>
                  <a:endParaRPr lang="de-DE" sz="2200" b="0" strike="noStrike" spc="-1">
                    <a:latin typeface="Arial"/>
                  </a:endParaRPr>
                </a:p>
              </p:txBody>
            </p:sp>
          </p:grpSp>
        </p:grpSp>
        <p:cxnSp>
          <p:nvCxnSpPr>
            <p:cNvPr id="205" name="Gerade Verbindung 11293"/>
            <p:cNvCxnSpPr/>
            <p:nvPr/>
          </p:nvCxnSpPr>
          <p:spPr>
            <a:xfrm>
              <a:off x="9255240" y="2853360"/>
              <a:ext cx="826560" cy="1387440"/>
            </a:xfrm>
            <a:prstGeom prst="straightConnector1">
              <a:avLst/>
            </a:prstGeom>
            <a:ln w="57150">
              <a:solidFill>
                <a:srgbClr val="C00000"/>
              </a:solidFill>
              <a:round/>
            </a:ln>
          </p:spPr>
        </p:cxnSp>
        <p:cxnSp>
          <p:nvCxnSpPr>
            <p:cNvPr id="206" name="Gerade Verbindung 192"/>
            <p:cNvCxnSpPr/>
            <p:nvPr/>
          </p:nvCxnSpPr>
          <p:spPr>
            <a:xfrm flipV="1">
              <a:off x="9055800" y="2836800"/>
              <a:ext cx="1026000" cy="1328760"/>
            </a:xfrm>
            <a:prstGeom prst="straightConnector1">
              <a:avLst/>
            </a:prstGeom>
            <a:ln w="57150">
              <a:solidFill>
                <a:srgbClr val="C00000"/>
              </a:solidFill>
              <a:round/>
            </a:ln>
          </p:spPr>
        </p:cxnSp>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51"/>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96"/>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05"/>
                                        </p:tgtEl>
                                        <p:attrNameLst>
                                          <p:attrName>style.visibility</p:attrName>
                                        </p:attrNameLst>
                                      </p:cBhvr>
                                      <p:to>
                                        <p:strVal val="visible"/>
                                      </p:to>
                                    </p:set>
                                  </p:childTnLst>
                                </p:cTn>
                              </p:par>
                            </p:childTnLst>
                          </p:cTn>
                        </p:par>
                        <p:par>
                          <p:cTn id="19" fill="hold">
                            <p:stCondLst>
                              <p:cond delay="0"/>
                            </p:stCondLst>
                            <p:childTnLst>
                              <p:par>
                                <p:cTn id="20" presetID="1" presetClass="entr" fill="hold" nodeType="afterEffect">
                                  <p:stCondLst>
                                    <p:cond delay="0"/>
                                  </p:stCondLst>
                                  <p:childTnLst>
                                    <p:set>
                                      <p:cBhvr>
                                        <p:cTn id="21" dur="1" fill="hold">
                                          <p:stCondLst>
                                            <p:cond delay="0"/>
                                          </p:stCondLst>
                                        </p:cTn>
                                        <p:tgtEl>
                                          <p:spTgt spid="10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fill="hold" nodeType="clickEffect">
                                  <p:stCondLst>
                                    <p:cond delay="0"/>
                                  </p:stCondLst>
                                  <p:childTnLst>
                                    <p:set>
                                      <p:cBhvr>
                                        <p:cTn id="25" dur="1" fill="hold">
                                          <p:stCondLst>
                                            <p:cond delay="0"/>
                                          </p:stCondLst>
                                        </p:cTn>
                                        <p:tgtEl>
                                          <p:spTgt spid="152"/>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 presetClass="entr" fill="hold" nodeType="clickEffect">
                                  <p:stCondLst>
                                    <p:cond delay="0"/>
                                  </p:stCondLst>
                                  <p:childTnLst>
                                    <p:set>
                                      <p:cBhvr>
                                        <p:cTn id="29" dur="1" fill="hold">
                                          <p:stCondLst>
                                            <p:cond delay="0"/>
                                          </p:stCondLst>
                                        </p:cTn>
                                        <p:tgtEl>
                                          <p:spTgt spid="98"/>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fill="hold" nodeType="clickEffect">
                                  <p:stCondLst>
                                    <p:cond delay="0"/>
                                  </p:stCondLst>
                                  <p:childTnLst>
                                    <p:set>
                                      <p:cBhvr>
                                        <p:cTn id="33" dur="1" fill="hold">
                                          <p:stCondLst>
                                            <p:cond delay="0"/>
                                          </p:stCondLst>
                                        </p:cTn>
                                        <p:tgtEl>
                                          <p:spTgt spid="16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fill="hold" nodeType="clickEffect">
                                  <p:stCondLst>
                                    <p:cond delay="0"/>
                                  </p:stCondLst>
                                  <p:childTnLst>
                                    <p:set>
                                      <p:cBhvr>
                                        <p:cTn id="37" dur="1" fill="hold">
                                          <p:stCondLst>
                                            <p:cond delay="0"/>
                                          </p:stCondLst>
                                        </p:cTn>
                                        <p:tgtEl>
                                          <p:spTgt spid="161"/>
                                        </p:tgtEl>
                                        <p:attrNameLst>
                                          <p:attrName>style.visibility</p:attrName>
                                        </p:attrNameLst>
                                      </p:cBhvr>
                                      <p:to>
                                        <p:strVal val="hidden"/>
                                      </p:to>
                                    </p:set>
                                  </p:childTnLst>
                                </p:cTn>
                              </p:par>
                              <p:par>
                                <p:cTn id="38" presetID="1" presetClass="entr" fill="hold" nodeType="withEffect">
                                  <p:stCondLst>
                                    <p:cond delay="0"/>
                                  </p:stCondLst>
                                  <p:childTnLst>
                                    <p:set>
                                      <p:cBhvr>
                                        <p:cTn id="39" dur="1" fill="hold">
                                          <p:stCondLst>
                                            <p:cond delay="0"/>
                                          </p:stCondLst>
                                        </p:cTn>
                                        <p:tgtEl>
                                          <p:spTgt spid="97"/>
                                        </p:tgtEl>
                                        <p:attrNameLst>
                                          <p:attrName>style.visibility</p:attrName>
                                        </p:attrNameLst>
                                      </p:cBhvr>
                                      <p:to>
                                        <p:strVal val="visible"/>
                                      </p:to>
                                    </p:set>
                                  </p:childTnLst>
                                </p:cTn>
                              </p:par>
                              <p:par>
                                <p:cTn id="40" presetID="1" presetClass="entr" fill="hold" nodeType="withEffect">
                                  <p:stCondLst>
                                    <p:cond delay="0"/>
                                  </p:stCondLst>
                                  <p:childTnLst>
                                    <p:set>
                                      <p:cBhvr>
                                        <p:cTn id="41" dur="1" fill="hold">
                                          <p:stCondLst>
                                            <p:cond delay="0"/>
                                          </p:stCondLst>
                                        </p:cTn>
                                        <p:tgtEl>
                                          <p:spTgt spid="11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fill="hold" nodeType="clickEffect">
                                  <p:stCondLst>
                                    <p:cond delay="0"/>
                                  </p:stCondLst>
                                  <p:childTnLst>
                                    <p:set>
                                      <p:cBhvr>
                                        <p:cTn id="45" dur="1" fill="hold">
                                          <p:stCondLst>
                                            <p:cond delay="0"/>
                                          </p:stCondLst>
                                        </p:cTn>
                                        <p:tgtEl>
                                          <p:spTgt spid="17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xit" fill="hold" nodeType="clickEffect">
                                  <p:stCondLst>
                                    <p:cond delay="0"/>
                                  </p:stCondLst>
                                  <p:childTnLst>
                                    <p:set>
                                      <p:cBhvr>
                                        <p:cTn id="49" dur="1" fill="hold">
                                          <p:stCondLst>
                                            <p:cond delay="0"/>
                                          </p:stCondLst>
                                        </p:cTn>
                                        <p:tgtEl>
                                          <p:spTgt spid="172"/>
                                        </p:tgtEl>
                                        <p:attrNameLst>
                                          <p:attrName>style.visibility</p:attrName>
                                        </p:attrNameLst>
                                      </p:cBhvr>
                                      <p:to>
                                        <p:strVal val="hidden"/>
                                      </p:to>
                                    </p:set>
                                  </p:childTnLst>
                                </p:cTn>
                              </p:par>
                            </p:childTnLst>
                          </p:cTn>
                        </p:par>
                        <p:par>
                          <p:cTn id="50" fill="hold">
                            <p:stCondLst>
                              <p:cond delay="0"/>
                            </p:stCondLst>
                            <p:childTnLst>
                              <p:par>
                                <p:cTn id="51" presetID="1" presetClass="entr" fill="hold" nodeType="afterEffect">
                                  <p:stCondLst>
                                    <p:cond delay="0"/>
                                  </p:stCondLst>
                                  <p:childTnLst>
                                    <p:set>
                                      <p:cBhvr>
                                        <p:cTn id="52" dur="1" fill="hold">
                                          <p:stCondLst>
                                            <p:cond delay="0"/>
                                          </p:stCondLst>
                                        </p:cTn>
                                        <p:tgtEl>
                                          <p:spTgt spid="12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fill="hold" nodeType="clickEffect">
                                  <p:stCondLst>
                                    <p:cond delay="0"/>
                                  </p:stCondLst>
                                  <p:childTnLst>
                                    <p:set>
                                      <p:cBhvr>
                                        <p:cTn id="56" dur="1" fill="hold">
                                          <p:stCondLst>
                                            <p:cond delay="0"/>
                                          </p:stCondLst>
                                        </p:cTn>
                                        <p:tgtEl>
                                          <p:spTgt spid="100"/>
                                        </p:tgtEl>
                                        <p:attrNameLst>
                                          <p:attrName>style.visibility</p:attrName>
                                        </p:attrNameLst>
                                      </p:cBhvr>
                                      <p:to>
                                        <p:strVal val="visible"/>
                                      </p:to>
                                    </p:set>
                                  </p:childTnLst>
                                </p:cTn>
                              </p:par>
                              <p:par>
                                <p:cTn id="57" presetID="1" presetClass="entr" fill="hold" nodeType="withEffect">
                                  <p:stCondLst>
                                    <p:cond delay="0"/>
                                  </p:stCondLst>
                                  <p:childTnLst>
                                    <p:set>
                                      <p:cBhvr>
                                        <p:cTn id="58" dur="1" fill="hold">
                                          <p:stCondLst>
                                            <p:cond delay="0"/>
                                          </p:stCondLst>
                                        </p:cTn>
                                        <p:tgtEl>
                                          <p:spTgt spid="119"/>
                                        </p:tgtEl>
                                        <p:attrNameLst>
                                          <p:attrName>style.visibility</p:attrName>
                                        </p:attrNameLst>
                                      </p:cBhvr>
                                      <p:to>
                                        <p:strVal val="visible"/>
                                      </p:to>
                                    </p:set>
                                  </p:childTnLst>
                                </p:cTn>
                              </p:par>
                              <p:par>
                                <p:cTn id="59" presetID="1" presetClass="entr" fill="hold" nodeType="withEffect">
                                  <p:stCondLst>
                                    <p:cond delay="0"/>
                                  </p:stCondLst>
                                  <p:childTnLst>
                                    <p:set>
                                      <p:cBhvr>
                                        <p:cTn id="60" dur="1" fill="hold">
                                          <p:stCondLst>
                                            <p:cond delay="0"/>
                                          </p:stCondLst>
                                        </p:cTn>
                                        <p:tgtEl>
                                          <p:spTgt spid="10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fill="hold" nodeType="clickEffect">
                                  <p:stCondLst>
                                    <p:cond delay="0"/>
                                  </p:stCondLst>
                                  <p:childTnLst>
                                    <p:set>
                                      <p:cBhvr>
                                        <p:cTn id="64" dur="1" fill="hold">
                                          <p:stCondLst>
                                            <p:cond delay="0"/>
                                          </p:stCondLst>
                                        </p:cTn>
                                        <p:tgtEl>
                                          <p:spTgt spid="19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fill="hold" nodeType="clickEffect">
                                  <p:stCondLst>
                                    <p:cond delay="0"/>
                                  </p:stCondLst>
                                  <p:childTnLst>
                                    <p:set>
                                      <p:cBhvr>
                                        <p:cTn id="68" dur="1" fill="hold">
                                          <p:stCondLst>
                                            <p:cond delay="0"/>
                                          </p:stCondLst>
                                        </p:cTn>
                                        <p:tgtEl>
                                          <p:spTgt spid="196"/>
                                        </p:tgtEl>
                                        <p:attrNameLst>
                                          <p:attrName>style.visibility</p:attrName>
                                        </p:attrNameLst>
                                      </p:cBhvr>
                                      <p:to>
                                        <p:strVal val="hidden"/>
                                      </p:to>
                                    </p:set>
                                  </p:childTnLst>
                                </p:cTn>
                              </p:par>
                              <p:par>
                                <p:cTn id="69" presetID="1" presetClass="entr" fill="hold" nodeType="withEffect">
                                  <p:stCondLst>
                                    <p:cond delay="0"/>
                                  </p:stCondLst>
                                  <p:childTnLst>
                                    <p:set>
                                      <p:cBhvr>
                                        <p:cTn id="70" dur="1" fill="hold">
                                          <p:stCondLst>
                                            <p:cond delay="0"/>
                                          </p:stCondLst>
                                        </p:cTn>
                                        <p:tgtEl>
                                          <p:spTgt spid="138"/>
                                        </p:tgtEl>
                                        <p:attrNameLst>
                                          <p:attrName>style.visibility</p:attrName>
                                        </p:attrNameLst>
                                      </p:cBhvr>
                                      <p:to>
                                        <p:strVal val="visible"/>
                                      </p:to>
                                    </p:set>
                                  </p:childTnLst>
                                </p:cTn>
                              </p:par>
                              <p:par>
                                <p:cTn id="71" presetID="1" presetClass="entr" fill="hold" nodeType="withEffect">
                                  <p:stCondLst>
                                    <p:cond delay="0"/>
                                  </p:stCondLst>
                                  <p:childTnLst>
                                    <p:set>
                                      <p:cBhvr>
                                        <p:cTn id="72" dur="1" fill="hold">
                                          <p:stCondLst>
                                            <p:cond delay="0"/>
                                          </p:stCondLst>
                                        </p:cTn>
                                        <p:tgtEl>
                                          <p:spTgt spid="13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fill="hold" nodeType="clickEffect">
                                  <p:stCondLst>
                                    <p:cond delay="0"/>
                                  </p:stCondLst>
                                  <p:childTnLst>
                                    <p:set>
                                      <p:cBhvr>
                                        <p:cTn id="76" dur="1" fill="hold">
                                          <p:stCondLst>
                                            <p:cond delay="0"/>
                                          </p:stCondLst>
                                        </p:cTn>
                                        <p:tgtEl>
                                          <p:spTgt spid="99"/>
                                        </p:tgtEl>
                                        <p:attrNameLst>
                                          <p:attrName>style.visibility</p:attrName>
                                        </p:attrNameLst>
                                      </p:cBhvr>
                                      <p:to>
                                        <p:strVal val="visible"/>
                                      </p:to>
                                    </p:set>
                                  </p:childTnLst>
                                </p:cTn>
                              </p:par>
                              <p:par>
                                <p:cTn id="77" presetID="1" presetClass="entr" fill="hold" nodeType="withEffect">
                                  <p:stCondLst>
                                    <p:cond delay="0"/>
                                  </p:stCondLst>
                                  <p:childTnLst>
                                    <p:set>
                                      <p:cBhvr>
                                        <p:cTn id="78" dur="1" fill="hold">
                                          <p:stCondLst>
                                            <p:cond delay="0"/>
                                          </p:stCondLst>
                                        </p:cTn>
                                        <p:tgtEl>
                                          <p:spTgt spid="139"/>
                                        </p:tgtEl>
                                        <p:attrNameLst>
                                          <p:attrName>style.visibility</p:attrName>
                                        </p:attrNameLst>
                                      </p:cBhvr>
                                      <p:to>
                                        <p:strVal val="visible"/>
                                      </p:to>
                                    </p:set>
                                  </p:childTnLst>
                                </p:cTn>
                              </p:par>
                              <p:par>
                                <p:cTn id="79" presetID="1" presetClass="entr" fill="hold" nodeType="withEffect">
                                  <p:stCondLst>
                                    <p:cond delay="0"/>
                                  </p:stCondLst>
                                  <p:childTnLst>
                                    <p:set>
                                      <p:cBhvr>
                                        <p:cTn id="80" dur="1" fill="hold">
                                          <p:stCondLst>
                                            <p:cond delay="0"/>
                                          </p:stCondLst>
                                        </p:cTn>
                                        <p:tgtEl>
                                          <p:spTgt spid="14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fill="hold" nodeType="clickEffect">
                                  <p:stCondLst>
                                    <p:cond delay="0"/>
                                  </p:stCondLst>
                                  <p:childTnLst>
                                    <p:set>
                                      <p:cBhvr>
                                        <p:cTn id="84" dur="1" fill="hold">
                                          <p:stCondLst>
                                            <p:cond delay="0"/>
                                          </p:stCondLst>
                                        </p:cTn>
                                        <p:tgtEl>
                                          <p:spTgt spid="18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xit" fill="hold" nodeType="clickEffect">
                                  <p:stCondLst>
                                    <p:cond delay="0"/>
                                  </p:stCondLst>
                                  <p:childTnLst>
                                    <p:set>
                                      <p:cBhvr>
                                        <p:cTn id="88" dur="1" fill="hold">
                                          <p:stCondLst>
                                            <p:cond delay="0"/>
                                          </p:stCondLst>
                                        </p:cTn>
                                        <p:tgtEl>
                                          <p:spTgt spid="185"/>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fill="hold" nodeType="clickEffect">
                                  <p:stCondLst>
                                    <p:cond delay="0"/>
                                  </p:stCondLst>
                                  <p:childTnLst>
                                    <p:set>
                                      <p:cBhvr>
                                        <p:cTn id="92" dur="1" fill="hold">
                                          <p:stCondLst>
                                            <p:cond delay="0"/>
                                          </p:stCondLst>
                                        </p:cTn>
                                        <p:tgtEl>
                                          <p:spTgt spid="102"/>
                                        </p:tgtEl>
                                        <p:attrNameLst>
                                          <p:attrName>style.visibility</p:attrName>
                                        </p:attrNameLst>
                                      </p:cBhvr>
                                      <p:to>
                                        <p:strVal val="visible"/>
                                      </p:to>
                                    </p:set>
                                  </p:childTnLst>
                                </p:cTn>
                              </p:par>
                              <p:par>
                                <p:cTn id="93" presetID="1" presetClass="entr" fill="hold" nodeType="withEffect">
                                  <p:stCondLst>
                                    <p:cond delay="0"/>
                                  </p:stCondLst>
                                  <p:childTnLst>
                                    <p:set>
                                      <p:cBhvr>
                                        <p:cTn id="94" dur="1" fill="hold">
                                          <p:stCondLst>
                                            <p:cond delay="0"/>
                                          </p:stCondLst>
                                        </p:cTn>
                                        <p:tgtEl>
                                          <p:spTgt spid="14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fill="hold" nodeType="clickEffect">
                                  <p:stCondLst>
                                    <p:cond delay="0"/>
                                  </p:stCondLst>
                                  <p:childTnLst>
                                    <p:set>
                                      <p:cBhvr>
                                        <p:cTn id="98" dur="1" fill="hold">
                                          <p:stCondLst>
                                            <p:cond delay="0"/>
                                          </p:stCondLst>
                                        </p:cTn>
                                        <p:tgtEl>
                                          <p:spTgt spid="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0D9DC5-FF44-9245-AFEC-9FAA647B91A4}"/>
              </a:ext>
            </a:extLst>
          </p:cNvPr>
          <p:cNvSpPr>
            <a:spLocks noGrp="1"/>
          </p:cNvSpPr>
          <p:nvPr>
            <p:ph type="title"/>
          </p:nvPr>
        </p:nvSpPr>
        <p:spPr/>
        <p:txBody>
          <a:bodyPr/>
          <a:lstStyle/>
          <a:p>
            <a:r>
              <a:rPr lang="de-DE" dirty="0" err="1"/>
              <a:t>Dibs</a:t>
            </a:r>
            <a:r>
              <a:rPr lang="de-DE" dirty="0"/>
              <a:t>: Diskriminierungsschutz und Beratung für </a:t>
            </a:r>
            <a:r>
              <a:rPr lang="de-DE" dirty="0" err="1"/>
              <a:t>Schüler:innen</a:t>
            </a:r>
            <a:endParaRPr lang="de-DE" dirty="0"/>
          </a:p>
        </p:txBody>
      </p:sp>
      <p:sp>
        <p:nvSpPr>
          <p:cNvPr id="3" name="Untertitel 2">
            <a:extLst>
              <a:ext uri="{FF2B5EF4-FFF2-40B4-BE49-F238E27FC236}">
                <a16:creationId xmlns:a16="http://schemas.microsoft.com/office/drawing/2014/main" id="{C923A131-9CA2-A44C-B416-F9E118B00507}"/>
              </a:ext>
            </a:extLst>
          </p:cNvPr>
          <p:cNvSpPr>
            <a:spLocks noGrp="1"/>
          </p:cNvSpPr>
          <p:nvPr>
            <p:ph type="subTitle"/>
          </p:nvPr>
        </p:nvSpPr>
        <p:spPr/>
        <p:txBody>
          <a:bodyPr/>
          <a:lstStyle/>
          <a:p>
            <a:pPr marL="0" indent="0">
              <a:buNone/>
            </a:pPr>
            <a:endParaRPr lang="de-DE" dirty="0"/>
          </a:p>
        </p:txBody>
      </p:sp>
      <p:pic>
        <p:nvPicPr>
          <p:cNvPr id="4" name="Grafik 3">
            <a:extLst>
              <a:ext uri="{FF2B5EF4-FFF2-40B4-BE49-F238E27FC236}">
                <a16:creationId xmlns:a16="http://schemas.microsoft.com/office/drawing/2014/main" id="{28E64E96-D4F6-0447-B4C2-5892D1F16DA5}"/>
              </a:ext>
            </a:extLst>
          </p:cNvPr>
          <p:cNvPicPr>
            <a:picLocks noChangeAspect="1"/>
          </p:cNvPicPr>
          <p:nvPr/>
        </p:nvPicPr>
        <p:blipFill>
          <a:blip r:embed="rId2"/>
          <a:stretch>
            <a:fillRect/>
          </a:stretch>
        </p:blipFill>
        <p:spPr>
          <a:xfrm>
            <a:off x="609480" y="1742921"/>
            <a:ext cx="10497165" cy="5904656"/>
          </a:xfrm>
          <a:prstGeom prst="rect">
            <a:avLst/>
          </a:prstGeom>
        </p:spPr>
      </p:pic>
    </p:spTree>
    <p:extLst>
      <p:ext uri="{BB962C8B-B14F-4D97-AF65-F5344CB8AC3E}">
        <p14:creationId xmlns:p14="http://schemas.microsoft.com/office/powerpoint/2010/main" val="2955138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 name="Textfeld 2"/>
          <p:cNvSpPr/>
          <p:nvPr/>
        </p:nvSpPr>
        <p:spPr>
          <a:xfrm>
            <a:off x="4824720" y="1198440"/>
            <a:ext cx="7341840" cy="2221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rgbClr val="404040"/>
                </a:solidFill>
                <a:latin typeface="Calibri"/>
                <a:ea typeface="DejaVu Sans"/>
              </a:rPr>
              <a:t>„Wer als Werkzeug nur einen Hammer hat, </a:t>
            </a:r>
            <a:endParaRPr lang="de-DE" sz="3200" b="0" strike="noStrike" spc="-1">
              <a:latin typeface="Arial"/>
            </a:endParaRPr>
          </a:p>
          <a:p>
            <a:pPr>
              <a:lnSpc>
                <a:spcPct val="150000"/>
              </a:lnSpc>
            </a:pPr>
            <a:r>
              <a:rPr lang="de-DE" sz="3200" b="0" strike="noStrike" spc="-1">
                <a:solidFill>
                  <a:srgbClr val="404040"/>
                </a:solidFill>
                <a:latin typeface="Calibri"/>
                <a:ea typeface="DejaVu Sans"/>
              </a:rPr>
              <a:t>sieht in jedem Problem einen Nagel.“</a:t>
            </a:r>
            <a:br>
              <a:rPr sz="3200"/>
            </a:br>
            <a:r>
              <a:rPr lang="de-DE" sz="1400" b="0" strike="noStrike" spc="-1">
                <a:solidFill>
                  <a:srgbClr val="404040"/>
                </a:solidFill>
                <a:latin typeface="Calibri"/>
                <a:ea typeface="DejaVu Sans"/>
              </a:rPr>
              <a:t>Paul Watzlawick</a:t>
            </a:r>
            <a:br>
              <a:rPr sz="1400"/>
            </a:br>
            <a:endParaRPr lang="de-DE" sz="1400" b="0" strike="noStrike" spc="-1">
              <a:latin typeface="Arial"/>
            </a:endParaRPr>
          </a:p>
          <a:p>
            <a:pPr>
              <a:lnSpc>
                <a:spcPct val="100000"/>
              </a:lnSpc>
            </a:pPr>
            <a:endParaRPr lang="de-DE" sz="1800" b="0" strike="noStrike" spc="-1">
              <a:latin typeface="Arial"/>
            </a:endParaRPr>
          </a:p>
        </p:txBody>
      </p:sp>
      <p:sp>
        <p:nvSpPr>
          <p:cNvPr id="483" name="Textfeld 4"/>
          <p:cNvSpPr/>
          <p:nvPr/>
        </p:nvSpPr>
        <p:spPr>
          <a:xfrm>
            <a:off x="4825080" y="5656680"/>
            <a:ext cx="4089960" cy="5770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Fragen und Austausch…</a:t>
            </a:r>
            <a:endParaRPr lang="de-DE" sz="3200" b="0" strike="noStrike" spc="-1">
              <a:latin typeface="Arial"/>
            </a:endParaRPr>
          </a:p>
        </p:txBody>
      </p:sp>
      <p:sp>
        <p:nvSpPr>
          <p:cNvPr id="484" name="PlaceHolder 1"/>
          <p:cNvSpPr>
            <a:spLocks noGrp="1"/>
          </p:cNvSpPr>
          <p:nvPr>
            <p:ph type="ftr" idx="26"/>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485" name="Explosion 2 1"/>
          <p:cNvSpPr/>
          <p:nvPr/>
        </p:nvSpPr>
        <p:spPr>
          <a:xfrm>
            <a:off x="142560" y="1968840"/>
            <a:ext cx="5119200" cy="4380480"/>
          </a:xfrm>
          <a:prstGeom prst="irregularSeal2">
            <a:avLst/>
          </a:prstGeom>
          <a:solidFill>
            <a:schemeClr val="accent6">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600" b="1" strike="noStrike" spc="-1">
                <a:solidFill>
                  <a:srgbClr val="FFC000"/>
                </a:solidFill>
                <a:latin typeface="Calibri"/>
                <a:ea typeface="DejaVu Sans"/>
              </a:rPr>
              <a:t>Danke für Ihre Aufmerk-samkeit!</a:t>
            </a:r>
            <a:endParaRPr lang="de-DE" sz="26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ußzeilenplatzhalter 1"/>
          <p:cNvSpPr>
            <a:spLocks noGrp="1"/>
          </p:cNvSpPr>
          <p:nvPr>
            <p:ph type="ftr" sz="quarter" idx="10"/>
          </p:nvPr>
        </p:nvSpPr>
        <p:spPr>
          <a:xfrm>
            <a:off x="465138" y="6532563"/>
            <a:ext cx="11222037" cy="325437"/>
          </a:xfrm>
        </p:spPr>
        <p:txBody>
          <a:bodyPr/>
          <a:lstStyle/>
          <a:p>
            <a:pPr>
              <a:defRPr/>
            </a:pPr>
            <a:r>
              <a:rPr lang="de-DE"/>
              <a:t>Regionales Beratungs- und Unterstützungszentrum ReBUZ West</a:t>
            </a:r>
            <a:endParaRPr lang="de-DE">
              <a:solidFill>
                <a:schemeClr val="accent1">
                  <a:lumMod val="75000"/>
                </a:schemeClr>
              </a:solidFill>
            </a:endParaRPr>
          </a:p>
        </p:txBody>
      </p:sp>
      <p:sp>
        <p:nvSpPr>
          <p:cNvPr id="12" name="Textfeld 11"/>
          <p:cNvSpPr txBox="1"/>
          <p:nvPr/>
        </p:nvSpPr>
        <p:spPr>
          <a:xfrm>
            <a:off x="368763" y="626688"/>
            <a:ext cx="3990975" cy="523220"/>
          </a:xfrm>
          <a:prstGeom prst="rect">
            <a:avLst/>
          </a:prstGeom>
          <a:noFill/>
        </p:spPr>
        <p:txBody>
          <a:bodyPr>
            <a:spAutoFit/>
          </a:bodyPr>
          <a:lstStyle/>
          <a:p>
            <a:pPr>
              <a:defRPr/>
            </a:pPr>
            <a:r>
              <a:rPr lang="de-DE" sz="2800" dirty="0">
                <a:solidFill>
                  <a:schemeClr val="accent1">
                    <a:lumMod val="50000"/>
                  </a:schemeClr>
                </a:solidFill>
                <a:latin typeface="+mn-lt"/>
              </a:rPr>
              <a:t>Bremer Schulsystem</a:t>
            </a:r>
          </a:p>
        </p:txBody>
      </p:sp>
      <p:sp>
        <p:nvSpPr>
          <p:cNvPr id="15" name="Abgerundetes Rechteck 14"/>
          <p:cNvSpPr/>
          <p:nvPr/>
        </p:nvSpPr>
        <p:spPr>
          <a:xfrm>
            <a:off x="2886386" y="2545614"/>
            <a:ext cx="1112139" cy="2812703"/>
          </a:xfrm>
          <a:prstGeom prst="roundRect">
            <a:avLst/>
          </a:prstGeom>
          <a:ln/>
        </p:spPr>
        <p:style>
          <a:lnRef idx="3">
            <a:schemeClr val="lt1"/>
          </a:lnRef>
          <a:fillRef idx="1">
            <a:schemeClr val="accent6"/>
          </a:fillRef>
          <a:effectRef idx="1">
            <a:schemeClr val="accent6"/>
          </a:effectRef>
          <a:fontRef idx="minor">
            <a:schemeClr val="lt1"/>
          </a:fontRef>
        </p:style>
        <p:txBody>
          <a:bodyPr vert="vert270" rtlCol="0" anchor="ctr"/>
          <a:lstStyle/>
          <a:p>
            <a:pPr algn="ctr"/>
            <a:r>
              <a:rPr lang="de-DE" sz="2400" b="1" dirty="0"/>
              <a:t>Gymnasium</a:t>
            </a:r>
          </a:p>
        </p:txBody>
      </p:sp>
      <p:sp>
        <p:nvSpPr>
          <p:cNvPr id="16" name="Abgerundetes Rechteck 15"/>
          <p:cNvSpPr/>
          <p:nvPr/>
        </p:nvSpPr>
        <p:spPr>
          <a:xfrm>
            <a:off x="732971" y="2172468"/>
            <a:ext cx="2024366" cy="3275338"/>
          </a:xfrm>
          <a:prstGeom prst="roundRect">
            <a:avLst/>
          </a:prstGeom>
          <a:solidFill>
            <a:srgbClr val="7030A0"/>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de-DE" sz="2300" b="1" dirty="0"/>
              <a:t>Oberschule</a:t>
            </a:r>
          </a:p>
        </p:txBody>
      </p:sp>
      <p:sp>
        <p:nvSpPr>
          <p:cNvPr id="17" name="Abgerundetes Rechteck 16"/>
          <p:cNvSpPr/>
          <p:nvPr/>
        </p:nvSpPr>
        <p:spPr>
          <a:xfrm>
            <a:off x="4293750" y="3069212"/>
            <a:ext cx="465698" cy="2289107"/>
          </a:xfrm>
          <a:prstGeom prst="roundRect">
            <a:avLst/>
          </a:prstGeom>
          <a:solidFill>
            <a:schemeClr val="accent4"/>
          </a:solidFill>
          <a:ln/>
        </p:spPr>
        <p:style>
          <a:lnRef idx="3">
            <a:schemeClr val="lt1"/>
          </a:lnRef>
          <a:fillRef idx="1">
            <a:schemeClr val="accent3"/>
          </a:fillRef>
          <a:effectRef idx="1">
            <a:schemeClr val="accent3"/>
          </a:effectRef>
          <a:fontRef idx="minor">
            <a:schemeClr val="lt1"/>
          </a:fontRef>
        </p:style>
        <p:txBody>
          <a:bodyPr vert="vert270" rtlCol="0" anchor="ctr"/>
          <a:lstStyle/>
          <a:p>
            <a:pPr algn="ctr"/>
            <a:r>
              <a:rPr lang="de-DE" sz="2200" dirty="0"/>
              <a:t>4 Spezialschulen</a:t>
            </a:r>
          </a:p>
        </p:txBody>
      </p:sp>
      <p:sp>
        <p:nvSpPr>
          <p:cNvPr id="3" name="Abgerundetes Rechteck 2"/>
          <p:cNvSpPr/>
          <p:nvPr/>
        </p:nvSpPr>
        <p:spPr>
          <a:xfrm>
            <a:off x="689805" y="5532757"/>
            <a:ext cx="4069643" cy="754743"/>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Grundschule</a:t>
            </a:r>
          </a:p>
        </p:txBody>
      </p:sp>
      <p:cxnSp>
        <p:nvCxnSpPr>
          <p:cNvPr id="5" name="Gerade Verbindung mit Pfeil 4"/>
          <p:cNvCxnSpPr/>
          <p:nvPr/>
        </p:nvCxnSpPr>
        <p:spPr>
          <a:xfrm flipV="1">
            <a:off x="217714" y="1927016"/>
            <a:ext cx="0" cy="43619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0" y="1538514"/>
            <a:ext cx="957943" cy="369332"/>
          </a:xfrm>
          <a:prstGeom prst="rect">
            <a:avLst/>
          </a:prstGeom>
          <a:noFill/>
        </p:spPr>
        <p:txBody>
          <a:bodyPr wrap="square" rtlCol="0">
            <a:spAutoFit/>
          </a:bodyPr>
          <a:lstStyle/>
          <a:p>
            <a:r>
              <a:rPr lang="de-DE" dirty="0"/>
              <a:t>Klasse</a:t>
            </a:r>
          </a:p>
        </p:txBody>
      </p:sp>
      <p:sp>
        <p:nvSpPr>
          <p:cNvPr id="26" name="Textfeld 25"/>
          <p:cNvSpPr txBox="1"/>
          <p:nvPr/>
        </p:nvSpPr>
        <p:spPr>
          <a:xfrm>
            <a:off x="217714" y="2024924"/>
            <a:ext cx="478971" cy="369332"/>
          </a:xfrm>
          <a:prstGeom prst="rect">
            <a:avLst/>
          </a:prstGeom>
          <a:noFill/>
        </p:spPr>
        <p:txBody>
          <a:bodyPr wrap="square" rtlCol="0">
            <a:spAutoFit/>
          </a:bodyPr>
          <a:lstStyle/>
          <a:p>
            <a:r>
              <a:rPr lang="de-DE" dirty="0"/>
              <a:t>13</a:t>
            </a:r>
          </a:p>
        </p:txBody>
      </p:sp>
      <p:sp>
        <p:nvSpPr>
          <p:cNvPr id="27" name="Textfeld 26"/>
          <p:cNvSpPr txBox="1"/>
          <p:nvPr/>
        </p:nvSpPr>
        <p:spPr>
          <a:xfrm>
            <a:off x="217713" y="5086568"/>
            <a:ext cx="478971" cy="369332"/>
          </a:xfrm>
          <a:prstGeom prst="rect">
            <a:avLst/>
          </a:prstGeom>
          <a:noFill/>
        </p:spPr>
        <p:txBody>
          <a:bodyPr wrap="square" rtlCol="0">
            <a:spAutoFit/>
          </a:bodyPr>
          <a:lstStyle/>
          <a:p>
            <a:r>
              <a:rPr lang="de-DE" dirty="0"/>
              <a:t>5</a:t>
            </a:r>
          </a:p>
        </p:txBody>
      </p:sp>
      <p:sp>
        <p:nvSpPr>
          <p:cNvPr id="29" name="Textfeld 28"/>
          <p:cNvSpPr txBox="1"/>
          <p:nvPr/>
        </p:nvSpPr>
        <p:spPr>
          <a:xfrm>
            <a:off x="210457" y="2360949"/>
            <a:ext cx="478971" cy="369332"/>
          </a:xfrm>
          <a:prstGeom prst="rect">
            <a:avLst/>
          </a:prstGeom>
          <a:noFill/>
        </p:spPr>
        <p:txBody>
          <a:bodyPr wrap="square" rtlCol="0">
            <a:spAutoFit/>
          </a:bodyPr>
          <a:lstStyle/>
          <a:p>
            <a:r>
              <a:rPr lang="de-DE" dirty="0"/>
              <a:t>12</a:t>
            </a:r>
          </a:p>
        </p:txBody>
      </p:sp>
      <p:sp>
        <p:nvSpPr>
          <p:cNvPr id="8" name="Textfeld 7"/>
          <p:cNvSpPr txBox="1"/>
          <p:nvPr/>
        </p:nvSpPr>
        <p:spPr>
          <a:xfrm>
            <a:off x="5007429" y="2807979"/>
            <a:ext cx="2299817" cy="1938992"/>
          </a:xfrm>
          <a:prstGeom prst="rect">
            <a:avLst/>
          </a:prstGeom>
          <a:noFill/>
        </p:spPr>
        <p:txBody>
          <a:bodyPr wrap="square" rtlCol="0">
            <a:spAutoFit/>
          </a:bodyPr>
          <a:lstStyle/>
          <a:p>
            <a:r>
              <a:rPr lang="de-DE" sz="2400" dirty="0">
                <a:solidFill>
                  <a:schemeClr val="accent4">
                    <a:lumMod val="75000"/>
                  </a:schemeClr>
                </a:solidFill>
              </a:rPr>
              <a:t>Sehen</a:t>
            </a:r>
          </a:p>
          <a:p>
            <a:r>
              <a:rPr lang="de-DE" sz="2400" dirty="0">
                <a:solidFill>
                  <a:schemeClr val="accent4">
                    <a:lumMod val="75000"/>
                  </a:schemeClr>
                </a:solidFill>
              </a:rPr>
              <a:t>Hören</a:t>
            </a:r>
          </a:p>
          <a:p>
            <a:r>
              <a:rPr lang="de-DE" sz="2400" dirty="0">
                <a:solidFill>
                  <a:schemeClr val="accent4">
                    <a:lumMod val="75000"/>
                  </a:schemeClr>
                </a:solidFill>
              </a:rPr>
              <a:t>KME</a:t>
            </a:r>
          </a:p>
          <a:p>
            <a:r>
              <a:rPr lang="de-DE" sz="2400" b="1" dirty="0">
                <a:solidFill>
                  <a:schemeClr val="accent4">
                    <a:lumMod val="75000"/>
                  </a:schemeClr>
                </a:solidFill>
              </a:rPr>
              <a:t>Sozial-Emotional</a:t>
            </a:r>
            <a:endParaRPr lang="de-DE" sz="2400" b="1" dirty="0"/>
          </a:p>
        </p:txBody>
      </p:sp>
      <p:sp>
        <p:nvSpPr>
          <p:cNvPr id="14" name="Abgerundetes Rechteck 13"/>
          <p:cNvSpPr/>
          <p:nvPr/>
        </p:nvSpPr>
        <p:spPr>
          <a:xfrm>
            <a:off x="729662" y="1657687"/>
            <a:ext cx="2027676" cy="1537213"/>
          </a:xfrm>
          <a:prstGeom prst="roundRect">
            <a:avLst/>
          </a:prstGeom>
          <a:solidFill>
            <a:srgbClr val="BF95DF"/>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de-DE" sz="2400" dirty="0"/>
              <a:t>Berufs-schule</a:t>
            </a:r>
            <a:r>
              <a:rPr lang="de-DE" sz="2000" dirty="0"/>
              <a:t>,</a:t>
            </a:r>
            <a:endParaRPr lang="de-DE" sz="2400" dirty="0"/>
          </a:p>
          <a:p>
            <a:pPr algn="ctr"/>
            <a:r>
              <a:rPr lang="de-DE" sz="2400" dirty="0"/>
              <a:t>Werkschule</a:t>
            </a:r>
          </a:p>
          <a:p>
            <a:pPr algn="ctr"/>
            <a:r>
              <a:rPr lang="de-DE" sz="2400" dirty="0"/>
              <a:t>….</a:t>
            </a:r>
          </a:p>
        </p:txBody>
      </p:sp>
      <p:sp>
        <p:nvSpPr>
          <p:cNvPr id="2" name="Textfeld 1"/>
          <p:cNvSpPr txBox="1"/>
          <p:nvPr/>
        </p:nvSpPr>
        <p:spPr>
          <a:xfrm>
            <a:off x="6858000" y="4285306"/>
            <a:ext cx="3147237" cy="461665"/>
          </a:xfrm>
          <a:prstGeom prst="rect">
            <a:avLst/>
          </a:prstGeom>
          <a:noFill/>
        </p:spPr>
        <p:txBody>
          <a:bodyPr wrap="square" rtlCol="0">
            <a:spAutoFit/>
          </a:bodyPr>
          <a:lstStyle/>
          <a:p>
            <a:r>
              <a:rPr lang="de-DE" sz="2400" b="1" dirty="0">
                <a:solidFill>
                  <a:srgbClr val="C00000"/>
                </a:solidFill>
                <a:sym typeface="Wingdings" panose="05000000000000000000" pitchFamily="2" charset="2"/>
              </a:rPr>
              <a:t> Ende SJ 23/24</a:t>
            </a:r>
            <a:endParaRPr lang="de-DE" sz="2400" b="1" dirty="0">
              <a:solidFill>
                <a:srgbClr val="C00000"/>
              </a:solidFill>
            </a:endParaRPr>
          </a:p>
        </p:txBody>
      </p:sp>
    </p:spTree>
    <p:extLst>
      <p:ext uri="{BB962C8B-B14F-4D97-AF65-F5344CB8AC3E}">
        <p14:creationId xmlns:p14="http://schemas.microsoft.com/office/powerpoint/2010/main" val="308510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ußzeilenplatzhalter 1"/>
          <p:cNvSpPr>
            <a:spLocks noGrp="1"/>
          </p:cNvSpPr>
          <p:nvPr>
            <p:ph type="ftr" sz="quarter" idx="10"/>
          </p:nvPr>
        </p:nvSpPr>
        <p:spPr>
          <a:xfrm>
            <a:off x="465138" y="6532563"/>
            <a:ext cx="11222037" cy="325437"/>
          </a:xfrm>
        </p:spPr>
        <p:txBody>
          <a:bodyPr/>
          <a:lstStyle/>
          <a:p>
            <a:pPr>
              <a:defRPr/>
            </a:pPr>
            <a:r>
              <a:rPr lang="de-DE"/>
              <a:t>Regionales Beratungs- und Unterstützungszentrum ReBUZ West</a:t>
            </a:r>
            <a:endParaRPr lang="de-DE" dirty="0">
              <a:solidFill>
                <a:schemeClr val="accent1">
                  <a:lumMod val="75000"/>
                </a:schemeClr>
              </a:solidFill>
            </a:endParaRPr>
          </a:p>
        </p:txBody>
      </p:sp>
      <p:sp>
        <p:nvSpPr>
          <p:cNvPr id="12" name="Textfeld 11"/>
          <p:cNvSpPr txBox="1"/>
          <p:nvPr/>
        </p:nvSpPr>
        <p:spPr>
          <a:xfrm>
            <a:off x="368763" y="626688"/>
            <a:ext cx="4638666" cy="523220"/>
          </a:xfrm>
          <a:prstGeom prst="rect">
            <a:avLst/>
          </a:prstGeom>
          <a:noFill/>
        </p:spPr>
        <p:txBody>
          <a:bodyPr wrap="square">
            <a:spAutoFit/>
          </a:bodyPr>
          <a:lstStyle/>
          <a:p>
            <a:pPr>
              <a:defRPr/>
            </a:pPr>
            <a:r>
              <a:rPr lang="de-DE" sz="2800" dirty="0">
                <a:solidFill>
                  <a:schemeClr val="accent1">
                    <a:lumMod val="50000"/>
                  </a:schemeClr>
                </a:solidFill>
                <a:latin typeface="+mn-lt"/>
              </a:rPr>
              <a:t>Bremer Unterstützungssystem</a:t>
            </a:r>
          </a:p>
        </p:txBody>
      </p:sp>
      <p:sp>
        <p:nvSpPr>
          <p:cNvPr id="15" name="Abgerundetes Rechteck 14"/>
          <p:cNvSpPr/>
          <p:nvPr/>
        </p:nvSpPr>
        <p:spPr>
          <a:xfrm>
            <a:off x="2886386" y="2545614"/>
            <a:ext cx="1112139" cy="2812703"/>
          </a:xfrm>
          <a:prstGeom prst="roundRect">
            <a:avLst/>
          </a:prstGeom>
          <a:ln/>
        </p:spPr>
        <p:style>
          <a:lnRef idx="3">
            <a:schemeClr val="lt1"/>
          </a:lnRef>
          <a:fillRef idx="1">
            <a:schemeClr val="accent6"/>
          </a:fillRef>
          <a:effectRef idx="1">
            <a:schemeClr val="accent6"/>
          </a:effectRef>
          <a:fontRef idx="minor">
            <a:schemeClr val="lt1"/>
          </a:fontRef>
        </p:style>
        <p:txBody>
          <a:bodyPr vert="vert270" rtlCol="0" anchor="b"/>
          <a:lstStyle/>
          <a:p>
            <a:r>
              <a:rPr lang="de-DE" sz="2000" dirty="0"/>
              <a:t>Gymnasium</a:t>
            </a:r>
            <a:endParaRPr lang="de-DE" sz="2400" dirty="0"/>
          </a:p>
        </p:txBody>
      </p:sp>
      <p:sp>
        <p:nvSpPr>
          <p:cNvPr id="16" name="Abgerundetes Rechteck 15"/>
          <p:cNvSpPr/>
          <p:nvPr/>
        </p:nvSpPr>
        <p:spPr>
          <a:xfrm>
            <a:off x="689805" y="2082980"/>
            <a:ext cx="2024366" cy="3275338"/>
          </a:xfrm>
          <a:prstGeom prst="roundRect">
            <a:avLst/>
          </a:prstGeom>
          <a:solidFill>
            <a:srgbClr val="7030A0"/>
          </a:solidFill>
          <a:ln/>
        </p:spPr>
        <p:style>
          <a:lnRef idx="3">
            <a:schemeClr val="lt1"/>
          </a:lnRef>
          <a:fillRef idx="1">
            <a:schemeClr val="accent2"/>
          </a:fillRef>
          <a:effectRef idx="1">
            <a:schemeClr val="accent2"/>
          </a:effectRef>
          <a:fontRef idx="minor">
            <a:schemeClr val="lt1"/>
          </a:fontRef>
        </p:style>
        <p:txBody>
          <a:bodyPr rtlCol="0" anchor="b"/>
          <a:lstStyle/>
          <a:p>
            <a:pPr algn="ctr"/>
            <a:r>
              <a:rPr lang="de-DE" sz="2000" dirty="0"/>
              <a:t>Oberschule</a:t>
            </a:r>
          </a:p>
        </p:txBody>
      </p:sp>
      <p:sp>
        <p:nvSpPr>
          <p:cNvPr id="17" name="Abgerundetes Rechteck 16"/>
          <p:cNvSpPr/>
          <p:nvPr/>
        </p:nvSpPr>
        <p:spPr>
          <a:xfrm>
            <a:off x="4235694" y="3069212"/>
            <a:ext cx="465698" cy="2289107"/>
          </a:xfrm>
          <a:prstGeom prst="roundRect">
            <a:avLst/>
          </a:prstGeom>
          <a:solidFill>
            <a:schemeClr val="accent4"/>
          </a:solidFill>
          <a:ln/>
        </p:spPr>
        <p:style>
          <a:lnRef idx="3">
            <a:schemeClr val="lt1"/>
          </a:lnRef>
          <a:fillRef idx="1">
            <a:schemeClr val="accent3"/>
          </a:fillRef>
          <a:effectRef idx="1">
            <a:schemeClr val="accent3"/>
          </a:effectRef>
          <a:fontRef idx="minor">
            <a:schemeClr val="lt1"/>
          </a:fontRef>
        </p:style>
        <p:txBody>
          <a:bodyPr vert="vert270" rtlCol="0" anchor="ctr"/>
          <a:lstStyle/>
          <a:p>
            <a:pPr algn="ctr"/>
            <a:r>
              <a:rPr lang="de-DE" sz="2200" dirty="0"/>
              <a:t>4 Spezialschulen</a:t>
            </a:r>
          </a:p>
        </p:txBody>
      </p:sp>
      <p:sp>
        <p:nvSpPr>
          <p:cNvPr id="3" name="Abgerundetes Rechteck 2"/>
          <p:cNvSpPr/>
          <p:nvPr/>
        </p:nvSpPr>
        <p:spPr>
          <a:xfrm>
            <a:off x="689805" y="5532757"/>
            <a:ext cx="4011587" cy="754743"/>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Grundschule</a:t>
            </a:r>
          </a:p>
        </p:txBody>
      </p:sp>
      <p:cxnSp>
        <p:nvCxnSpPr>
          <p:cNvPr id="5" name="Gerade Verbindung mit Pfeil 4"/>
          <p:cNvCxnSpPr/>
          <p:nvPr/>
        </p:nvCxnSpPr>
        <p:spPr>
          <a:xfrm flipV="1">
            <a:off x="217714" y="1927016"/>
            <a:ext cx="0" cy="4361957"/>
          </a:xfrm>
          <a:prstGeom prst="straightConnector1">
            <a:avLst/>
          </a:prstGeom>
          <a:ln w="9525">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0" y="1538514"/>
            <a:ext cx="957943" cy="369332"/>
          </a:xfrm>
          <a:prstGeom prst="rect">
            <a:avLst/>
          </a:prstGeom>
          <a:noFill/>
        </p:spPr>
        <p:txBody>
          <a:bodyPr wrap="square" rtlCol="0">
            <a:spAutoFit/>
          </a:bodyPr>
          <a:lstStyle/>
          <a:p>
            <a:r>
              <a:rPr lang="de-DE" dirty="0"/>
              <a:t>Klasse</a:t>
            </a:r>
          </a:p>
        </p:txBody>
      </p:sp>
      <p:sp>
        <p:nvSpPr>
          <p:cNvPr id="26" name="Textfeld 25"/>
          <p:cNvSpPr txBox="1"/>
          <p:nvPr/>
        </p:nvSpPr>
        <p:spPr>
          <a:xfrm>
            <a:off x="217714" y="2024924"/>
            <a:ext cx="478971" cy="369332"/>
          </a:xfrm>
          <a:prstGeom prst="rect">
            <a:avLst/>
          </a:prstGeom>
          <a:noFill/>
        </p:spPr>
        <p:txBody>
          <a:bodyPr wrap="square" rtlCol="0">
            <a:spAutoFit/>
          </a:bodyPr>
          <a:lstStyle/>
          <a:p>
            <a:r>
              <a:rPr lang="de-DE" dirty="0"/>
              <a:t>13</a:t>
            </a:r>
          </a:p>
        </p:txBody>
      </p:sp>
      <p:sp>
        <p:nvSpPr>
          <p:cNvPr id="27" name="Textfeld 26"/>
          <p:cNvSpPr txBox="1"/>
          <p:nvPr/>
        </p:nvSpPr>
        <p:spPr>
          <a:xfrm>
            <a:off x="217713" y="5072054"/>
            <a:ext cx="478971" cy="369332"/>
          </a:xfrm>
          <a:prstGeom prst="rect">
            <a:avLst/>
          </a:prstGeom>
          <a:noFill/>
        </p:spPr>
        <p:txBody>
          <a:bodyPr wrap="square" rtlCol="0">
            <a:spAutoFit/>
          </a:bodyPr>
          <a:lstStyle/>
          <a:p>
            <a:r>
              <a:rPr lang="de-DE" dirty="0"/>
              <a:t>5</a:t>
            </a:r>
          </a:p>
        </p:txBody>
      </p:sp>
      <p:sp>
        <p:nvSpPr>
          <p:cNvPr id="29" name="Textfeld 28"/>
          <p:cNvSpPr txBox="1"/>
          <p:nvPr/>
        </p:nvSpPr>
        <p:spPr>
          <a:xfrm>
            <a:off x="210457" y="2360949"/>
            <a:ext cx="478971" cy="369332"/>
          </a:xfrm>
          <a:prstGeom prst="rect">
            <a:avLst/>
          </a:prstGeom>
          <a:noFill/>
        </p:spPr>
        <p:txBody>
          <a:bodyPr wrap="square" rtlCol="0">
            <a:spAutoFit/>
          </a:bodyPr>
          <a:lstStyle/>
          <a:p>
            <a:r>
              <a:rPr lang="de-DE" dirty="0"/>
              <a:t>12</a:t>
            </a:r>
          </a:p>
        </p:txBody>
      </p:sp>
      <p:sp>
        <p:nvSpPr>
          <p:cNvPr id="2" name="Textfeld 1"/>
          <p:cNvSpPr txBox="1"/>
          <p:nvPr/>
        </p:nvSpPr>
        <p:spPr>
          <a:xfrm>
            <a:off x="1172216" y="2730281"/>
            <a:ext cx="1059543" cy="461665"/>
          </a:xfrm>
          <a:prstGeom prst="rect">
            <a:avLst/>
          </a:prstGeom>
          <a:solidFill>
            <a:srgbClr val="FFCCCC"/>
          </a:solidFill>
        </p:spPr>
        <p:txBody>
          <a:bodyPr wrap="square" rtlCol="0">
            <a:spAutoFit/>
          </a:bodyPr>
          <a:lstStyle/>
          <a:p>
            <a:pPr algn="ctr"/>
            <a:r>
              <a:rPr lang="de-DE" sz="2400" b="1" dirty="0" err="1"/>
              <a:t>ZuP</a:t>
            </a:r>
            <a:endParaRPr lang="de-DE" sz="2400" b="1" dirty="0"/>
          </a:p>
        </p:txBody>
      </p:sp>
      <p:sp>
        <p:nvSpPr>
          <p:cNvPr id="18" name="Textfeld 17"/>
          <p:cNvSpPr txBox="1"/>
          <p:nvPr/>
        </p:nvSpPr>
        <p:spPr>
          <a:xfrm>
            <a:off x="3077029" y="2953097"/>
            <a:ext cx="769258" cy="461665"/>
          </a:xfrm>
          <a:prstGeom prst="rect">
            <a:avLst/>
          </a:prstGeom>
          <a:solidFill>
            <a:srgbClr val="FFCCCC"/>
          </a:solidFill>
        </p:spPr>
        <p:txBody>
          <a:bodyPr wrap="square" rtlCol="0">
            <a:spAutoFit/>
          </a:bodyPr>
          <a:lstStyle/>
          <a:p>
            <a:pPr algn="ctr"/>
            <a:r>
              <a:rPr lang="de-DE" sz="2400" b="1" dirty="0" err="1"/>
              <a:t>ZuP</a:t>
            </a:r>
            <a:endParaRPr lang="de-DE" sz="2400" b="1" dirty="0"/>
          </a:p>
        </p:txBody>
      </p:sp>
      <p:sp>
        <p:nvSpPr>
          <p:cNvPr id="20" name="Textfeld 19"/>
          <p:cNvSpPr txBox="1"/>
          <p:nvPr/>
        </p:nvSpPr>
        <p:spPr>
          <a:xfrm>
            <a:off x="3652752" y="5679295"/>
            <a:ext cx="769258" cy="461665"/>
          </a:xfrm>
          <a:prstGeom prst="rect">
            <a:avLst/>
          </a:prstGeom>
          <a:solidFill>
            <a:srgbClr val="FFCCCC"/>
          </a:solidFill>
        </p:spPr>
        <p:txBody>
          <a:bodyPr wrap="square" rtlCol="0">
            <a:spAutoFit/>
          </a:bodyPr>
          <a:lstStyle/>
          <a:p>
            <a:pPr algn="ctr"/>
            <a:r>
              <a:rPr lang="de-DE" sz="2400" b="1" dirty="0" err="1"/>
              <a:t>ZuP</a:t>
            </a:r>
            <a:endParaRPr lang="de-DE" sz="2400" b="1" dirty="0"/>
          </a:p>
        </p:txBody>
      </p:sp>
      <p:sp>
        <p:nvSpPr>
          <p:cNvPr id="21" name="Textfeld 20"/>
          <p:cNvSpPr txBox="1"/>
          <p:nvPr/>
        </p:nvSpPr>
        <p:spPr>
          <a:xfrm>
            <a:off x="8142514" y="4643188"/>
            <a:ext cx="3585029" cy="707886"/>
          </a:xfrm>
          <a:prstGeom prst="rect">
            <a:avLst/>
          </a:prstGeom>
          <a:solidFill>
            <a:srgbClr val="FFCCCC"/>
          </a:solidFill>
        </p:spPr>
        <p:txBody>
          <a:bodyPr wrap="square" rtlCol="0" anchor="ctr">
            <a:spAutoFit/>
          </a:bodyPr>
          <a:lstStyle/>
          <a:p>
            <a:pPr algn="ctr"/>
            <a:r>
              <a:rPr lang="de-DE" sz="2000" b="1" dirty="0"/>
              <a:t>Z</a:t>
            </a:r>
            <a:r>
              <a:rPr lang="de-DE" dirty="0"/>
              <a:t>entrum </a:t>
            </a:r>
            <a:r>
              <a:rPr lang="de-DE" b="1" dirty="0"/>
              <a:t>U</a:t>
            </a:r>
            <a:r>
              <a:rPr lang="de-DE" dirty="0"/>
              <a:t>nterstützende </a:t>
            </a:r>
            <a:r>
              <a:rPr lang="de-DE" sz="2000" b="1" dirty="0"/>
              <a:t>P</a:t>
            </a:r>
            <a:r>
              <a:rPr lang="de-DE" dirty="0"/>
              <a:t>ädagogik</a:t>
            </a:r>
          </a:p>
        </p:txBody>
      </p:sp>
      <p:grpSp>
        <p:nvGrpSpPr>
          <p:cNvPr id="4" name="Gruppieren 3"/>
          <p:cNvGrpSpPr/>
          <p:nvPr/>
        </p:nvGrpSpPr>
        <p:grpSpPr>
          <a:xfrm>
            <a:off x="5007429" y="2082979"/>
            <a:ext cx="1233714" cy="4205993"/>
            <a:chOff x="5007429" y="2082979"/>
            <a:chExt cx="1233714" cy="4205993"/>
          </a:xfrm>
        </p:grpSpPr>
        <p:sp>
          <p:nvSpPr>
            <p:cNvPr id="23" name="Abgerundetes Rechteck 22"/>
            <p:cNvSpPr/>
            <p:nvPr/>
          </p:nvSpPr>
          <p:spPr>
            <a:xfrm>
              <a:off x="5007429" y="2082979"/>
              <a:ext cx="1233714" cy="4205993"/>
            </a:xfrm>
            <a:prstGeom prst="roundRect">
              <a:avLst/>
            </a:prstGeom>
            <a:solidFill>
              <a:schemeClr val="accent1">
                <a:lumMod val="60000"/>
                <a:lumOff val="40000"/>
              </a:schemeClr>
            </a:solidFill>
            <a:ln/>
          </p:spPr>
          <p:style>
            <a:lnRef idx="3">
              <a:schemeClr val="lt1"/>
            </a:lnRef>
            <a:fillRef idx="1">
              <a:schemeClr val="accent2"/>
            </a:fillRef>
            <a:effectRef idx="1">
              <a:schemeClr val="accent2"/>
            </a:effectRef>
            <a:fontRef idx="minor">
              <a:schemeClr val="lt1"/>
            </a:fontRef>
          </p:style>
          <p:txBody>
            <a:bodyPr rtlCol="0" anchor="b"/>
            <a:lstStyle/>
            <a:p>
              <a:pPr algn="ctr"/>
              <a:endParaRPr lang="de-DE" sz="2000" dirty="0"/>
            </a:p>
          </p:txBody>
        </p:sp>
        <p:pic>
          <p:nvPicPr>
            <p:cNvPr id="22" name="Grafik 2" descr="cid:591263AE-5C4D-4F56-B86A-4598AC23DB61@localdomain"/>
            <p:cNvPicPr>
              <a:picLocks noChangeAspect="1" noChangeArrowheads="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rot="16200000">
              <a:off x="4580721" y="3764491"/>
              <a:ext cx="1927394" cy="1073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Abgerundetes Rechteck 23"/>
          <p:cNvSpPr/>
          <p:nvPr/>
        </p:nvSpPr>
        <p:spPr>
          <a:xfrm rot="5400000">
            <a:off x="9519229" y="4079186"/>
            <a:ext cx="831598" cy="3585030"/>
          </a:xfrm>
          <a:prstGeom prst="roundRect">
            <a:avLst/>
          </a:prstGeom>
          <a:solidFill>
            <a:schemeClr val="accent1">
              <a:lumMod val="60000"/>
              <a:lumOff val="40000"/>
            </a:schemeClr>
          </a:solidFill>
          <a:ln/>
        </p:spPr>
        <p:style>
          <a:lnRef idx="3">
            <a:schemeClr val="lt1"/>
          </a:lnRef>
          <a:fillRef idx="1">
            <a:schemeClr val="accent2"/>
          </a:fillRef>
          <a:effectRef idx="1">
            <a:schemeClr val="accent2"/>
          </a:effectRef>
          <a:fontRef idx="minor">
            <a:schemeClr val="lt1"/>
          </a:fontRef>
        </p:style>
        <p:txBody>
          <a:bodyPr vert="vert270" rtlCol="0" anchor="ctr"/>
          <a:lstStyle/>
          <a:p>
            <a:pPr algn="ctr"/>
            <a:r>
              <a:rPr lang="de-DE" sz="2000" b="1" dirty="0">
                <a:solidFill>
                  <a:schemeClr val="tx1"/>
                </a:solidFill>
              </a:rPr>
              <a:t>R</a:t>
            </a:r>
            <a:r>
              <a:rPr lang="de-DE" dirty="0">
                <a:solidFill>
                  <a:schemeClr val="tx1"/>
                </a:solidFill>
              </a:rPr>
              <a:t>egionales </a:t>
            </a:r>
            <a:r>
              <a:rPr lang="de-DE" sz="2000" b="1" dirty="0">
                <a:solidFill>
                  <a:schemeClr val="tx1"/>
                </a:solidFill>
              </a:rPr>
              <a:t>B</a:t>
            </a:r>
            <a:r>
              <a:rPr lang="de-DE" dirty="0">
                <a:solidFill>
                  <a:schemeClr val="tx1"/>
                </a:solidFill>
              </a:rPr>
              <a:t>eratungs- und </a:t>
            </a:r>
            <a:r>
              <a:rPr lang="de-DE" sz="2000" b="1" dirty="0" err="1">
                <a:solidFill>
                  <a:schemeClr val="tx1"/>
                </a:solidFill>
              </a:rPr>
              <a:t>U</a:t>
            </a:r>
            <a:r>
              <a:rPr lang="de-DE" dirty="0" err="1">
                <a:solidFill>
                  <a:schemeClr val="tx1"/>
                </a:solidFill>
              </a:rPr>
              <a:t>nterstützungs</a:t>
            </a:r>
            <a:r>
              <a:rPr lang="de-DE" sz="2000" b="1" dirty="0" err="1">
                <a:solidFill>
                  <a:schemeClr val="tx1"/>
                </a:solidFill>
              </a:rPr>
              <a:t>Z</a:t>
            </a:r>
            <a:r>
              <a:rPr lang="de-DE" dirty="0" err="1">
                <a:solidFill>
                  <a:schemeClr val="tx1"/>
                </a:solidFill>
              </a:rPr>
              <a:t>entrum</a:t>
            </a:r>
            <a:endParaRPr lang="de-DE" dirty="0">
              <a:solidFill>
                <a:schemeClr val="tx1"/>
              </a:solidFill>
            </a:endParaRPr>
          </a:p>
        </p:txBody>
      </p:sp>
      <p:cxnSp>
        <p:nvCxnSpPr>
          <p:cNvPr id="6" name="Gerade Verbindung mit Pfeil 5"/>
          <p:cNvCxnSpPr/>
          <p:nvPr/>
        </p:nvCxnSpPr>
        <p:spPr>
          <a:xfrm>
            <a:off x="2888344" y="2302892"/>
            <a:ext cx="1915885" cy="0"/>
          </a:xfrm>
          <a:prstGeom prst="straightConnector1">
            <a:avLst/>
          </a:prstGeom>
          <a:ln>
            <a:solidFill>
              <a:srgbClr val="FF0000"/>
            </a:solidFill>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28" name="Gerade Verbindung mit Pfeil 27"/>
          <p:cNvCxnSpPr/>
          <p:nvPr/>
        </p:nvCxnSpPr>
        <p:spPr>
          <a:xfrm flipV="1">
            <a:off x="4138341" y="2734277"/>
            <a:ext cx="776515" cy="1"/>
          </a:xfrm>
          <a:prstGeom prst="straightConnector1">
            <a:avLst/>
          </a:prstGeom>
          <a:ln>
            <a:solidFill>
              <a:srgbClr val="FF0000"/>
            </a:solidFill>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30" name="Gerade Verbindung mit Pfeil 29"/>
          <p:cNvCxnSpPr/>
          <p:nvPr/>
        </p:nvCxnSpPr>
        <p:spPr>
          <a:xfrm>
            <a:off x="4744934" y="3951965"/>
            <a:ext cx="247981" cy="0"/>
          </a:xfrm>
          <a:prstGeom prst="straightConnector1">
            <a:avLst/>
          </a:prstGeom>
          <a:ln>
            <a:solidFill>
              <a:srgbClr val="FF0000"/>
            </a:solidFill>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34" name="Gerade Verbindung mit Pfeil 33"/>
          <p:cNvCxnSpPr/>
          <p:nvPr/>
        </p:nvCxnSpPr>
        <p:spPr>
          <a:xfrm>
            <a:off x="4730419" y="5906205"/>
            <a:ext cx="247981" cy="0"/>
          </a:xfrm>
          <a:prstGeom prst="straightConnector1">
            <a:avLst/>
          </a:prstGeom>
          <a:ln>
            <a:solidFill>
              <a:srgbClr val="FF0000"/>
            </a:solidFill>
            <a:headEnd type="arrow" w="med" len="med"/>
            <a:tailEnd type="arrow" w="med" len="med"/>
          </a:ln>
        </p:spPr>
        <p:style>
          <a:lnRef idx="3">
            <a:schemeClr val="accent2"/>
          </a:lnRef>
          <a:fillRef idx="0">
            <a:schemeClr val="accent2"/>
          </a:fillRef>
          <a:effectRef idx="2">
            <a:schemeClr val="accent2"/>
          </a:effectRef>
          <a:fontRef idx="minor">
            <a:schemeClr val="tx1"/>
          </a:fontRef>
        </p:style>
      </p:cxnSp>
      <p:sp>
        <p:nvSpPr>
          <p:cNvPr id="35" name="Textfeld 34"/>
          <p:cNvSpPr txBox="1"/>
          <p:nvPr/>
        </p:nvSpPr>
        <p:spPr>
          <a:xfrm>
            <a:off x="6450039" y="899010"/>
            <a:ext cx="5634109" cy="2923877"/>
          </a:xfrm>
          <a:prstGeom prst="rect">
            <a:avLst/>
          </a:prstGeom>
          <a:solidFill>
            <a:srgbClr val="FFCCFF">
              <a:alpha val="29000"/>
            </a:srgbClr>
          </a:solidFill>
        </p:spPr>
        <p:txBody>
          <a:bodyPr wrap="square" rtlCol="0" anchor="ctr">
            <a:spAutoFit/>
          </a:bodyPr>
          <a:lstStyle/>
          <a:p>
            <a:r>
              <a:rPr lang="de-DE" sz="2400" dirty="0" err="1">
                <a:solidFill>
                  <a:schemeClr val="tx1">
                    <a:lumMod val="75000"/>
                    <a:lumOff val="25000"/>
                  </a:schemeClr>
                </a:solidFill>
              </a:rPr>
              <a:t>ZuP</a:t>
            </a:r>
            <a:endParaRPr lang="de-DE" sz="2000" dirty="0">
              <a:solidFill>
                <a:schemeClr val="tx1">
                  <a:lumMod val="75000"/>
                  <a:lumOff val="25000"/>
                </a:schemeClr>
              </a:solidFill>
            </a:endParaRPr>
          </a:p>
          <a:p>
            <a:pPr marL="342900" indent="-342900">
              <a:buFont typeface="Arial" panose="020B0604020202020204" pitchFamily="34" charset="0"/>
              <a:buChar char="•"/>
            </a:pPr>
            <a:r>
              <a:rPr lang="de-DE" sz="2000" dirty="0" err="1">
                <a:solidFill>
                  <a:schemeClr val="tx1">
                    <a:lumMod val="75000"/>
                    <a:lumOff val="25000"/>
                  </a:schemeClr>
                </a:solidFill>
              </a:rPr>
              <a:t>Sonderpädagog</a:t>
            </a:r>
            <a:r>
              <a:rPr lang="de-DE" sz="2000" dirty="0">
                <a:solidFill>
                  <a:schemeClr val="tx1">
                    <a:lumMod val="75000"/>
                    <a:lumOff val="25000"/>
                  </a:schemeClr>
                </a:solidFill>
              </a:rPr>
              <a:t>*innen, Assistenzen, </a:t>
            </a:r>
            <a:r>
              <a:rPr lang="de-DE" sz="2000" dirty="0" err="1">
                <a:solidFill>
                  <a:schemeClr val="tx1">
                    <a:lumMod val="75000"/>
                    <a:lumOff val="25000"/>
                  </a:schemeClr>
                </a:solidFill>
              </a:rPr>
              <a:t>Sozialpädagog</a:t>
            </a:r>
            <a:r>
              <a:rPr lang="de-DE" sz="2000" dirty="0">
                <a:solidFill>
                  <a:schemeClr val="tx1">
                    <a:lumMod val="75000"/>
                    <a:lumOff val="25000"/>
                  </a:schemeClr>
                </a:solidFill>
              </a:rPr>
              <a:t>*innen, Sozialarbeiter*innen…</a:t>
            </a:r>
          </a:p>
          <a:p>
            <a:pPr marL="342900" indent="-342900">
              <a:buFont typeface="Arial" panose="020B0604020202020204" pitchFamily="34" charset="0"/>
              <a:buChar char="•"/>
            </a:pPr>
            <a:r>
              <a:rPr lang="de-DE" sz="2000" dirty="0">
                <a:solidFill>
                  <a:schemeClr val="tx1">
                    <a:lumMod val="75000"/>
                    <a:lumOff val="25000"/>
                  </a:schemeClr>
                </a:solidFill>
              </a:rPr>
              <a:t>Förderung bei individuellen Lernausgangslagen </a:t>
            </a:r>
          </a:p>
          <a:p>
            <a:pPr marL="342900" indent="-342900">
              <a:buFont typeface="Arial" panose="020B0604020202020204" pitchFamily="34" charset="0"/>
              <a:buChar char="•"/>
            </a:pPr>
            <a:r>
              <a:rPr lang="de-DE" sz="2000" dirty="0">
                <a:solidFill>
                  <a:schemeClr val="tx1">
                    <a:lumMod val="75000"/>
                    <a:lumOff val="25000"/>
                  </a:schemeClr>
                </a:solidFill>
              </a:rPr>
              <a:t>Sonderpädagogische Förderbedarfe</a:t>
            </a:r>
          </a:p>
          <a:p>
            <a:pPr marL="342900" indent="-342900">
              <a:buFont typeface="Arial" panose="020B0604020202020204" pitchFamily="34" charset="0"/>
              <a:buChar char="•"/>
            </a:pPr>
            <a:r>
              <a:rPr lang="de-DE" sz="2000" dirty="0">
                <a:solidFill>
                  <a:schemeClr val="tx1">
                    <a:lumMod val="75000"/>
                    <a:lumOff val="25000"/>
                  </a:schemeClr>
                </a:solidFill>
              </a:rPr>
              <a:t>Zeitweise Doppelbesetzung im  Unterricht</a:t>
            </a:r>
          </a:p>
          <a:p>
            <a:pPr marL="342900" indent="-342900">
              <a:buFont typeface="Arial" panose="020B0604020202020204" pitchFamily="34" charset="0"/>
              <a:buChar char="•"/>
            </a:pPr>
            <a:r>
              <a:rPr lang="de-DE" sz="2000" dirty="0">
                <a:solidFill>
                  <a:schemeClr val="tx1">
                    <a:lumMod val="75000"/>
                    <a:lumOff val="25000"/>
                  </a:schemeClr>
                </a:solidFill>
              </a:rPr>
              <a:t>Förderdiagnostik und Förderplanung</a:t>
            </a:r>
          </a:p>
          <a:p>
            <a:pPr marL="342900" indent="-342900">
              <a:buFont typeface="Arial" panose="020B0604020202020204" pitchFamily="34" charset="0"/>
              <a:buChar char="•"/>
            </a:pPr>
            <a:r>
              <a:rPr lang="de-DE" sz="2000" dirty="0">
                <a:solidFill>
                  <a:schemeClr val="tx1">
                    <a:lumMod val="75000"/>
                    <a:lumOff val="25000"/>
                  </a:schemeClr>
                </a:solidFill>
              </a:rPr>
              <a:t>Individuelle Hilfen</a:t>
            </a:r>
          </a:p>
          <a:p>
            <a:pPr marL="342900" indent="-342900">
              <a:buFont typeface="Arial" panose="020B0604020202020204" pitchFamily="34" charset="0"/>
              <a:buChar char="•"/>
            </a:pPr>
            <a:r>
              <a:rPr lang="de-DE" sz="2000" dirty="0">
                <a:solidFill>
                  <a:schemeClr val="tx1">
                    <a:lumMod val="75000"/>
                    <a:lumOff val="25000"/>
                  </a:schemeClr>
                </a:solidFill>
              </a:rPr>
              <a:t>Schwerpunkt Lern-Leistungsförderung</a:t>
            </a:r>
          </a:p>
        </p:txBody>
      </p:sp>
    </p:spTree>
    <p:extLst>
      <p:ext uri="{BB962C8B-B14F-4D97-AF65-F5344CB8AC3E}">
        <p14:creationId xmlns:p14="http://schemas.microsoft.com/office/powerpoint/2010/main" val="134534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4" grpId="0" animBg="1"/>
      <p:bldP spid="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Textfeld 61"/>
          <p:cNvSpPr/>
          <p:nvPr/>
        </p:nvSpPr>
        <p:spPr>
          <a:xfrm>
            <a:off x="350640" y="530280"/>
            <a:ext cx="1598040" cy="1064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Regional</a:t>
            </a:r>
            <a:endParaRPr lang="de-DE" sz="3200" b="0" strike="noStrike" spc="-1">
              <a:latin typeface="Arial"/>
            </a:endParaRPr>
          </a:p>
          <a:p>
            <a:pPr>
              <a:lnSpc>
                <a:spcPct val="100000"/>
              </a:lnSpc>
            </a:pPr>
            <a:endParaRPr lang="de-DE" sz="3200" b="0" strike="noStrike" spc="-1">
              <a:latin typeface="Arial"/>
            </a:endParaRPr>
          </a:p>
        </p:txBody>
      </p:sp>
      <p:sp>
        <p:nvSpPr>
          <p:cNvPr id="246" name="Fußzeilenplatzhalter 4"/>
          <p:cNvSpPr/>
          <p:nvPr/>
        </p:nvSpPr>
        <p:spPr>
          <a:xfrm>
            <a:off x="3103560" y="6367320"/>
            <a:ext cx="2894760" cy="456480"/>
          </a:xfrm>
          <a:prstGeom prst="rect">
            <a:avLst/>
          </a:prstGeom>
          <a:noFill/>
          <a:ln w="0">
            <a:noFill/>
          </a:ln>
        </p:spPr>
        <p:style>
          <a:lnRef idx="0">
            <a:scrgbClr r="0" g="0" b="0"/>
          </a:lnRef>
          <a:fillRef idx="0">
            <a:scrgbClr r="0" g="0" b="0"/>
          </a:fillRef>
          <a:effectRef idx="0">
            <a:scrgbClr r="0" g="0" b="0"/>
          </a:effectRef>
          <a:fontRef idx="minor"/>
        </p:style>
      </p:sp>
      <p:sp>
        <p:nvSpPr>
          <p:cNvPr id="247" name="Foliennummernplatzhalter 5"/>
          <p:cNvSpPr/>
          <p:nvPr/>
        </p:nvSpPr>
        <p:spPr>
          <a:xfrm>
            <a:off x="6532560" y="6367320"/>
            <a:ext cx="1904400" cy="456480"/>
          </a:xfrm>
          <a:prstGeom prst="rect">
            <a:avLst/>
          </a:prstGeom>
          <a:noFill/>
          <a:ln w="0">
            <a:noFill/>
          </a:ln>
        </p:spPr>
        <p:style>
          <a:lnRef idx="0">
            <a:scrgbClr r="0" g="0" b="0"/>
          </a:lnRef>
          <a:fillRef idx="0">
            <a:scrgbClr r="0" g="0" b="0"/>
          </a:fillRef>
          <a:effectRef idx="0">
            <a:scrgbClr r="0" g="0" b="0"/>
          </a:effectRef>
          <a:fontRef idx="minor"/>
        </p:style>
      </p:sp>
      <p:grpSp>
        <p:nvGrpSpPr>
          <p:cNvPr id="248" name="Gruppieren 4"/>
          <p:cNvGrpSpPr/>
          <p:nvPr/>
        </p:nvGrpSpPr>
        <p:grpSpPr>
          <a:xfrm>
            <a:off x="4667400" y="1066680"/>
            <a:ext cx="7198560" cy="4974480"/>
            <a:chOff x="4667400" y="1066680"/>
            <a:chExt cx="7198560" cy="4974480"/>
          </a:xfrm>
        </p:grpSpPr>
        <p:pic>
          <p:nvPicPr>
            <p:cNvPr id="249" name="Picture 2" descr="Stadtteile transparent"/>
            <p:cNvPicPr/>
            <p:nvPr/>
          </p:nvPicPr>
          <p:blipFill>
            <a:blip r:embed="rId2"/>
            <a:stretch/>
          </p:blipFill>
          <p:spPr>
            <a:xfrm>
              <a:off x="4768560" y="1066680"/>
              <a:ext cx="6847200" cy="4974480"/>
            </a:xfrm>
            <a:prstGeom prst="rect">
              <a:avLst/>
            </a:prstGeom>
            <a:ln w="0">
              <a:noFill/>
            </a:ln>
          </p:spPr>
        </p:pic>
        <p:sp>
          <p:nvSpPr>
            <p:cNvPr id="250" name="Line 12"/>
            <p:cNvSpPr/>
            <p:nvPr/>
          </p:nvSpPr>
          <p:spPr>
            <a:xfrm flipH="1">
              <a:off x="8708760" y="2456640"/>
              <a:ext cx="468360" cy="1528200"/>
            </a:xfrm>
            <a:prstGeom prst="line">
              <a:avLst/>
            </a:prstGeom>
            <a:ln w="9525">
              <a:solidFill>
                <a:srgbClr val="000000"/>
              </a:solidFill>
              <a:round/>
              <a:tailEnd type="triangle" w="med" len="med"/>
            </a:ln>
          </p:spPr>
          <p:style>
            <a:lnRef idx="0">
              <a:scrgbClr r="0" g="0" b="0"/>
            </a:lnRef>
            <a:fillRef idx="0">
              <a:scrgbClr r="0" g="0" b="0"/>
            </a:fillRef>
            <a:effectRef idx="0">
              <a:scrgbClr r="0" g="0" b="0"/>
            </a:effectRef>
            <a:fontRef idx="minor"/>
          </p:style>
        </p:sp>
        <p:sp>
          <p:nvSpPr>
            <p:cNvPr id="251" name="Line 14"/>
            <p:cNvSpPr/>
            <p:nvPr/>
          </p:nvSpPr>
          <p:spPr>
            <a:xfrm flipH="1">
              <a:off x="9807120" y="2660760"/>
              <a:ext cx="1315440" cy="1537920"/>
            </a:xfrm>
            <a:prstGeom prst="line">
              <a:avLst/>
            </a:prstGeom>
            <a:ln w="9525">
              <a:solidFill>
                <a:srgbClr val="000000"/>
              </a:solidFill>
              <a:round/>
              <a:tailEnd type="triangle" w="med" len="med"/>
            </a:ln>
          </p:spPr>
          <p:style>
            <a:lnRef idx="0">
              <a:scrgbClr r="0" g="0" b="0"/>
            </a:lnRef>
            <a:fillRef idx="0">
              <a:scrgbClr r="0" g="0" b="0"/>
            </a:fillRef>
            <a:effectRef idx="0">
              <a:scrgbClr r="0" g="0" b="0"/>
            </a:effectRef>
            <a:fontRef idx="minor"/>
          </p:style>
        </p:sp>
        <p:sp>
          <p:nvSpPr>
            <p:cNvPr id="252" name="Line 16"/>
            <p:cNvSpPr/>
            <p:nvPr/>
          </p:nvSpPr>
          <p:spPr>
            <a:xfrm flipV="1">
              <a:off x="7097040" y="4429080"/>
              <a:ext cx="1947960" cy="329760"/>
            </a:xfrm>
            <a:prstGeom prst="line">
              <a:avLst/>
            </a:prstGeom>
            <a:ln w="9525">
              <a:solidFill>
                <a:srgbClr val="000000"/>
              </a:solidFill>
              <a:round/>
              <a:tailEnd type="triangle" w="med" len="med"/>
            </a:ln>
          </p:spPr>
          <p:style>
            <a:lnRef idx="0">
              <a:scrgbClr r="0" g="0" b="0"/>
            </a:lnRef>
            <a:fillRef idx="0">
              <a:scrgbClr r="0" g="0" b="0"/>
            </a:fillRef>
            <a:effectRef idx="0">
              <a:scrgbClr r="0" g="0" b="0"/>
            </a:effectRef>
            <a:fontRef idx="minor"/>
          </p:style>
        </p:sp>
        <p:sp>
          <p:nvSpPr>
            <p:cNvPr id="253" name="Line 18"/>
            <p:cNvSpPr/>
            <p:nvPr/>
          </p:nvSpPr>
          <p:spPr>
            <a:xfrm flipV="1">
              <a:off x="6024960" y="2408760"/>
              <a:ext cx="738360" cy="329760"/>
            </a:xfrm>
            <a:prstGeom prst="line">
              <a:avLst/>
            </a:prstGeom>
            <a:ln w="9525">
              <a:solidFill>
                <a:srgbClr val="000000"/>
              </a:solidFill>
              <a:round/>
              <a:tailEnd type="triangle" w="med" len="med"/>
            </a:ln>
          </p:spPr>
          <p:style>
            <a:lnRef idx="0">
              <a:scrgbClr r="0" g="0" b="0"/>
            </a:lnRef>
            <a:fillRef idx="0">
              <a:scrgbClr r="0" g="0" b="0"/>
            </a:fillRef>
            <a:effectRef idx="0">
              <a:scrgbClr r="0" g="0" b="0"/>
            </a:effectRef>
            <a:fontRef idx="minor"/>
          </p:style>
        </p:sp>
        <p:pic>
          <p:nvPicPr>
            <p:cNvPr id="254" name="Grafik 58" descr="cid:7D905711-9CE5-4F5B-BDE4-C542A2252F77@localdomain"/>
            <p:cNvPicPr/>
            <p:nvPr/>
          </p:nvPicPr>
          <p:blipFill>
            <a:blip r:embed="rId3"/>
            <a:stretch/>
          </p:blipFill>
          <p:spPr>
            <a:xfrm>
              <a:off x="8535600" y="1623960"/>
              <a:ext cx="1181160" cy="642240"/>
            </a:xfrm>
            <a:prstGeom prst="rect">
              <a:avLst/>
            </a:prstGeom>
            <a:ln w="0">
              <a:noFill/>
            </a:ln>
          </p:spPr>
        </p:pic>
        <p:pic>
          <p:nvPicPr>
            <p:cNvPr id="255" name="Grafik 59" descr="cid:55D7C142-72C2-45A2-B90E-459BE216C641@localdomain"/>
            <p:cNvPicPr/>
            <p:nvPr/>
          </p:nvPicPr>
          <p:blipFill>
            <a:blip r:embed="rId4"/>
            <a:stretch/>
          </p:blipFill>
          <p:spPr>
            <a:xfrm>
              <a:off x="5870160" y="4448520"/>
              <a:ext cx="1166040" cy="651600"/>
            </a:xfrm>
            <a:prstGeom prst="rect">
              <a:avLst/>
            </a:prstGeom>
            <a:ln w="0">
              <a:noFill/>
            </a:ln>
          </p:spPr>
        </p:pic>
        <p:pic>
          <p:nvPicPr>
            <p:cNvPr id="256" name="Grafik 60" descr="cid:8CB0B053-BD4E-44A5-AA26-08D2B534D8B8@localdomain"/>
            <p:cNvPicPr/>
            <p:nvPr/>
          </p:nvPicPr>
          <p:blipFill>
            <a:blip r:embed="rId5"/>
            <a:stretch/>
          </p:blipFill>
          <p:spPr>
            <a:xfrm>
              <a:off x="10670400" y="1917720"/>
              <a:ext cx="1195560" cy="655560"/>
            </a:xfrm>
            <a:prstGeom prst="rect">
              <a:avLst/>
            </a:prstGeom>
            <a:ln w="0">
              <a:noFill/>
            </a:ln>
          </p:spPr>
        </p:pic>
        <p:pic>
          <p:nvPicPr>
            <p:cNvPr id="257" name="Grafik 61" descr="cid:14E1FC2E-E795-43B0-B496-C7922515E87F@localdomain"/>
            <p:cNvPicPr/>
            <p:nvPr/>
          </p:nvPicPr>
          <p:blipFill>
            <a:blip r:embed="rId6"/>
            <a:stretch/>
          </p:blipFill>
          <p:spPr>
            <a:xfrm>
              <a:off x="4667400" y="2144160"/>
              <a:ext cx="1174680" cy="641520"/>
            </a:xfrm>
            <a:prstGeom prst="rect">
              <a:avLst/>
            </a:prstGeom>
            <a:ln w="0">
              <a:noFill/>
            </a:ln>
          </p:spPr>
        </p:pic>
      </p:grpSp>
      <p:sp>
        <p:nvSpPr>
          <p:cNvPr id="258" name="PlaceHolder 1"/>
          <p:cNvSpPr>
            <a:spLocks noGrp="1"/>
          </p:cNvSpPr>
          <p:nvPr>
            <p:ph type="ftr" idx="12"/>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Abgerundetes Rechteck 33"/>
          <p:cNvSpPr/>
          <p:nvPr/>
        </p:nvSpPr>
        <p:spPr>
          <a:xfrm>
            <a:off x="1324800" y="2161440"/>
            <a:ext cx="9680040" cy="2994120"/>
          </a:xfrm>
          <a:prstGeom prst="roundRect">
            <a:avLst>
              <a:gd name="adj" fmla="val 16667"/>
            </a:avLst>
          </a:prstGeom>
          <a:solidFill>
            <a:schemeClr val="accent4">
              <a:lumMod val="20000"/>
              <a:lumOff val="80000"/>
              <a:alpha val="50000"/>
            </a:schemeClr>
          </a:solidFill>
          <a:ln w="9525">
            <a:solidFill>
              <a:srgbClr val="FFD966"/>
            </a:solidFill>
            <a:round/>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de-DE" sz="3600" b="1" strike="noStrike" spc="-1">
                <a:solidFill>
                  <a:srgbClr val="A6A6A6"/>
                </a:solidFill>
                <a:latin typeface="Calibri"/>
                <a:ea typeface="DejaVu Sans"/>
              </a:rPr>
              <a:t>       Fachgruppen</a:t>
            </a:r>
            <a:endParaRPr lang="de-DE" sz="3600" b="0" strike="noStrike" spc="-1">
              <a:latin typeface="Arial"/>
            </a:endParaRPr>
          </a:p>
          <a:p>
            <a:pPr algn="ctr">
              <a:lnSpc>
                <a:spcPct val="100000"/>
              </a:lnSpc>
            </a:pPr>
            <a:endParaRPr lang="de-DE" sz="1800" b="0" strike="noStrike" spc="-1">
              <a:latin typeface="Arial"/>
            </a:endParaRPr>
          </a:p>
        </p:txBody>
      </p:sp>
      <p:sp>
        <p:nvSpPr>
          <p:cNvPr id="260" name="Rectangle 2"/>
          <p:cNvSpPr/>
          <p:nvPr/>
        </p:nvSpPr>
        <p:spPr>
          <a:xfrm>
            <a:off x="199800" y="517320"/>
            <a:ext cx="4691880" cy="76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90000"/>
              </a:lnSpc>
            </a:pPr>
            <a:r>
              <a:rPr lang="de-DE" sz="2800" b="0" strike="noStrike" spc="-1">
                <a:solidFill>
                  <a:schemeClr val="accent1">
                    <a:lumMod val="75000"/>
                  </a:schemeClr>
                </a:solidFill>
                <a:latin typeface="Calibri"/>
                <a:ea typeface="DejaVu Sans"/>
              </a:rPr>
              <a:t>Multiprofessionalität</a:t>
            </a:r>
            <a:r>
              <a:rPr lang="de-DE" sz="2800" b="0" strike="noStrike" spc="-1">
                <a:solidFill>
                  <a:schemeClr val="accent1">
                    <a:lumMod val="50000"/>
                  </a:schemeClr>
                </a:solidFill>
                <a:latin typeface="Calibri"/>
                <a:ea typeface="DejaVu Sans"/>
              </a:rPr>
              <a:t> in der Organisationsstruktur</a:t>
            </a:r>
            <a:endParaRPr lang="de-DE" sz="2800" b="0" strike="noStrike" spc="-1">
              <a:latin typeface="Arial"/>
            </a:endParaRPr>
          </a:p>
        </p:txBody>
      </p:sp>
      <p:pic>
        <p:nvPicPr>
          <p:cNvPr id="261" name="Picture 34" descr="Bild Bremen"/>
          <p:cNvPicPr/>
          <p:nvPr/>
        </p:nvPicPr>
        <p:blipFill>
          <a:blip r:embed="rId3"/>
          <a:stretch/>
        </p:blipFill>
        <p:spPr>
          <a:xfrm>
            <a:off x="5382360" y="536040"/>
            <a:ext cx="1401120" cy="785160"/>
          </a:xfrm>
          <a:prstGeom prst="rect">
            <a:avLst/>
          </a:prstGeom>
          <a:ln w="0">
            <a:noFill/>
          </a:ln>
        </p:spPr>
      </p:pic>
      <p:pic>
        <p:nvPicPr>
          <p:cNvPr id="262" name="Picture 35" descr="Bild Nord"/>
          <p:cNvPicPr/>
          <p:nvPr/>
        </p:nvPicPr>
        <p:blipFill>
          <a:blip r:embed="rId4"/>
          <a:stretch/>
        </p:blipFill>
        <p:spPr>
          <a:xfrm>
            <a:off x="1870200" y="5709960"/>
            <a:ext cx="1402560" cy="802440"/>
          </a:xfrm>
          <a:prstGeom prst="rect">
            <a:avLst/>
          </a:prstGeom>
          <a:ln w="0">
            <a:noFill/>
          </a:ln>
        </p:spPr>
      </p:pic>
      <p:pic>
        <p:nvPicPr>
          <p:cNvPr id="263" name="Picture 36" descr="Bild Süd"/>
          <p:cNvPicPr/>
          <p:nvPr/>
        </p:nvPicPr>
        <p:blipFill>
          <a:blip r:embed="rId5"/>
          <a:stretch/>
        </p:blipFill>
        <p:spPr>
          <a:xfrm>
            <a:off x="4238640" y="5711760"/>
            <a:ext cx="1402560" cy="801000"/>
          </a:xfrm>
          <a:prstGeom prst="rect">
            <a:avLst/>
          </a:prstGeom>
          <a:ln w="0">
            <a:noFill/>
          </a:ln>
        </p:spPr>
      </p:pic>
      <p:pic>
        <p:nvPicPr>
          <p:cNvPr id="264" name="Picture 37" descr="Bild Ost"/>
          <p:cNvPicPr/>
          <p:nvPr/>
        </p:nvPicPr>
        <p:blipFill>
          <a:blip r:embed="rId6"/>
          <a:stretch/>
        </p:blipFill>
        <p:spPr>
          <a:xfrm>
            <a:off x="6613560" y="5702760"/>
            <a:ext cx="1404360" cy="802440"/>
          </a:xfrm>
          <a:prstGeom prst="rect">
            <a:avLst/>
          </a:prstGeom>
          <a:ln w="0">
            <a:noFill/>
          </a:ln>
        </p:spPr>
      </p:pic>
      <p:pic>
        <p:nvPicPr>
          <p:cNvPr id="265" name="Picture 38" descr="Bild West">
            <a:hlinkClick r:id="" action="ppaction://noaction"/>
          </p:cNvPr>
          <p:cNvPicPr/>
          <p:nvPr/>
        </p:nvPicPr>
        <p:blipFill>
          <a:blip r:embed="rId7"/>
          <a:stretch/>
        </p:blipFill>
        <p:spPr>
          <a:xfrm>
            <a:off x="8997840" y="5723640"/>
            <a:ext cx="1340640" cy="793080"/>
          </a:xfrm>
          <a:prstGeom prst="rect">
            <a:avLst/>
          </a:prstGeom>
          <a:ln w="0">
            <a:noFill/>
          </a:ln>
        </p:spPr>
      </p:pic>
      <p:sp>
        <p:nvSpPr>
          <p:cNvPr id="266" name="Abgerundetes Rechteck 13"/>
          <p:cNvSpPr/>
          <p:nvPr/>
        </p:nvSpPr>
        <p:spPr>
          <a:xfrm>
            <a:off x="1725480" y="1411920"/>
            <a:ext cx="8863920" cy="567000"/>
          </a:xfrm>
          <a:prstGeom prst="roundRect">
            <a:avLst>
              <a:gd name="adj" fmla="val 16667"/>
            </a:avLst>
          </a:prstGeom>
          <a:solidFill>
            <a:srgbClr val="FFFF99">
              <a:alpha val="50000"/>
            </a:srgbClr>
          </a:solidFill>
          <a:ln w="9525">
            <a:solidFill>
              <a:srgbClr val="FFD966"/>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pPr>
            <a:r>
              <a:rPr lang="de-DE" sz="2400" b="1" strike="noStrike" spc="-1">
                <a:solidFill>
                  <a:srgbClr val="BB2521"/>
                </a:solidFill>
                <a:latin typeface="Calibri"/>
                <a:ea typeface="DejaVu Sans"/>
              </a:rPr>
              <a:t>       </a:t>
            </a:r>
            <a:r>
              <a:rPr lang="de-DE" sz="2000" b="0" strike="noStrike" spc="-1">
                <a:solidFill>
                  <a:srgbClr val="BB2521"/>
                </a:solidFill>
                <a:latin typeface="Calibri"/>
                <a:ea typeface="DejaVu Sans"/>
              </a:rPr>
              <a:t>Leitungsteam</a:t>
            </a:r>
            <a:endParaRPr lang="de-DE" sz="2000" b="0" strike="noStrike" spc="-1">
              <a:latin typeface="Arial"/>
            </a:endParaRPr>
          </a:p>
          <a:p>
            <a:pPr algn="ctr">
              <a:lnSpc>
                <a:spcPct val="100000"/>
              </a:lnSpc>
            </a:pPr>
            <a:endParaRPr lang="de-DE" sz="1800" b="0" strike="noStrike" spc="-1">
              <a:latin typeface="Arial"/>
            </a:endParaRPr>
          </a:p>
        </p:txBody>
      </p:sp>
      <p:sp>
        <p:nvSpPr>
          <p:cNvPr id="267" name="Abgerundetes Rechteck 14"/>
          <p:cNvSpPr/>
          <p:nvPr/>
        </p:nvSpPr>
        <p:spPr>
          <a:xfrm>
            <a:off x="1097280" y="5208480"/>
            <a:ext cx="10240560" cy="450360"/>
          </a:xfrm>
          <a:prstGeom prst="roundRect">
            <a:avLst>
              <a:gd name="adj" fmla="val 16667"/>
            </a:avLst>
          </a:prstGeom>
          <a:solidFill>
            <a:srgbClr val="FFFF99">
              <a:alpha val="50000"/>
            </a:srgbClr>
          </a:solidFill>
          <a:ln w="9525">
            <a:solidFill>
              <a:srgbClr val="FFD966"/>
            </a:solidFill>
            <a:round/>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de-DE" sz="2000" b="0" strike="noStrike" spc="-1">
                <a:solidFill>
                  <a:srgbClr val="000000"/>
                </a:solidFill>
                <a:latin typeface="Calibri"/>
                <a:ea typeface="DejaVu Sans"/>
              </a:rPr>
              <a:t>Psycholog:innen – (Sonder)pädagog:innen – Sozialpädagog:innen – weitere Fachkräfte</a:t>
            </a:r>
            <a:endParaRPr lang="de-DE" sz="2000" b="0" strike="noStrike" spc="-1">
              <a:latin typeface="Arial"/>
            </a:endParaRPr>
          </a:p>
        </p:txBody>
      </p:sp>
      <p:sp>
        <p:nvSpPr>
          <p:cNvPr id="268" name="PlaceHolder 1"/>
          <p:cNvSpPr>
            <a:spLocks noGrp="1"/>
          </p:cNvSpPr>
          <p:nvPr>
            <p:ph type="ftr" idx="13"/>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269" name="Abgerundetes Rechteck 22"/>
          <p:cNvSpPr/>
          <p:nvPr/>
        </p:nvSpPr>
        <p:spPr>
          <a:xfrm>
            <a:off x="2910240" y="2996280"/>
            <a:ext cx="1893600" cy="1017000"/>
          </a:xfrm>
          <a:prstGeom prst="roundRect">
            <a:avLst>
              <a:gd name="adj" fmla="val 16667"/>
            </a:avLst>
          </a:prstGeom>
          <a:solidFill>
            <a:srgbClr val="74C3F8"/>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Gewalt </a:t>
            </a:r>
            <a:endParaRPr lang="de-DE" sz="2000" b="0" strike="noStrike" spc="-1">
              <a:latin typeface="Arial"/>
            </a:endParaRPr>
          </a:p>
          <a:p>
            <a:pPr algn="ctr">
              <a:lnSpc>
                <a:spcPct val="100000"/>
              </a:lnSpc>
            </a:pPr>
            <a:r>
              <a:rPr lang="de-DE" sz="2000" b="1" strike="noStrike" spc="-1">
                <a:solidFill>
                  <a:schemeClr val="lt1"/>
                </a:solidFill>
                <a:latin typeface="Calibri"/>
                <a:ea typeface="DejaVu Sans"/>
              </a:rPr>
              <a:t>Mobbing</a:t>
            </a:r>
            <a:endParaRPr lang="de-DE" sz="2000" b="0" strike="noStrike" spc="-1">
              <a:latin typeface="Arial"/>
            </a:endParaRPr>
          </a:p>
        </p:txBody>
      </p:sp>
      <p:sp>
        <p:nvSpPr>
          <p:cNvPr id="270" name="Abgerundetes Rechteck 23"/>
          <p:cNvSpPr/>
          <p:nvPr/>
        </p:nvSpPr>
        <p:spPr>
          <a:xfrm>
            <a:off x="4434840" y="2369160"/>
            <a:ext cx="1893600" cy="10954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Krisen und Notfälle</a:t>
            </a:r>
            <a:endParaRPr lang="de-DE" sz="2000" b="0" strike="noStrike" spc="-1">
              <a:latin typeface="Arial"/>
            </a:endParaRPr>
          </a:p>
        </p:txBody>
      </p:sp>
      <p:sp>
        <p:nvSpPr>
          <p:cNvPr id="271" name="Abgerundetes Rechteck 24"/>
          <p:cNvSpPr/>
          <p:nvPr/>
        </p:nvSpPr>
        <p:spPr>
          <a:xfrm>
            <a:off x="6360120" y="2615400"/>
            <a:ext cx="2250720" cy="1454040"/>
          </a:xfrm>
          <a:prstGeom prst="roundRect">
            <a:avLst>
              <a:gd name="adj" fmla="val 16667"/>
            </a:avLst>
          </a:prstGeom>
          <a:solidFill>
            <a:srgbClr val="5B9BD5"/>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Sozial-emotionale Entwicklung</a:t>
            </a:r>
            <a:endParaRPr lang="de-DE" sz="2000" b="0" strike="noStrike" spc="-1">
              <a:latin typeface="Arial"/>
            </a:endParaRPr>
          </a:p>
        </p:txBody>
      </p:sp>
      <p:sp>
        <p:nvSpPr>
          <p:cNvPr id="272" name="Abgerundetes Rechteck 25"/>
          <p:cNvSpPr/>
          <p:nvPr/>
        </p:nvSpPr>
        <p:spPr>
          <a:xfrm>
            <a:off x="1066680" y="4272480"/>
            <a:ext cx="1893600" cy="859320"/>
          </a:xfrm>
          <a:prstGeom prst="roundRect">
            <a:avLst>
              <a:gd name="adj" fmla="val 16667"/>
            </a:avLst>
          </a:prstGeom>
          <a:solidFill>
            <a:schemeClr val="accent1">
              <a:lumMod val="60000"/>
              <a:lumOff val="4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Besondere Begabung </a:t>
            </a:r>
            <a:endParaRPr lang="de-DE" sz="2000" b="0" strike="noStrike" spc="-1">
              <a:latin typeface="Arial"/>
            </a:endParaRPr>
          </a:p>
        </p:txBody>
      </p:sp>
      <p:sp>
        <p:nvSpPr>
          <p:cNvPr id="273" name="Abgerundetes Rechteck 26"/>
          <p:cNvSpPr/>
          <p:nvPr/>
        </p:nvSpPr>
        <p:spPr>
          <a:xfrm>
            <a:off x="74520" y="3407400"/>
            <a:ext cx="1893600" cy="94896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Dyskalkulie</a:t>
            </a:r>
            <a:endParaRPr lang="de-DE" sz="2000" b="0" strike="noStrike" spc="-1">
              <a:latin typeface="Arial"/>
            </a:endParaRPr>
          </a:p>
        </p:txBody>
      </p:sp>
      <p:sp>
        <p:nvSpPr>
          <p:cNvPr id="274" name="Abgerundetes Rechteck 27"/>
          <p:cNvSpPr/>
          <p:nvPr/>
        </p:nvSpPr>
        <p:spPr>
          <a:xfrm>
            <a:off x="9893520" y="3534480"/>
            <a:ext cx="1893600" cy="1195200"/>
          </a:xfrm>
          <a:prstGeom prst="roundRect">
            <a:avLst>
              <a:gd name="adj" fmla="val 16667"/>
            </a:avLst>
          </a:prstGeom>
          <a:solidFill>
            <a:schemeClr val="accent1">
              <a:lumMod val="60000"/>
              <a:lumOff val="4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Schulunter-stützende/ </a:t>
            </a:r>
            <a:br>
              <a:rPr sz="2000"/>
            </a:br>
            <a:r>
              <a:rPr lang="de-DE" sz="2000" b="1" strike="noStrike" spc="-1">
                <a:solidFill>
                  <a:srgbClr val="595959"/>
                </a:solidFill>
                <a:latin typeface="Calibri"/>
                <a:ea typeface="DejaVu Sans"/>
              </a:rPr>
              <a:t>-ersetzende</a:t>
            </a:r>
            <a:endParaRPr lang="de-DE" sz="2000" b="0" strike="noStrike" spc="-1">
              <a:latin typeface="Arial"/>
            </a:endParaRPr>
          </a:p>
          <a:p>
            <a:pPr algn="ctr">
              <a:lnSpc>
                <a:spcPct val="100000"/>
              </a:lnSpc>
            </a:pPr>
            <a:r>
              <a:rPr lang="de-DE" sz="2000" b="1" strike="noStrike" spc="-1">
                <a:solidFill>
                  <a:srgbClr val="595959"/>
                </a:solidFill>
                <a:latin typeface="Calibri"/>
                <a:ea typeface="DejaVu Sans"/>
              </a:rPr>
              <a:t>Maßnahmen</a:t>
            </a:r>
            <a:endParaRPr lang="de-DE" sz="2000" b="0" strike="noStrike" spc="-1">
              <a:latin typeface="Arial"/>
            </a:endParaRPr>
          </a:p>
        </p:txBody>
      </p:sp>
      <p:sp>
        <p:nvSpPr>
          <p:cNvPr id="275" name="Abgerundetes Rechteck 28"/>
          <p:cNvSpPr/>
          <p:nvPr/>
        </p:nvSpPr>
        <p:spPr>
          <a:xfrm>
            <a:off x="7912440" y="4123080"/>
            <a:ext cx="1893600" cy="916560"/>
          </a:xfrm>
          <a:prstGeom prst="roundRect">
            <a:avLst>
              <a:gd name="adj" fmla="val 16667"/>
            </a:avLst>
          </a:prstGeom>
          <a:solidFill>
            <a:schemeClr val="accent1">
              <a:lumMod val="75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Autismus</a:t>
            </a:r>
            <a:endParaRPr lang="de-DE" sz="2000" b="0" strike="noStrike" spc="-1">
              <a:latin typeface="Arial"/>
            </a:endParaRPr>
          </a:p>
        </p:txBody>
      </p:sp>
      <p:sp>
        <p:nvSpPr>
          <p:cNvPr id="276" name="Abgerundetes Rechteck 29"/>
          <p:cNvSpPr/>
          <p:nvPr/>
        </p:nvSpPr>
        <p:spPr>
          <a:xfrm>
            <a:off x="2192760" y="2165400"/>
            <a:ext cx="1893600" cy="69300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Sprache</a:t>
            </a:r>
            <a:endParaRPr lang="de-DE" sz="2000" b="0" strike="noStrike" spc="-1">
              <a:latin typeface="Arial"/>
            </a:endParaRPr>
          </a:p>
        </p:txBody>
      </p:sp>
      <p:sp>
        <p:nvSpPr>
          <p:cNvPr id="277" name="Abgerundetes Rechteck 30"/>
          <p:cNvSpPr/>
          <p:nvPr/>
        </p:nvSpPr>
        <p:spPr>
          <a:xfrm>
            <a:off x="3128760" y="4357080"/>
            <a:ext cx="1762920" cy="680040"/>
          </a:xfrm>
          <a:prstGeom prst="roundRect">
            <a:avLst>
              <a:gd name="adj" fmla="val 16667"/>
            </a:avLst>
          </a:prstGeom>
          <a:solidFill>
            <a:schemeClr val="accent1">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AFABAB"/>
                </a:solidFill>
                <a:latin typeface="Calibri"/>
                <a:ea typeface="DejaVu Sans"/>
              </a:rPr>
              <a:t>Schullaufbahnberatung</a:t>
            </a:r>
            <a:endParaRPr lang="de-DE" sz="2000" b="0" strike="noStrike" spc="-1">
              <a:latin typeface="Arial"/>
            </a:endParaRPr>
          </a:p>
        </p:txBody>
      </p:sp>
      <p:sp>
        <p:nvSpPr>
          <p:cNvPr id="278" name="Abgerundetes Rechteck 31"/>
          <p:cNvSpPr/>
          <p:nvPr/>
        </p:nvSpPr>
        <p:spPr>
          <a:xfrm>
            <a:off x="5718960" y="3935160"/>
            <a:ext cx="1893600" cy="996120"/>
          </a:xfrm>
          <a:prstGeom prst="roundRect">
            <a:avLst>
              <a:gd name="adj" fmla="val 16667"/>
            </a:avLst>
          </a:prstGeom>
          <a:solidFill>
            <a:srgbClr val="4E99F4"/>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Schulmeidung</a:t>
            </a:r>
            <a:endParaRPr lang="de-DE" sz="2000" b="0" strike="noStrike" spc="-1">
              <a:latin typeface="Arial"/>
            </a:endParaRPr>
          </a:p>
        </p:txBody>
      </p:sp>
      <p:sp>
        <p:nvSpPr>
          <p:cNvPr id="279" name="Abgerundetes Rechteck 32"/>
          <p:cNvSpPr/>
          <p:nvPr/>
        </p:nvSpPr>
        <p:spPr>
          <a:xfrm>
            <a:off x="10154520" y="2734560"/>
            <a:ext cx="1542960" cy="63540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Sucht</a:t>
            </a:r>
            <a:endParaRPr lang="de-DE" sz="2000" b="0" strike="noStrike" spc="-1">
              <a:latin typeface="Arial"/>
            </a:endParaRPr>
          </a:p>
        </p:txBody>
      </p:sp>
      <p:sp>
        <p:nvSpPr>
          <p:cNvPr id="280" name="Abgerundetes Rechteck 3"/>
          <p:cNvSpPr/>
          <p:nvPr/>
        </p:nvSpPr>
        <p:spPr>
          <a:xfrm>
            <a:off x="369000" y="2529360"/>
            <a:ext cx="1893600" cy="1012320"/>
          </a:xfrm>
          <a:prstGeom prst="roundRect">
            <a:avLst>
              <a:gd name="adj" fmla="val 16667"/>
            </a:avLst>
          </a:prstGeom>
          <a:solidFill>
            <a:schemeClr val="accent1">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LRS</a:t>
            </a:r>
            <a:endParaRPr lang="de-DE" sz="2000" b="0" strike="noStrike" spc="-1">
              <a:latin typeface="Arial"/>
            </a:endParaRPr>
          </a:p>
        </p:txBody>
      </p:sp>
      <p:sp>
        <p:nvSpPr>
          <p:cNvPr id="281" name="Abgerundetes Rechteck 34"/>
          <p:cNvSpPr/>
          <p:nvPr/>
        </p:nvSpPr>
        <p:spPr>
          <a:xfrm>
            <a:off x="8749440" y="2114280"/>
            <a:ext cx="1405440" cy="765000"/>
          </a:xfrm>
          <a:prstGeom prst="roundRect">
            <a:avLst>
              <a:gd name="adj" fmla="val 16667"/>
            </a:avLst>
          </a:prstGeom>
          <a:solidFill>
            <a:srgbClr val="FFCCCC"/>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AFABAB"/>
                </a:solidFill>
                <a:latin typeface="Calibri"/>
                <a:ea typeface="DejaVu Sans"/>
              </a:rPr>
              <a:t>Neu: DiBS</a:t>
            </a:r>
            <a:endParaRPr lang="de-DE" sz="2000" b="0" strike="noStrike" spc="-1">
              <a:latin typeface="Arial"/>
            </a:endParaRPr>
          </a:p>
        </p:txBody>
      </p:sp>
      <p:sp>
        <p:nvSpPr>
          <p:cNvPr id="282" name="Abgerundetes Rechteck 35"/>
          <p:cNvSpPr/>
          <p:nvPr/>
        </p:nvSpPr>
        <p:spPr>
          <a:xfrm>
            <a:off x="8758080" y="3017520"/>
            <a:ext cx="1243800" cy="4474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accent1">
                    <a:lumMod val="50000"/>
                  </a:schemeClr>
                </a:solidFill>
                <a:latin typeface="Calibri"/>
                <a:ea typeface="DejaVu Sans"/>
              </a:rPr>
              <a:t>LGBTIQ</a:t>
            </a:r>
            <a:endParaRPr lang="de-DE" sz="20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2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273"/>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276"/>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280"/>
                                        </p:tgtEl>
                                        <p:attrNameLst>
                                          <p:attrName>style.visibility</p:attrName>
                                        </p:attrNameLst>
                                      </p:cBhvr>
                                      <p:to>
                                        <p:strVal val="visible"/>
                                      </p:to>
                                    </p:set>
                                  </p:childTnLst>
                                </p:cTn>
                              </p:par>
                              <p:par>
                                <p:cTn id="19" presetID="1" presetClass="entr" fill="hold" nodeType="withEffect">
                                  <p:stCondLst>
                                    <p:cond delay="0"/>
                                  </p:stCondLst>
                                  <p:childTnLst>
                                    <p:set>
                                      <p:cBhvr>
                                        <p:cTn id="20" dur="1" fill="hold">
                                          <p:stCondLst>
                                            <p:cond delay="0"/>
                                          </p:stCondLst>
                                        </p:cTn>
                                        <p:tgtEl>
                                          <p:spTgt spid="27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fill="hold" nodeType="clickEffect">
                                  <p:stCondLst>
                                    <p:cond delay="0"/>
                                  </p:stCondLst>
                                  <p:childTnLst>
                                    <p:set>
                                      <p:cBhvr>
                                        <p:cTn id="24" dur="1" fill="hold">
                                          <p:stCondLst>
                                            <p:cond delay="0"/>
                                          </p:stCondLst>
                                        </p:cTn>
                                        <p:tgtEl>
                                          <p:spTgt spid="27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fill="hold" nodeType="clickEffect">
                                  <p:stCondLst>
                                    <p:cond delay="0"/>
                                  </p:stCondLst>
                                  <p:childTnLst>
                                    <p:set>
                                      <p:cBhvr>
                                        <p:cTn id="28" dur="1" fill="hold">
                                          <p:stCondLst>
                                            <p:cond delay="0"/>
                                          </p:stCondLst>
                                        </p:cTn>
                                        <p:tgtEl>
                                          <p:spTgt spid="27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fill="hold" nodeType="clickEffect">
                                  <p:stCondLst>
                                    <p:cond delay="0"/>
                                  </p:stCondLst>
                                  <p:childTnLst>
                                    <p:set>
                                      <p:cBhvr>
                                        <p:cTn id="32" dur="1" fill="hold">
                                          <p:stCondLst>
                                            <p:cond delay="0"/>
                                          </p:stCondLst>
                                        </p:cTn>
                                        <p:tgtEl>
                                          <p:spTgt spid="271"/>
                                        </p:tgtEl>
                                        <p:attrNameLst>
                                          <p:attrName>style.visibility</p:attrName>
                                        </p:attrNameLst>
                                      </p:cBhvr>
                                      <p:to>
                                        <p:strVal val="visible"/>
                                      </p:to>
                                    </p:set>
                                  </p:childTnLst>
                                </p:cTn>
                              </p:par>
                              <p:par>
                                <p:cTn id="33" presetID="1" presetClass="entr" fill="hold" nodeType="withEffect">
                                  <p:stCondLst>
                                    <p:cond delay="0"/>
                                  </p:stCondLst>
                                  <p:childTnLst>
                                    <p:set>
                                      <p:cBhvr>
                                        <p:cTn id="34" dur="1" fill="hold">
                                          <p:stCondLst>
                                            <p:cond delay="0"/>
                                          </p:stCondLst>
                                        </p:cTn>
                                        <p:tgtEl>
                                          <p:spTgt spid="27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28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p:cTn id="42" dur="1" fill="hold">
                                          <p:stCondLst>
                                            <p:cond delay="0"/>
                                          </p:stCondLst>
                                        </p:cTn>
                                        <p:tgtEl>
                                          <p:spTgt spid="27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269"/>
                                        </p:tgtEl>
                                        <p:attrNameLst>
                                          <p:attrName>style.visibility</p:attrName>
                                        </p:attrNameLst>
                                      </p:cBhvr>
                                      <p:to>
                                        <p:strVal val="visible"/>
                                      </p:to>
                                    </p:set>
                                  </p:childTnLst>
                                </p:cTn>
                              </p:par>
                              <p:par>
                                <p:cTn id="47" presetID="1" presetClass="entr" fill="hold" nodeType="withEffect">
                                  <p:stCondLst>
                                    <p:cond delay="0"/>
                                  </p:stCondLst>
                                  <p:childTnLst>
                                    <p:set>
                                      <p:cBhvr>
                                        <p:cTn id="48" dur="1" fill="hold">
                                          <p:stCondLst>
                                            <p:cond delay="0"/>
                                          </p:stCondLst>
                                        </p:cTn>
                                        <p:tgtEl>
                                          <p:spTgt spid="27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fill="hold" nodeType="clickEffect">
                                  <p:stCondLst>
                                    <p:cond delay="0"/>
                                  </p:stCondLst>
                                  <p:childTnLst>
                                    <p:set>
                                      <p:cBhvr>
                                        <p:cTn id="52" dur="1" fill="hold">
                                          <p:stCondLst>
                                            <p:cond delay="0"/>
                                          </p:stCondLst>
                                        </p:cTn>
                                        <p:tgtEl>
                                          <p:spTgt spid="27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fill="hold" nodeType="clickEffect">
                                  <p:stCondLst>
                                    <p:cond delay="0"/>
                                  </p:stCondLst>
                                  <p:childTnLst>
                                    <p:set>
                                      <p:cBhvr>
                                        <p:cTn id="56" dur="1" fill="hold">
                                          <p:stCondLst>
                                            <p:cond delay="0"/>
                                          </p:stCondLst>
                                        </p:cTn>
                                        <p:tgtEl>
                                          <p:spTgt spid="28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fill="hold" nodeType="clickEffect">
                                  <p:stCondLst>
                                    <p:cond delay="0"/>
                                  </p:stCondLst>
                                  <p:childTnLst>
                                    <p:set>
                                      <p:cBhvr>
                                        <p:cTn id="60" dur="1" fill="hold">
                                          <p:stCondLst>
                                            <p:cond delay="0"/>
                                          </p:stCondLst>
                                        </p:cTn>
                                        <p:tgtEl>
                                          <p:spTgt spid="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Rectangle 2"/>
          <p:cNvSpPr/>
          <p:nvPr/>
        </p:nvSpPr>
        <p:spPr>
          <a:xfrm>
            <a:off x="199800" y="517320"/>
            <a:ext cx="3012840" cy="442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90000"/>
              </a:lnSpc>
            </a:pPr>
            <a:r>
              <a:rPr lang="de-DE" sz="3200" b="0" strike="noStrike" spc="-1">
                <a:solidFill>
                  <a:schemeClr val="accent1">
                    <a:lumMod val="50000"/>
                  </a:schemeClr>
                </a:solidFill>
                <a:latin typeface="Calibri"/>
                <a:ea typeface="DejaVu Sans"/>
              </a:rPr>
              <a:t>Aufgabenfelder</a:t>
            </a:r>
            <a:endParaRPr lang="de-DE" sz="3200" b="0" strike="noStrike" spc="-1">
              <a:latin typeface="Arial"/>
            </a:endParaRPr>
          </a:p>
        </p:txBody>
      </p:sp>
      <p:sp>
        <p:nvSpPr>
          <p:cNvPr id="284" name="PlaceHolder 1"/>
          <p:cNvSpPr>
            <a:spLocks noGrp="1"/>
          </p:cNvSpPr>
          <p:nvPr>
            <p:ph type="ftr" idx="14"/>
          </p:nvPr>
        </p:nvSpPr>
        <p:spPr>
          <a:xfrm>
            <a:off x="465120" y="656172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285" name="Rectangle 2"/>
          <p:cNvSpPr/>
          <p:nvPr/>
        </p:nvSpPr>
        <p:spPr>
          <a:xfrm>
            <a:off x="8462520" y="607320"/>
            <a:ext cx="2556720" cy="2256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50000"/>
              </a:lnSpc>
            </a:pPr>
            <a:r>
              <a:rPr lang="de-DE" sz="2400" b="0" strike="noStrike" spc="-1">
                <a:solidFill>
                  <a:srgbClr val="404040"/>
                </a:solidFill>
                <a:latin typeface="Wingdings"/>
                <a:ea typeface="DejaVu Sans"/>
              </a:rPr>
              <a:t></a:t>
            </a:r>
            <a:r>
              <a:rPr lang="de-DE" sz="2400" b="0" strike="noStrike" spc="-1">
                <a:solidFill>
                  <a:srgbClr val="404040"/>
                </a:solidFill>
                <a:latin typeface="Calibri"/>
                <a:ea typeface="DejaVu Sans"/>
              </a:rPr>
              <a:t>Beratung</a:t>
            </a:r>
            <a:endParaRPr lang="de-DE" sz="2400" b="0" strike="noStrike" spc="-1">
              <a:latin typeface="Arial"/>
            </a:endParaRPr>
          </a:p>
          <a:p>
            <a:pPr>
              <a:lnSpc>
                <a:spcPct val="150000"/>
              </a:lnSpc>
            </a:pPr>
            <a:r>
              <a:rPr lang="de-DE" sz="2400" b="0" strike="noStrike" spc="-1">
                <a:solidFill>
                  <a:srgbClr val="404040"/>
                </a:solidFill>
                <a:latin typeface="Wingdings"/>
                <a:ea typeface="DejaVu Sans"/>
              </a:rPr>
              <a:t></a:t>
            </a:r>
            <a:r>
              <a:rPr lang="de-DE" sz="2400" b="0" strike="noStrike" spc="-1">
                <a:solidFill>
                  <a:srgbClr val="404040"/>
                </a:solidFill>
                <a:latin typeface="Calibri"/>
                <a:ea typeface="DejaVu Sans"/>
              </a:rPr>
              <a:t>Diagnostik</a:t>
            </a:r>
            <a:endParaRPr lang="de-DE" sz="2400" b="0" strike="noStrike" spc="-1">
              <a:latin typeface="Arial"/>
            </a:endParaRPr>
          </a:p>
          <a:p>
            <a:pPr>
              <a:lnSpc>
                <a:spcPct val="150000"/>
              </a:lnSpc>
            </a:pPr>
            <a:r>
              <a:rPr lang="de-DE" sz="2400" b="0" strike="noStrike" spc="-1">
                <a:solidFill>
                  <a:srgbClr val="404040"/>
                </a:solidFill>
                <a:latin typeface="Wingdings"/>
                <a:ea typeface="DejaVu Sans"/>
              </a:rPr>
              <a:t></a:t>
            </a:r>
            <a:r>
              <a:rPr lang="de-DE" sz="2400" b="0" strike="noStrike" spc="-1">
                <a:solidFill>
                  <a:srgbClr val="404040"/>
                </a:solidFill>
                <a:latin typeface="Calibri"/>
                <a:ea typeface="DejaVu Sans"/>
              </a:rPr>
              <a:t>Unterstützung</a:t>
            </a:r>
            <a:endParaRPr lang="de-DE" sz="2400" b="0" strike="noStrike" spc="-1">
              <a:latin typeface="Arial"/>
            </a:endParaRPr>
          </a:p>
          <a:p>
            <a:pPr>
              <a:lnSpc>
                <a:spcPct val="150000"/>
              </a:lnSpc>
            </a:pPr>
            <a:r>
              <a:rPr lang="de-DE" sz="2400" b="0" strike="noStrike" spc="-1">
                <a:solidFill>
                  <a:srgbClr val="808080"/>
                </a:solidFill>
                <a:latin typeface="Wingdings"/>
                <a:ea typeface="DejaVu Sans"/>
              </a:rPr>
              <a:t></a:t>
            </a:r>
            <a:r>
              <a:rPr lang="de-DE" sz="2400" b="0" strike="noStrike" spc="-1">
                <a:solidFill>
                  <a:srgbClr val="808080"/>
                </a:solidFill>
                <a:latin typeface="Calibri"/>
                <a:ea typeface="DejaVu Sans"/>
              </a:rPr>
              <a:t> Prävention</a:t>
            </a:r>
            <a:endParaRPr lang="de-DE" sz="2400" b="0" strike="noStrike" spc="-1">
              <a:latin typeface="Arial"/>
            </a:endParaRPr>
          </a:p>
          <a:p>
            <a:pPr>
              <a:lnSpc>
                <a:spcPct val="150000"/>
              </a:lnSpc>
            </a:pPr>
            <a:endParaRPr lang="de-DE" sz="2400" b="0" strike="noStrike" spc="-1">
              <a:latin typeface="Arial"/>
            </a:endParaRPr>
          </a:p>
        </p:txBody>
      </p:sp>
      <p:grpSp>
        <p:nvGrpSpPr>
          <p:cNvPr id="286" name="Gruppieren 1"/>
          <p:cNvGrpSpPr/>
          <p:nvPr/>
        </p:nvGrpSpPr>
        <p:grpSpPr>
          <a:xfrm>
            <a:off x="284040" y="3204000"/>
            <a:ext cx="11622960" cy="2973960"/>
            <a:chOff x="284040" y="3204000"/>
            <a:chExt cx="11622960" cy="2973960"/>
          </a:xfrm>
        </p:grpSpPr>
        <p:sp>
          <p:nvSpPr>
            <p:cNvPr id="287" name="Abgerundetes Rechteck 16"/>
            <p:cNvSpPr/>
            <p:nvPr/>
          </p:nvSpPr>
          <p:spPr>
            <a:xfrm>
              <a:off x="3119760" y="4086000"/>
              <a:ext cx="1893600" cy="1017000"/>
            </a:xfrm>
            <a:prstGeom prst="roundRect">
              <a:avLst>
                <a:gd name="adj" fmla="val 16667"/>
              </a:avLst>
            </a:prstGeom>
            <a:solidFill>
              <a:srgbClr val="74C3F8"/>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Gewalt </a:t>
              </a:r>
              <a:endParaRPr lang="de-DE" sz="2000" b="0" strike="noStrike" spc="-1">
                <a:latin typeface="Arial"/>
              </a:endParaRPr>
            </a:p>
            <a:p>
              <a:pPr algn="ctr">
                <a:lnSpc>
                  <a:spcPct val="100000"/>
                </a:lnSpc>
              </a:pPr>
              <a:r>
                <a:rPr lang="de-DE" sz="2000" b="1" strike="noStrike" spc="-1">
                  <a:solidFill>
                    <a:schemeClr val="lt1"/>
                  </a:solidFill>
                  <a:latin typeface="Calibri"/>
                  <a:ea typeface="DejaVu Sans"/>
                </a:rPr>
                <a:t>Mobbing</a:t>
              </a:r>
              <a:endParaRPr lang="de-DE" sz="2000" b="0" strike="noStrike" spc="-1">
                <a:latin typeface="Arial"/>
              </a:endParaRPr>
            </a:p>
          </p:txBody>
        </p:sp>
        <p:sp>
          <p:nvSpPr>
            <p:cNvPr id="288" name="Abgerundetes Rechteck 17"/>
            <p:cNvSpPr/>
            <p:nvPr/>
          </p:nvSpPr>
          <p:spPr>
            <a:xfrm>
              <a:off x="4644360" y="3458880"/>
              <a:ext cx="1893600" cy="10954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Krisen und Notfälle</a:t>
              </a:r>
              <a:endParaRPr lang="de-DE" sz="2000" b="0" strike="noStrike" spc="-1">
                <a:latin typeface="Arial"/>
              </a:endParaRPr>
            </a:p>
          </p:txBody>
        </p:sp>
        <p:sp>
          <p:nvSpPr>
            <p:cNvPr id="289" name="Abgerundetes Rechteck 18"/>
            <p:cNvSpPr/>
            <p:nvPr/>
          </p:nvSpPr>
          <p:spPr>
            <a:xfrm>
              <a:off x="6569640" y="3705120"/>
              <a:ext cx="2250720" cy="1454040"/>
            </a:xfrm>
            <a:prstGeom prst="roundRect">
              <a:avLst>
                <a:gd name="adj" fmla="val 16667"/>
              </a:avLst>
            </a:prstGeom>
            <a:solidFill>
              <a:srgbClr val="5B9BD5"/>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Sozial-emotionale Entwicklung</a:t>
              </a:r>
              <a:endParaRPr lang="de-DE" sz="2000" b="0" strike="noStrike" spc="-1">
                <a:latin typeface="Arial"/>
              </a:endParaRPr>
            </a:p>
          </p:txBody>
        </p:sp>
        <p:sp>
          <p:nvSpPr>
            <p:cNvPr id="290" name="Abgerundetes Rechteck 19"/>
            <p:cNvSpPr/>
            <p:nvPr/>
          </p:nvSpPr>
          <p:spPr>
            <a:xfrm>
              <a:off x="1276200" y="5318640"/>
              <a:ext cx="1893600" cy="859320"/>
            </a:xfrm>
            <a:prstGeom prst="roundRect">
              <a:avLst>
                <a:gd name="adj" fmla="val 16667"/>
              </a:avLst>
            </a:prstGeom>
            <a:solidFill>
              <a:schemeClr val="accent1">
                <a:lumMod val="60000"/>
                <a:lumOff val="4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Besondere Begabung </a:t>
              </a:r>
              <a:endParaRPr lang="de-DE" sz="2000" b="0" strike="noStrike" spc="-1">
                <a:latin typeface="Arial"/>
              </a:endParaRPr>
            </a:p>
          </p:txBody>
        </p:sp>
        <p:sp>
          <p:nvSpPr>
            <p:cNvPr id="291" name="Abgerundetes Rechteck 22"/>
            <p:cNvSpPr/>
            <p:nvPr/>
          </p:nvSpPr>
          <p:spPr>
            <a:xfrm>
              <a:off x="284040" y="4453920"/>
              <a:ext cx="1893600" cy="94896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Dyskalkulie</a:t>
              </a:r>
              <a:endParaRPr lang="de-DE" sz="2000" b="0" strike="noStrike" spc="-1">
                <a:latin typeface="Arial"/>
              </a:endParaRPr>
            </a:p>
          </p:txBody>
        </p:sp>
        <p:sp>
          <p:nvSpPr>
            <p:cNvPr id="292" name="Abgerundetes Rechteck 23"/>
            <p:cNvSpPr/>
            <p:nvPr/>
          </p:nvSpPr>
          <p:spPr>
            <a:xfrm>
              <a:off x="8121960" y="5212800"/>
              <a:ext cx="1893600" cy="916560"/>
            </a:xfrm>
            <a:prstGeom prst="roundRect">
              <a:avLst>
                <a:gd name="adj" fmla="val 16667"/>
              </a:avLst>
            </a:prstGeom>
            <a:solidFill>
              <a:schemeClr val="accent1">
                <a:lumMod val="75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Autismus</a:t>
              </a:r>
              <a:endParaRPr lang="de-DE" sz="2000" b="0" strike="noStrike" spc="-1">
                <a:latin typeface="Arial"/>
              </a:endParaRPr>
            </a:p>
          </p:txBody>
        </p:sp>
        <p:sp>
          <p:nvSpPr>
            <p:cNvPr id="293" name="Abgerundetes Rechteck 24"/>
            <p:cNvSpPr/>
            <p:nvPr/>
          </p:nvSpPr>
          <p:spPr>
            <a:xfrm>
              <a:off x="2402280" y="3211920"/>
              <a:ext cx="1893600" cy="69300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Sprache</a:t>
              </a:r>
              <a:endParaRPr lang="de-DE" sz="2000" b="0" strike="noStrike" spc="-1">
                <a:latin typeface="Arial"/>
              </a:endParaRPr>
            </a:p>
          </p:txBody>
        </p:sp>
        <p:sp>
          <p:nvSpPr>
            <p:cNvPr id="294" name="Abgerundetes Rechteck 25"/>
            <p:cNvSpPr/>
            <p:nvPr/>
          </p:nvSpPr>
          <p:spPr>
            <a:xfrm>
              <a:off x="3338640" y="5403240"/>
              <a:ext cx="1762920" cy="680040"/>
            </a:xfrm>
            <a:prstGeom prst="roundRect">
              <a:avLst>
                <a:gd name="adj" fmla="val 16667"/>
              </a:avLst>
            </a:prstGeom>
            <a:solidFill>
              <a:schemeClr val="accent1">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AFABAB"/>
                  </a:solidFill>
                  <a:latin typeface="Calibri"/>
                  <a:ea typeface="DejaVu Sans"/>
                </a:rPr>
                <a:t>Schullaufbahnberatung</a:t>
              </a:r>
              <a:endParaRPr lang="de-DE" sz="2000" b="0" strike="noStrike" spc="-1">
                <a:latin typeface="Arial"/>
              </a:endParaRPr>
            </a:p>
          </p:txBody>
        </p:sp>
        <p:sp>
          <p:nvSpPr>
            <p:cNvPr id="295" name="Abgerundetes Rechteck 26"/>
            <p:cNvSpPr/>
            <p:nvPr/>
          </p:nvSpPr>
          <p:spPr>
            <a:xfrm>
              <a:off x="5928480" y="5024880"/>
              <a:ext cx="1893600" cy="996120"/>
            </a:xfrm>
            <a:prstGeom prst="roundRect">
              <a:avLst>
                <a:gd name="adj" fmla="val 16667"/>
              </a:avLst>
            </a:prstGeom>
            <a:solidFill>
              <a:srgbClr val="4E99F4"/>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Schulmeidung</a:t>
              </a:r>
              <a:endParaRPr lang="de-DE" sz="2000" b="0" strike="noStrike" spc="-1">
                <a:latin typeface="Arial"/>
              </a:endParaRPr>
            </a:p>
          </p:txBody>
        </p:sp>
        <p:sp>
          <p:nvSpPr>
            <p:cNvPr id="296" name="Abgerundetes Rechteck 27"/>
            <p:cNvSpPr/>
            <p:nvPr/>
          </p:nvSpPr>
          <p:spPr>
            <a:xfrm>
              <a:off x="10364040" y="3824280"/>
              <a:ext cx="1542960" cy="63540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Sucht</a:t>
              </a:r>
              <a:endParaRPr lang="de-DE" sz="2000" b="0" strike="noStrike" spc="-1">
                <a:latin typeface="Arial"/>
              </a:endParaRPr>
            </a:p>
          </p:txBody>
        </p:sp>
        <p:sp>
          <p:nvSpPr>
            <p:cNvPr id="297" name="Abgerundetes Rechteck 28"/>
            <p:cNvSpPr/>
            <p:nvPr/>
          </p:nvSpPr>
          <p:spPr>
            <a:xfrm>
              <a:off x="578520" y="3575520"/>
              <a:ext cx="1893600" cy="1012320"/>
            </a:xfrm>
            <a:prstGeom prst="roundRect">
              <a:avLst>
                <a:gd name="adj" fmla="val 16667"/>
              </a:avLst>
            </a:prstGeom>
            <a:solidFill>
              <a:schemeClr val="accent1">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LRS</a:t>
              </a:r>
              <a:endParaRPr lang="de-DE" sz="2000" b="0" strike="noStrike" spc="-1">
                <a:latin typeface="Arial"/>
              </a:endParaRPr>
            </a:p>
          </p:txBody>
        </p:sp>
        <p:sp>
          <p:nvSpPr>
            <p:cNvPr id="298" name="Abgerundetes Rechteck 29"/>
            <p:cNvSpPr/>
            <p:nvPr/>
          </p:nvSpPr>
          <p:spPr>
            <a:xfrm>
              <a:off x="8958960" y="3204000"/>
              <a:ext cx="1405440" cy="765000"/>
            </a:xfrm>
            <a:prstGeom prst="roundRect">
              <a:avLst>
                <a:gd name="adj" fmla="val 16667"/>
              </a:avLst>
            </a:prstGeom>
            <a:solidFill>
              <a:srgbClr val="FFCCCC"/>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AFABAB"/>
                  </a:solidFill>
                  <a:latin typeface="Calibri"/>
                  <a:ea typeface="DejaVu Sans"/>
                </a:rPr>
                <a:t>Neu: DiBS</a:t>
              </a:r>
              <a:endParaRPr lang="de-DE" sz="2000" b="0" strike="noStrike" spc="-1">
                <a:latin typeface="Arial"/>
              </a:endParaRPr>
            </a:p>
          </p:txBody>
        </p:sp>
        <p:sp>
          <p:nvSpPr>
            <p:cNvPr id="299" name="Abgerundetes Rechteck 30"/>
            <p:cNvSpPr/>
            <p:nvPr/>
          </p:nvSpPr>
          <p:spPr>
            <a:xfrm>
              <a:off x="8967600" y="4107240"/>
              <a:ext cx="1243800" cy="4474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accent1">
                      <a:lumMod val="50000"/>
                    </a:schemeClr>
                  </a:solidFill>
                  <a:latin typeface="Calibri"/>
                  <a:ea typeface="DejaVu Sans"/>
                </a:rPr>
                <a:t>LGBTIQ</a:t>
              </a:r>
              <a:endParaRPr lang="de-DE" sz="2000" b="0" strike="noStrike" spc="-1">
                <a:latin typeface="Arial"/>
              </a:endParaRPr>
            </a:p>
          </p:txBody>
        </p:sp>
      </p:grpSp>
      <p:sp>
        <p:nvSpPr>
          <p:cNvPr id="300" name="Abgerundetes Rechteck 31"/>
          <p:cNvSpPr/>
          <p:nvPr/>
        </p:nvSpPr>
        <p:spPr>
          <a:xfrm>
            <a:off x="10072800" y="4731120"/>
            <a:ext cx="1893600" cy="1195200"/>
          </a:xfrm>
          <a:prstGeom prst="roundRect">
            <a:avLst>
              <a:gd name="adj" fmla="val 16667"/>
            </a:avLst>
          </a:prstGeom>
          <a:solidFill>
            <a:schemeClr val="accent1">
              <a:lumMod val="60000"/>
              <a:lumOff val="4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Schulunter-stützende/ </a:t>
            </a:r>
            <a:br>
              <a:rPr sz="2000"/>
            </a:br>
            <a:r>
              <a:rPr lang="de-DE" sz="2000" b="1" strike="noStrike" spc="-1">
                <a:solidFill>
                  <a:srgbClr val="595959"/>
                </a:solidFill>
                <a:latin typeface="Calibri"/>
                <a:ea typeface="DejaVu Sans"/>
              </a:rPr>
              <a:t>-ersetzende</a:t>
            </a:r>
            <a:endParaRPr lang="de-DE" sz="2000" b="0" strike="noStrike" spc="-1">
              <a:latin typeface="Arial"/>
            </a:endParaRPr>
          </a:p>
          <a:p>
            <a:pPr algn="ctr">
              <a:lnSpc>
                <a:spcPct val="100000"/>
              </a:lnSpc>
            </a:pPr>
            <a:r>
              <a:rPr lang="de-DE" sz="2000" b="1" strike="noStrike" spc="-1">
                <a:solidFill>
                  <a:srgbClr val="595959"/>
                </a:solidFill>
                <a:latin typeface="Calibri"/>
                <a:ea typeface="DejaVu Sans"/>
              </a:rPr>
              <a:t>Maßnahmen</a:t>
            </a:r>
            <a:endParaRPr lang="de-DE" sz="20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1" presetClass="entr" fill="hold" nodeType="withEffect">
                                  <p:stCondLst>
                                    <p:cond delay="0"/>
                                  </p:stCondLst>
                                  <p:childTnLst>
                                    <p:set>
                                      <p:cBhvr>
                                        <p:cTn id="6" dur="1" fill="hold">
                                          <p:stCondLst>
                                            <p:cond delay="0"/>
                                          </p:stCondLst>
                                        </p:cTn>
                                        <p:tgtEl>
                                          <p:spTgt spid="3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2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Textfeld 8"/>
          <p:cNvSpPr/>
          <p:nvPr/>
        </p:nvSpPr>
        <p:spPr>
          <a:xfrm>
            <a:off x="2488320" y="1756440"/>
            <a:ext cx="9122400" cy="3808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endParaRPr lang="de-DE" sz="2000" b="0" strike="noStrike" spc="-1">
              <a:latin typeface="Arial"/>
            </a:endParaRPr>
          </a:p>
          <a:p>
            <a:pPr marL="285840" indent="-285840">
              <a:lnSpc>
                <a:spcPct val="100000"/>
              </a:lnSpc>
              <a:spcAft>
                <a:spcPts val="2401"/>
              </a:spcAft>
              <a:buClr>
                <a:srgbClr val="404040"/>
              </a:buClr>
              <a:buFont typeface="Arial"/>
              <a:buChar char="•"/>
            </a:pPr>
            <a:r>
              <a:rPr lang="de-DE" sz="2800" b="0" strike="noStrike" spc="-1">
                <a:solidFill>
                  <a:srgbClr val="404040"/>
                </a:solidFill>
                <a:latin typeface="Calibri"/>
                <a:ea typeface="DejaVu Sans"/>
              </a:rPr>
              <a:t>Umgang mit Problemlage </a:t>
            </a:r>
            <a:r>
              <a:rPr lang="de-DE" sz="2400" b="0" strike="noStrike" spc="-1">
                <a:solidFill>
                  <a:srgbClr val="404040"/>
                </a:solidFill>
                <a:latin typeface="Calibri"/>
                <a:ea typeface="DejaVu Sans"/>
              </a:rPr>
              <a:t>(z.B. Verhaltensauffälligkeiten, Krisen) </a:t>
            </a:r>
            <a:r>
              <a:rPr lang="de-DE" sz="2800" b="0" strike="noStrike" spc="-1">
                <a:solidFill>
                  <a:srgbClr val="404040"/>
                </a:solidFill>
                <a:latin typeface="Calibri"/>
                <a:ea typeface="DejaVu Sans"/>
              </a:rPr>
              <a:t>im schulischen Kontext </a:t>
            </a:r>
            <a:endParaRPr lang="de-DE" sz="2800" b="0" strike="noStrike" spc="-1">
              <a:latin typeface="Arial"/>
            </a:endParaRPr>
          </a:p>
          <a:p>
            <a:pPr marL="285840" indent="-285840">
              <a:lnSpc>
                <a:spcPct val="100000"/>
              </a:lnSpc>
              <a:spcAft>
                <a:spcPts val="2401"/>
              </a:spcAft>
              <a:buClr>
                <a:srgbClr val="404040"/>
              </a:buClr>
              <a:buFont typeface="Arial"/>
              <a:buChar char="•"/>
            </a:pPr>
            <a:r>
              <a:rPr lang="de-DE" sz="2800" b="0" strike="noStrike" spc="-1">
                <a:solidFill>
                  <a:srgbClr val="404040"/>
                </a:solidFill>
                <a:latin typeface="Calibri"/>
                <a:ea typeface="DejaVu Sans"/>
              </a:rPr>
              <a:t>Fachberatung (</a:t>
            </a:r>
            <a:r>
              <a:rPr lang="de-DE" sz="2400" b="0" strike="noStrike" spc="-1">
                <a:solidFill>
                  <a:srgbClr val="404040"/>
                </a:solidFill>
                <a:latin typeface="Calibri"/>
                <a:ea typeface="DejaVu Sans"/>
              </a:rPr>
              <a:t>z.B. Psychoedukation, Beratung zur störungssensiblen Haltung und zum Umgang im Unterricht)</a:t>
            </a:r>
            <a:endParaRPr lang="de-DE" sz="2400" b="0" strike="noStrike" spc="-1">
              <a:latin typeface="Arial"/>
            </a:endParaRPr>
          </a:p>
          <a:p>
            <a:pPr marL="343080" indent="-343080">
              <a:lnSpc>
                <a:spcPct val="100000"/>
              </a:lnSpc>
              <a:spcAft>
                <a:spcPts val="2401"/>
              </a:spcAft>
              <a:buClr>
                <a:srgbClr val="404040"/>
              </a:buClr>
              <a:buFont typeface="Arial"/>
              <a:buChar char="•"/>
            </a:pPr>
            <a:r>
              <a:rPr lang="de-DE" sz="2800" b="0" strike="noStrike" spc="-1">
                <a:solidFill>
                  <a:srgbClr val="404040"/>
                </a:solidFill>
                <a:latin typeface="Calibri"/>
                <a:ea typeface="DejaVu Sans"/>
              </a:rPr>
              <a:t>Einzelfallbezogene Systemberatung</a:t>
            </a:r>
            <a:endParaRPr lang="de-DE" sz="2800" b="0" strike="noStrike" spc="-1">
              <a:latin typeface="Arial"/>
            </a:endParaRPr>
          </a:p>
          <a:p>
            <a:pPr marL="343080" indent="-343080">
              <a:lnSpc>
                <a:spcPct val="100000"/>
              </a:lnSpc>
              <a:spcAft>
                <a:spcPts val="2401"/>
              </a:spcAft>
              <a:buClr>
                <a:srgbClr val="404040"/>
              </a:buClr>
              <a:buFont typeface="Arial"/>
              <a:buChar char="•"/>
            </a:pPr>
            <a:r>
              <a:rPr lang="de-DE" sz="2800" b="0" strike="noStrike" spc="-1">
                <a:solidFill>
                  <a:srgbClr val="404040"/>
                </a:solidFill>
                <a:latin typeface="Calibri"/>
                <a:ea typeface="DejaVu Sans"/>
              </a:rPr>
              <a:t>Angebote der weiteren Unterstützung</a:t>
            </a:r>
            <a:endParaRPr lang="de-DE" sz="2800" b="0" strike="noStrike" spc="-1">
              <a:latin typeface="Arial"/>
            </a:endParaRPr>
          </a:p>
        </p:txBody>
      </p:sp>
      <p:grpSp>
        <p:nvGrpSpPr>
          <p:cNvPr id="302" name="Gruppieren 4"/>
          <p:cNvGrpSpPr/>
          <p:nvPr/>
        </p:nvGrpSpPr>
        <p:grpSpPr>
          <a:xfrm>
            <a:off x="846360" y="2535840"/>
            <a:ext cx="888840" cy="1665360"/>
            <a:chOff x="846360" y="2535840"/>
            <a:chExt cx="888840" cy="1665360"/>
          </a:xfrm>
        </p:grpSpPr>
        <p:sp>
          <p:nvSpPr>
            <p:cNvPr id="303" name="Auf der gleichen Seite des Rechtecks liegende Ecken abrunden 5"/>
            <p:cNvSpPr/>
            <p:nvPr/>
          </p:nvSpPr>
          <p:spPr>
            <a:xfrm>
              <a:off x="890640" y="3158640"/>
              <a:ext cx="800640" cy="1042560"/>
            </a:xfrm>
            <a:prstGeom prst="round2SameRect">
              <a:avLst>
                <a:gd name="adj1" fmla="val 16667"/>
                <a:gd name="adj2" fmla="val 0"/>
              </a:avLst>
            </a:prstGeom>
            <a:solidFill>
              <a:schemeClr val="accent6">
                <a:lumMod val="40000"/>
                <a:lumOff val="60000"/>
              </a:schemeClr>
            </a:solidFill>
            <a:ln>
              <a:solidFill>
                <a:srgbClr val="8497B0"/>
              </a:solidFill>
            </a:ln>
          </p:spPr>
          <p:style>
            <a:lnRef idx="2">
              <a:schemeClr val="accent6"/>
            </a:lnRef>
            <a:fillRef idx="1">
              <a:schemeClr val="lt1"/>
            </a:fillRef>
            <a:effectRef idx="0">
              <a:schemeClr val="accent6"/>
            </a:effectRef>
            <a:fontRef idx="minor"/>
          </p:style>
        </p:sp>
        <p:sp>
          <p:nvSpPr>
            <p:cNvPr id="304" name="Ellipse 6"/>
            <p:cNvSpPr/>
            <p:nvPr/>
          </p:nvSpPr>
          <p:spPr>
            <a:xfrm>
              <a:off x="846360" y="2535840"/>
              <a:ext cx="888840" cy="840240"/>
            </a:xfrm>
            <a:prstGeom prst="ellipse">
              <a:avLst/>
            </a:prstGeom>
            <a:solidFill>
              <a:schemeClr val="accent6">
                <a:lumMod val="40000"/>
                <a:lumOff val="60000"/>
              </a:schemeClr>
            </a:solidFill>
            <a:ln>
              <a:solidFill>
                <a:srgbClr val="8497B0"/>
              </a:solidFill>
            </a:ln>
          </p:spPr>
          <p:style>
            <a:lnRef idx="2">
              <a:schemeClr val="accent6"/>
            </a:lnRef>
            <a:fillRef idx="1">
              <a:schemeClr val="lt1"/>
            </a:fillRef>
            <a:effectRef idx="0">
              <a:schemeClr val="accent6"/>
            </a:effectRef>
            <a:fontRef idx="minor"/>
          </p:style>
        </p:sp>
      </p:grpSp>
      <p:sp>
        <p:nvSpPr>
          <p:cNvPr id="305" name="Textfeld 7"/>
          <p:cNvSpPr/>
          <p:nvPr/>
        </p:nvSpPr>
        <p:spPr>
          <a:xfrm>
            <a:off x="659520" y="4118040"/>
            <a:ext cx="1314720" cy="942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de-DE" sz="2800" b="1" strike="noStrike" spc="-1">
                <a:solidFill>
                  <a:schemeClr val="accent1">
                    <a:lumMod val="50000"/>
                  </a:schemeClr>
                </a:solidFill>
                <a:latin typeface="Calibri"/>
                <a:ea typeface="DejaVu Sans"/>
              </a:rPr>
              <a:t>System </a:t>
            </a:r>
            <a:endParaRPr lang="de-DE" sz="2800" b="0" strike="noStrike" spc="-1">
              <a:latin typeface="Arial"/>
            </a:endParaRPr>
          </a:p>
          <a:p>
            <a:pPr algn="ctr">
              <a:lnSpc>
                <a:spcPct val="100000"/>
              </a:lnSpc>
            </a:pPr>
            <a:r>
              <a:rPr lang="de-DE" sz="2800" b="1" strike="noStrike" spc="-1">
                <a:solidFill>
                  <a:schemeClr val="accent1">
                    <a:lumMod val="50000"/>
                  </a:schemeClr>
                </a:solidFill>
                <a:latin typeface="Calibri"/>
                <a:ea typeface="DejaVu Sans"/>
              </a:rPr>
              <a:t>Schule</a:t>
            </a:r>
            <a:endParaRPr lang="de-DE" sz="2800" b="0" strike="noStrike" spc="-1">
              <a:latin typeface="Arial"/>
            </a:endParaRPr>
          </a:p>
        </p:txBody>
      </p:sp>
      <p:sp>
        <p:nvSpPr>
          <p:cNvPr id="306" name="PlaceHolder 1"/>
          <p:cNvSpPr>
            <a:spLocks noGrp="1"/>
          </p:cNvSpPr>
          <p:nvPr>
            <p:ph type="ftr" idx="15"/>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307" name="Textfeld 9"/>
          <p:cNvSpPr/>
          <p:nvPr/>
        </p:nvSpPr>
        <p:spPr>
          <a:xfrm>
            <a:off x="383040" y="530280"/>
            <a:ext cx="3716280" cy="942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Beratung und Diagnostik</a:t>
            </a:r>
            <a:endParaRPr lang="de-DE" sz="2800" b="0" strike="noStrike" spc="-1">
              <a:latin typeface="Arial"/>
            </a:endParaRPr>
          </a:p>
          <a:p>
            <a:pPr>
              <a:lnSpc>
                <a:spcPct val="100000"/>
              </a:lnSpc>
            </a:pPr>
            <a:endParaRPr lang="de-DE" sz="28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3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Textfeld 17"/>
          <p:cNvSpPr/>
          <p:nvPr/>
        </p:nvSpPr>
        <p:spPr>
          <a:xfrm>
            <a:off x="3248280" y="1639800"/>
            <a:ext cx="8871480" cy="39279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marL="285840" indent="-285840">
              <a:lnSpc>
                <a:spcPct val="150000"/>
              </a:lnSpc>
              <a:buClr>
                <a:srgbClr val="404040"/>
              </a:buClr>
              <a:buFont typeface="Arial"/>
              <a:buChar char="•"/>
            </a:pPr>
            <a:r>
              <a:rPr lang="de-DE" sz="2800" b="0" strike="noStrike" spc="-1">
                <a:solidFill>
                  <a:srgbClr val="404040"/>
                </a:solidFill>
                <a:latin typeface="Calibri"/>
                <a:ea typeface="DejaVu Sans"/>
              </a:rPr>
              <a:t>Professionelle Beratung (Einzel-, Familiensystemberatung) </a:t>
            </a:r>
            <a:endParaRPr lang="de-DE" sz="2800" b="0" strike="noStrike" spc="-1">
              <a:latin typeface="Arial"/>
            </a:endParaRPr>
          </a:p>
          <a:p>
            <a:pPr marL="285840" indent="-285840">
              <a:lnSpc>
                <a:spcPct val="150000"/>
              </a:lnSpc>
              <a:buClr>
                <a:srgbClr val="404040"/>
              </a:buClr>
              <a:buFont typeface="Arial"/>
              <a:buChar char="•"/>
            </a:pPr>
            <a:r>
              <a:rPr lang="de-DE" sz="2800" b="0" strike="noStrike" spc="-1">
                <a:solidFill>
                  <a:srgbClr val="404040"/>
                </a:solidFill>
                <a:latin typeface="Calibri"/>
                <a:ea typeface="DejaVu Sans"/>
              </a:rPr>
              <a:t>Lösungsorientierung </a:t>
            </a:r>
            <a:endParaRPr lang="de-DE" sz="2800" b="0" strike="noStrike" spc="-1">
              <a:latin typeface="Arial"/>
            </a:endParaRPr>
          </a:p>
          <a:p>
            <a:pPr marL="285840" indent="-285840">
              <a:lnSpc>
                <a:spcPct val="150000"/>
              </a:lnSpc>
              <a:buClr>
                <a:srgbClr val="404040"/>
              </a:buClr>
              <a:buFont typeface="Arial"/>
              <a:buChar char="•"/>
            </a:pPr>
            <a:r>
              <a:rPr lang="de-DE" sz="2800" b="0" strike="noStrike" spc="-1">
                <a:solidFill>
                  <a:srgbClr val="404040"/>
                </a:solidFill>
                <a:latin typeface="Calibri"/>
                <a:ea typeface="DejaVu Sans"/>
              </a:rPr>
              <a:t>Klärung Ressourcen und Risiken</a:t>
            </a:r>
            <a:endParaRPr lang="de-DE" sz="2800" b="0" strike="noStrike" spc="-1">
              <a:latin typeface="Arial"/>
            </a:endParaRPr>
          </a:p>
          <a:p>
            <a:pPr marL="285840" indent="-285840">
              <a:lnSpc>
                <a:spcPct val="150000"/>
              </a:lnSpc>
              <a:buClr>
                <a:srgbClr val="404040"/>
              </a:buClr>
              <a:buFont typeface="Arial"/>
              <a:buChar char="•"/>
            </a:pPr>
            <a:r>
              <a:rPr lang="de-DE" sz="2800" b="0" strike="noStrike" spc="-1">
                <a:solidFill>
                  <a:srgbClr val="404040"/>
                </a:solidFill>
                <a:latin typeface="Calibri"/>
                <a:ea typeface="DejaVu Sans"/>
              </a:rPr>
              <a:t>Vermittlung zwischen Systemen</a:t>
            </a:r>
            <a:endParaRPr lang="de-DE" sz="2800" b="0" strike="noStrike" spc="-1">
              <a:latin typeface="Arial"/>
            </a:endParaRPr>
          </a:p>
          <a:p>
            <a:pPr marL="285840" indent="-285840">
              <a:lnSpc>
                <a:spcPct val="150000"/>
              </a:lnSpc>
              <a:buClr>
                <a:srgbClr val="404040"/>
              </a:buClr>
              <a:buFont typeface="Arial"/>
              <a:buChar char="•"/>
            </a:pPr>
            <a:r>
              <a:rPr lang="de-DE" sz="2800" b="0" strike="noStrike" spc="-1">
                <a:solidFill>
                  <a:srgbClr val="404040"/>
                </a:solidFill>
                <a:latin typeface="Calibri"/>
                <a:ea typeface="DejaVu Sans"/>
              </a:rPr>
              <a:t>Stabilisierung </a:t>
            </a:r>
            <a:endParaRPr lang="de-DE" sz="2800" b="0" strike="noStrike" spc="-1">
              <a:latin typeface="Arial"/>
            </a:endParaRPr>
          </a:p>
          <a:p>
            <a:pPr marL="285840" indent="-285840">
              <a:lnSpc>
                <a:spcPct val="150000"/>
              </a:lnSpc>
              <a:buClr>
                <a:srgbClr val="404040"/>
              </a:buClr>
              <a:buFont typeface="Arial"/>
              <a:buChar char="•"/>
            </a:pPr>
            <a:r>
              <a:rPr lang="de-DE" sz="2800" b="0" strike="noStrike" spc="-1">
                <a:solidFill>
                  <a:srgbClr val="404040"/>
                </a:solidFill>
                <a:latin typeface="Calibri"/>
                <a:ea typeface="DejaVu Sans"/>
              </a:rPr>
              <a:t>Erweiterung der Möglichkeiten</a:t>
            </a:r>
            <a:endParaRPr lang="de-DE" sz="2800" b="0" strike="noStrike" spc="-1">
              <a:latin typeface="Arial"/>
            </a:endParaRPr>
          </a:p>
        </p:txBody>
      </p:sp>
      <p:grpSp>
        <p:nvGrpSpPr>
          <p:cNvPr id="309" name="Gruppieren 4"/>
          <p:cNvGrpSpPr/>
          <p:nvPr/>
        </p:nvGrpSpPr>
        <p:grpSpPr>
          <a:xfrm>
            <a:off x="887400" y="2622600"/>
            <a:ext cx="1588320" cy="1953360"/>
            <a:chOff x="887400" y="2622600"/>
            <a:chExt cx="1588320" cy="1953360"/>
          </a:xfrm>
        </p:grpSpPr>
        <p:grpSp>
          <p:nvGrpSpPr>
            <p:cNvPr id="310" name="Gruppieren 5"/>
            <p:cNvGrpSpPr/>
            <p:nvPr/>
          </p:nvGrpSpPr>
          <p:grpSpPr>
            <a:xfrm>
              <a:off x="887400" y="2622600"/>
              <a:ext cx="900720" cy="1647720"/>
              <a:chOff x="887400" y="2622600"/>
              <a:chExt cx="900720" cy="1647720"/>
            </a:xfrm>
          </p:grpSpPr>
          <p:sp>
            <p:nvSpPr>
              <p:cNvPr id="311" name="Auf der gleichen Seite des Rechtecks liegende Ecken abrunden 12"/>
              <p:cNvSpPr/>
              <p:nvPr/>
            </p:nvSpPr>
            <p:spPr>
              <a:xfrm>
                <a:off x="932040" y="3238920"/>
                <a:ext cx="811440" cy="1031400"/>
              </a:xfrm>
              <a:prstGeom prst="round2SameRect">
                <a:avLst>
                  <a:gd name="adj1" fmla="val 16667"/>
                  <a:gd name="adj2" fmla="val 0"/>
                </a:avLst>
              </a:prstGeom>
              <a:solidFill>
                <a:schemeClr val="bg2">
                  <a:lumMod val="90000"/>
                </a:schemeClr>
              </a:solidFill>
              <a:ln>
                <a:solidFill>
                  <a:srgbClr val="5B9BD5"/>
                </a:solidFill>
              </a:ln>
            </p:spPr>
            <p:style>
              <a:lnRef idx="2">
                <a:schemeClr val="accent6"/>
              </a:lnRef>
              <a:fillRef idx="1">
                <a:schemeClr val="lt1"/>
              </a:fillRef>
              <a:effectRef idx="0">
                <a:schemeClr val="accent6"/>
              </a:effectRef>
              <a:fontRef idx="minor"/>
            </p:style>
          </p:sp>
          <p:sp>
            <p:nvSpPr>
              <p:cNvPr id="312" name="Ellipse 13"/>
              <p:cNvSpPr/>
              <p:nvPr/>
            </p:nvSpPr>
            <p:spPr>
              <a:xfrm>
                <a:off x="887400" y="2622600"/>
                <a:ext cx="900720" cy="831240"/>
              </a:xfrm>
              <a:prstGeom prst="ellipse">
                <a:avLst/>
              </a:prstGeom>
              <a:solidFill>
                <a:schemeClr val="accent3">
                  <a:lumMod val="60000"/>
                  <a:lumOff val="40000"/>
                </a:schemeClr>
              </a:solidFill>
              <a:ln>
                <a:solidFill>
                  <a:srgbClr val="5B9BD5"/>
                </a:solidFill>
              </a:ln>
            </p:spPr>
            <p:style>
              <a:lnRef idx="2">
                <a:schemeClr val="accent6"/>
              </a:lnRef>
              <a:fillRef idx="1">
                <a:schemeClr val="lt1"/>
              </a:fillRef>
              <a:effectRef idx="0">
                <a:schemeClr val="accent6"/>
              </a:effectRef>
              <a:fontRef idx="minor"/>
            </p:style>
          </p:sp>
        </p:grpSp>
        <p:grpSp>
          <p:nvGrpSpPr>
            <p:cNvPr id="313" name="Gruppieren 6"/>
            <p:cNvGrpSpPr/>
            <p:nvPr/>
          </p:nvGrpSpPr>
          <p:grpSpPr>
            <a:xfrm>
              <a:off x="1208520" y="3494520"/>
              <a:ext cx="560880" cy="1081440"/>
              <a:chOff x="1208520" y="3494520"/>
              <a:chExt cx="560880" cy="1081440"/>
            </a:xfrm>
          </p:grpSpPr>
          <p:sp>
            <p:nvSpPr>
              <p:cNvPr id="314" name="Auf der gleichen Seite des Rechtecks liegende Ecken abrunden 10"/>
              <p:cNvSpPr/>
              <p:nvPr/>
            </p:nvSpPr>
            <p:spPr>
              <a:xfrm>
                <a:off x="1236240" y="3899160"/>
                <a:ext cx="505080" cy="676800"/>
              </a:xfrm>
              <a:prstGeom prst="round2SameRect">
                <a:avLst>
                  <a:gd name="adj1" fmla="val 16667"/>
                  <a:gd name="adj2" fmla="val 0"/>
                </a:avLst>
              </a:prstGeom>
              <a:solidFill>
                <a:schemeClr val="bg2">
                  <a:lumMod val="90000"/>
                </a:schemeClr>
              </a:solidFill>
              <a:ln>
                <a:solidFill>
                  <a:srgbClr val="5B9BD5"/>
                </a:solidFill>
              </a:ln>
            </p:spPr>
            <p:style>
              <a:lnRef idx="2">
                <a:schemeClr val="accent6"/>
              </a:lnRef>
              <a:fillRef idx="1">
                <a:schemeClr val="lt1"/>
              </a:fillRef>
              <a:effectRef idx="0">
                <a:schemeClr val="accent6"/>
              </a:effectRef>
              <a:fontRef idx="minor"/>
            </p:style>
          </p:sp>
          <p:sp>
            <p:nvSpPr>
              <p:cNvPr id="315" name="Ellipse 11"/>
              <p:cNvSpPr/>
              <p:nvPr/>
            </p:nvSpPr>
            <p:spPr>
              <a:xfrm>
                <a:off x="1208520" y="3494520"/>
                <a:ext cx="560880" cy="545400"/>
              </a:xfrm>
              <a:prstGeom prst="ellipse">
                <a:avLst/>
              </a:prstGeom>
              <a:solidFill>
                <a:schemeClr val="accent3">
                  <a:lumMod val="60000"/>
                  <a:lumOff val="40000"/>
                </a:schemeClr>
              </a:solidFill>
              <a:ln>
                <a:solidFill>
                  <a:srgbClr val="5B9BD5"/>
                </a:solidFill>
              </a:ln>
            </p:spPr>
            <p:style>
              <a:lnRef idx="2">
                <a:schemeClr val="accent6"/>
              </a:lnRef>
              <a:fillRef idx="1">
                <a:schemeClr val="lt1"/>
              </a:fillRef>
              <a:effectRef idx="0">
                <a:schemeClr val="accent6"/>
              </a:effectRef>
              <a:fontRef idx="minor"/>
            </p:style>
          </p:sp>
        </p:grpSp>
        <p:grpSp>
          <p:nvGrpSpPr>
            <p:cNvPr id="316" name="Gruppieren 7"/>
            <p:cNvGrpSpPr/>
            <p:nvPr/>
          </p:nvGrpSpPr>
          <p:grpSpPr>
            <a:xfrm>
              <a:off x="1788840" y="2844360"/>
              <a:ext cx="686880" cy="1324440"/>
              <a:chOff x="1788840" y="2844360"/>
              <a:chExt cx="686880" cy="1324440"/>
            </a:xfrm>
          </p:grpSpPr>
          <p:sp>
            <p:nvSpPr>
              <p:cNvPr id="317" name="Auf der gleichen Seite des Rechtecks liegende Ecken abrunden 8"/>
              <p:cNvSpPr/>
              <p:nvPr/>
            </p:nvSpPr>
            <p:spPr>
              <a:xfrm>
                <a:off x="1823040" y="3339720"/>
                <a:ext cx="618480" cy="829080"/>
              </a:xfrm>
              <a:prstGeom prst="round2SameRect">
                <a:avLst>
                  <a:gd name="adj1" fmla="val 16667"/>
                  <a:gd name="adj2" fmla="val 0"/>
                </a:avLst>
              </a:prstGeom>
              <a:solidFill>
                <a:schemeClr val="bg2">
                  <a:lumMod val="90000"/>
                </a:schemeClr>
              </a:solidFill>
              <a:ln>
                <a:solidFill>
                  <a:srgbClr val="5B9BD5"/>
                </a:solidFill>
              </a:ln>
            </p:spPr>
            <p:style>
              <a:lnRef idx="2">
                <a:schemeClr val="accent6"/>
              </a:lnRef>
              <a:fillRef idx="1">
                <a:schemeClr val="lt1"/>
              </a:fillRef>
              <a:effectRef idx="0">
                <a:schemeClr val="accent6"/>
              </a:effectRef>
              <a:fontRef idx="minor"/>
            </p:style>
          </p:sp>
          <p:sp>
            <p:nvSpPr>
              <p:cNvPr id="318" name="Ellipse 9"/>
              <p:cNvSpPr/>
              <p:nvPr/>
            </p:nvSpPr>
            <p:spPr>
              <a:xfrm>
                <a:off x="1788840" y="2844360"/>
                <a:ext cx="686880" cy="668160"/>
              </a:xfrm>
              <a:prstGeom prst="ellipse">
                <a:avLst/>
              </a:prstGeom>
              <a:solidFill>
                <a:schemeClr val="accent3">
                  <a:lumMod val="60000"/>
                  <a:lumOff val="40000"/>
                </a:schemeClr>
              </a:solidFill>
              <a:ln>
                <a:solidFill>
                  <a:srgbClr val="5B9BD5"/>
                </a:solidFill>
              </a:ln>
            </p:spPr>
            <p:style>
              <a:lnRef idx="2">
                <a:schemeClr val="accent6"/>
              </a:lnRef>
              <a:fillRef idx="1">
                <a:schemeClr val="lt1"/>
              </a:fillRef>
              <a:effectRef idx="0">
                <a:schemeClr val="accent6"/>
              </a:effectRef>
              <a:fontRef idx="minor"/>
            </p:style>
          </p:sp>
        </p:grpSp>
      </p:grpSp>
      <p:sp>
        <p:nvSpPr>
          <p:cNvPr id="319" name="Textfeld 3"/>
          <p:cNvSpPr/>
          <p:nvPr/>
        </p:nvSpPr>
        <p:spPr>
          <a:xfrm>
            <a:off x="1036800" y="4600440"/>
            <a:ext cx="1923480" cy="942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800" b="1" strike="noStrike" spc="-1">
                <a:solidFill>
                  <a:schemeClr val="accent1">
                    <a:lumMod val="50000"/>
                  </a:schemeClr>
                </a:solidFill>
                <a:latin typeface="Calibri"/>
                <a:ea typeface="DejaVu Sans"/>
              </a:rPr>
              <a:t>System Familie</a:t>
            </a:r>
            <a:endParaRPr lang="de-DE" sz="2800" b="0" strike="noStrike" spc="-1">
              <a:latin typeface="Arial"/>
            </a:endParaRPr>
          </a:p>
        </p:txBody>
      </p:sp>
      <p:sp>
        <p:nvSpPr>
          <p:cNvPr id="320" name="PlaceHolder 1"/>
          <p:cNvSpPr>
            <a:spLocks noGrp="1"/>
          </p:cNvSpPr>
          <p:nvPr>
            <p:ph type="ftr" idx="16"/>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321" name="Textfeld 16"/>
          <p:cNvSpPr/>
          <p:nvPr/>
        </p:nvSpPr>
        <p:spPr>
          <a:xfrm>
            <a:off x="383040" y="530280"/>
            <a:ext cx="3716280" cy="942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Beratung und Diagnostik</a:t>
            </a:r>
            <a:endParaRPr lang="de-DE" sz="2800" b="0" strike="noStrike" spc="-1">
              <a:latin typeface="Arial"/>
            </a:endParaRPr>
          </a:p>
          <a:p>
            <a:pPr>
              <a:lnSpc>
                <a:spcPct val="100000"/>
              </a:lnSpc>
            </a:pPr>
            <a:endParaRPr lang="de-DE" sz="28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indefinite"/>
                      </p:stCondLst>
                      <p:childTnLst>
                        <p:par>
                          <p:cTn id="4" fill="hold" nodeType="withEffect">
                            <p:stCondLst>
                              <p:cond delay="0"/>
                            </p:stCondLst>
                            <p:childTnLst>
                              <p:par>
                                <p:cTn id="5" presetID="1" presetClass="entr" fill="hold" nodeType="clickEffect">
                                  <p:stCondLst>
                                    <p:cond delay="0"/>
                                  </p:stCondLst>
                                  <p:childTnLst>
                                    <p:set>
                                      <p:cBhvr>
                                        <p:cTn id="6" dur="1" fill="hold">
                                          <p:stCondLst>
                                            <p:cond delay="0"/>
                                          </p:stCondLst>
                                        </p:cTn>
                                        <p:tgtEl>
                                          <p:spTgt spid="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UKO-2016 1 (2)">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1287</Words>
  <Application>Microsoft Macintosh PowerPoint</Application>
  <PresentationFormat>Breitbild</PresentationFormat>
  <Paragraphs>354</Paragraphs>
  <Slides>21</Slides>
  <Notes>16</Notes>
  <HiddenSlides>0</HiddenSlides>
  <MMClips>0</MMClips>
  <ScaleCrop>false</ScaleCrop>
  <HeadingPairs>
    <vt:vector size="6" baseType="variant">
      <vt:variant>
        <vt:lpstr>Verwendete Schriftarten</vt:lpstr>
      </vt:variant>
      <vt:variant>
        <vt:i4>8</vt:i4>
      </vt:variant>
      <vt:variant>
        <vt:lpstr>Design</vt:lpstr>
      </vt:variant>
      <vt:variant>
        <vt:i4>2</vt:i4>
      </vt:variant>
      <vt:variant>
        <vt:lpstr>Folientitel</vt:lpstr>
      </vt:variant>
      <vt:variant>
        <vt:i4>21</vt:i4>
      </vt:variant>
    </vt:vector>
  </HeadingPairs>
  <TitlesOfParts>
    <vt:vector size="31" baseType="lpstr">
      <vt:lpstr>Arial</vt:lpstr>
      <vt:lpstr>Calibri</vt:lpstr>
      <vt:lpstr>Courier New</vt:lpstr>
      <vt:lpstr>DejaVu Sans</vt:lpstr>
      <vt:lpstr>StarSymbol</vt:lpstr>
      <vt:lpstr>Symbol</vt:lpstr>
      <vt:lpstr>Times New Roman</vt:lpstr>
      <vt:lpstr>Wingdings</vt:lpstr>
      <vt:lpstr>BUKO-2016 1 (2)</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Anmeldegründe</vt:lpstr>
      <vt:lpstr>PowerPoint-Präsentation</vt:lpstr>
      <vt:lpstr>PowerPoint-Präsentation</vt:lpstr>
      <vt:lpstr>PowerPoint-Präsentation</vt:lpstr>
      <vt:lpstr>PowerPoint-Präsentation</vt:lpstr>
      <vt:lpstr>PowerPoint-Präsentation</vt:lpstr>
      <vt:lpstr>PowerPoint-Präsentation</vt:lpstr>
      <vt:lpstr>Dibs: Diskriminierungsschutz und Beratung für Schüler:innen</vt:lpstr>
      <vt:lpstr>PowerPoint-Präsentation</vt:lpstr>
    </vt:vector>
  </TitlesOfParts>
  <Company>SfB</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Hartwig, Bastian (ReBUZ)</dc:creator>
  <dc:description/>
  <cp:lastModifiedBy>Microsoft Office-Benutzer</cp:lastModifiedBy>
  <cp:revision>215</cp:revision>
  <cp:lastPrinted>2016-08-12T06:00:11Z</cp:lastPrinted>
  <dcterms:created xsi:type="dcterms:W3CDTF">2016-05-25T14:21:30Z</dcterms:created>
  <dcterms:modified xsi:type="dcterms:W3CDTF">2024-02-28T20:45:32Z</dcterms:modified>
  <dc:language>de-DE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16</vt:i4>
  </property>
  <property fmtid="{D5CDD505-2E9C-101B-9397-08002B2CF9AE}" pid="3" name="PresentationFormat">
    <vt:lpwstr>Breitbild</vt:lpwstr>
  </property>
  <property fmtid="{D5CDD505-2E9C-101B-9397-08002B2CF9AE}" pid="4" name="Slides">
    <vt:i4>19</vt:i4>
  </property>
</Properties>
</file>